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74" r:id="rId7"/>
    <p:sldId id="267" r:id="rId8"/>
    <p:sldId id="275" r:id="rId9"/>
    <p:sldId id="269" r:id="rId10"/>
    <p:sldId id="27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715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5C4F2-F1FA-451B-BFA0-B434DFD4BC52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5E191-A086-469E-81DA-DDF0C4CEE4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5E191-A086-469E-81DA-DDF0C4CEE48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574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20796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410680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9960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595934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48282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22292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5570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62596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47423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2102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28708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18217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661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735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93016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BC90E-7C2A-4B65-B963-E3CB4DB7F116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87624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Медико-биологические и психологические основы безопасности жизнедеятельности </a:t>
            </a:r>
            <a:endParaRPr lang="ru-RU" sz="4000" b="1" spc="50" dirty="0">
              <a:ln w="12700" cmpd="sng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ru-RU" sz="2400" dirty="0"/>
          </a:p>
        </p:txBody>
      </p:sp>
      <p:sp>
        <p:nvSpPr>
          <p:cNvPr id="11266" name="AutoShape 2" descr="Пирамида потребностей по Маслоу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95080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Параграф 4-5. </a:t>
            </a:r>
          </a:p>
          <a:p>
            <a:r>
              <a:rPr lang="ru-RU" sz="3200" dirty="0" smtClean="0"/>
              <a:t>Эссе на тему из тем учебного </a:t>
            </a:r>
            <a:r>
              <a:rPr lang="ru-RU" sz="3200" smtClean="0"/>
              <a:t>исследования стр.32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1295" y="190006"/>
            <a:ext cx="10272154" cy="1235034"/>
          </a:xfrm>
        </p:spPr>
        <p:txBody>
          <a:bodyPr>
            <a:noAutofit/>
          </a:bodyPr>
          <a:lstStyle/>
          <a:p>
            <a:r>
              <a:rPr lang="ru-RU" sz="2400" dirty="0" smtClean="0"/>
              <a:t>Человек – сложная </a:t>
            </a:r>
            <a:r>
              <a:rPr lang="ru-RU" sz="2400" dirty="0" err="1" smtClean="0"/>
              <a:t>биосоциальная</a:t>
            </a:r>
            <a:r>
              <a:rPr lang="ru-RU" sz="2400" dirty="0" smtClean="0"/>
              <a:t> система живой </a:t>
            </a:r>
            <a:r>
              <a:rPr lang="ru-RU" sz="2400" dirty="0" err="1" smtClean="0"/>
              <a:t>высокорганизованной</a:t>
            </a:r>
            <a:r>
              <a:rPr lang="ru-RU" sz="2400" dirty="0" smtClean="0"/>
              <a:t> материи, представляющая собой единство физического и духовного, природного и социального наследственного и приобретенного в процессе жизни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000" dirty="0" smtClean="0"/>
              <a:t>Человек – особь биологического вида Человек разумный </a:t>
            </a:r>
            <a:r>
              <a:rPr lang="en-US" sz="2000" dirty="0" smtClean="0"/>
              <a:t>(Homo sapiens)</a:t>
            </a:r>
            <a:r>
              <a:rPr lang="ru-RU" sz="2000" dirty="0" smtClean="0"/>
              <a:t>, который  как живой организм является естественной частью природы, включён в природную связь явлений и подчиняется всем присущим ей законам.</a:t>
            </a:r>
          </a:p>
          <a:p>
            <a:pPr algn="just"/>
            <a:r>
              <a:rPr lang="ru-RU" sz="2000" dirty="0" smtClean="0"/>
              <a:t>Человек – единая организменная и личностная сущность, автономная открытая биологическая система, которая спокойна к воспроизводству и жизнедеятельности за счет взаимообмена веществ, энергией и информацией с окружающей средой обитания.</a:t>
            </a:r>
          </a:p>
          <a:p>
            <a:pPr algn="just"/>
            <a:r>
              <a:rPr lang="ru-RU" sz="2000" b="1" dirty="0" smtClean="0"/>
              <a:t>Индивид</a:t>
            </a:r>
            <a:r>
              <a:rPr lang="ru-RU" sz="2000" dirty="0" smtClean="0"/>
              <a:t>  (лат. </a:t>
            </a:r>
            <a:r>
              <a:rPr lang="en-US" sz="2000" dirty="0" err="1" smtClean="0"/>
              <a:t>individuum</a:t>
            </a:r>
            <a:r>
              <a:rPr lang="ru-RU" sz="2000" dirty="0" smtClean="0"/>
              <a:t> – «неделимое»</a:t>
            </a:r>
            <a:r>
              <a:rPr lang="en-US" sz="2000" dirty="0" smtClean="0"/>
              <a:t>) </a:t>
            </a:r>
            <a:r>
              <a:rPr lang="ru-RU" sz="2000" dirty="0" smtClean="0"/>
              <a:t>-  человек как единичное природное существо, представитель вида </a:t>
            </a:r>
            <a:r>
              <a:rPr lang="en-US" sz="2000" dirty="0" smtClean="0"/>
              <a:t>Homo sapiens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3087190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8170" y="232224"/>
            <a:ext cx="10493829" cy="128089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ЗДОРОВЬЕ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1304" y="1021278"/>
            <a:ext cx="9537021" cy="514201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b="1" dirty="0" smtClean="0"/>
              <a:t>здоровье</a:t>
            </a:r>
            <a:r>
              <a:rPr lang="ru-RU" sz="2400" dirty="0" smtClean="0"/>
              <a:t>, по определению ВОЗ,  -  состояние полного физического, душевного и социального благополучия, а не только отсутствие болезней или физических дефектов.</a:t>
            </a:r>
          </a:p>
          <a:p>
            <a:pPr algn="just"/>
            <a:r>
              <a:rPr lang="ru-RU" sz="2400" b="1" dirty="0" smtClean="0"/>
              <a:t>Здоровье человека </a:t>
            </a:r>
            <a:r>
              <a:rPr lang="ru-RU" sz="2400" dirty="0" smtClean="0"/>
              <a:t>– индивидуальная характеристика жизнедеятельности организма,  отражающая его функциональные и адаптационные возможности жизнедеятельности в среде обитания. Медико-биологические показатели здоровья – комплекс характеристик систем: дыхательной, выделительной, кровеносной, нервной, репродуктивной.</a:t>
            </a:r>
          </a:p>
          <a:p>
            <a:pPr algn="just"/>
            <a:r>
              <a:rPr lang="ru-RU" sz="2400" dirty="0" smtClean="0"/>
              <a:t>Безопасность жизнедеятельности – состояние среды обитания, при котором с определённой вероятностью исключительно причинение ущерба здоровью человека (травмы, болезни, смерть).</a:t>
            </a:r>
          </a:p>
          <a:p>
            <a:pPr marL="0" indent="0" algn="just">
              <a:buNone/>
            </a:pP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36107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5049" y="249383"/>
            <a:ext cx="10153403" cy="91440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800" b="1" dirty="0" smtClean="0"/>
              <a:t>АДАПТАЦИЯ – </a:t>
            </a:r>
            <a:r>
              <a:rPr lang="ru-RU" sz="2800" dirty="0" smtClean="0"/>
              <a:t>приспособляемость человека к изменениям условий жизнедеятельности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2544" y="1330036"/>
            <a:ext cx="9619013" cy="5379521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Calibri" pitchFamily="34" charset="0"/>
                <a:cs typeface="Calibri" pitchFamily="34" charset="0"/>
              </a:rPr>
              <a:t>Биологическая адаптация – совокупность приспособительных  реакций живого организма к изменяющимся условиям жизнедеятельности, выработанных в процессе длительного эволюционного развития вида (филогенеза) и способных преобразовываться, совершенствоваться на протяжении индивидуального развития (онтогенеза). Зависит от наследственности и условий жизнедеятельности.</a:t>
            </a:r>
          </a:p>
          <a:p>
            <a:pPr algn="just"/>
            <a:r>
              <a:rPr lang="ru-RU" sz="2000" dirty="0" smtClean="0">
                <a:latin typeface="Calibri" pitchFamily="34" charset="0"/>
                <a:cs typeface="Calibri" pitchFamily="34" charset="0"/>
              </a:rPr>
              <a:t>Социальная адаптация – совокупность жизненных индивидуальных способов успешного социального поведения и деятельности в разных сферах жизнедеятельности. Является результатом многочисленных воспитательных воздействий других людей и самого человека.</a:t>
            </a:r>
          </a:p>
          <a:p>
            <a:pPr algn="just"/>
            <a:r>
              <a:rPr lang="ru-RU" sz="2000" dirty="0" smtClean="0">
                <a:latin typeface="Calibri" pitchFamily="34" charset="0"/>
                <a:cs typeface="Calibri" pitchFamily="34" charset="0"/>
              </a:rPr>
              <a:t>Адаптационные возможности организма нуждаются в постоянной тренировке. Культура здорового образа жизни является значимым фактором созидания здоровья через приращение витального потенциала.</a:t>
            </a:r>
            <a:endParaRPr lang="ru-RU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70" name="AutoShape 2" descr="Пирамида потребностей по Маслоу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2" name="AutoShape 4" descr="Пирамида потребностей по Маслоу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4" name="AutoShape 6" descr="Пирамида потребностей по Маслоу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6" name="AutoShape 8" descr="Пирамида потребностей по Маслоу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8" name="AutoShape 10" descr="Пирамида потребностей по Маслоу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80" name="AutoShape 12" descr="Пирамида потребностей по Маслоу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82" name="AutoShape 14" descr="https://upload.wikimedia.org/wikipedia/commons/thumb/3/38/Maslowsneeds_ru.svg/430px-Maslowsneeds_ru.svg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2027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0047" y="178130"/>
            <a:ext cx="9889567" cy="97377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Потенциал здорового человека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1304" y="1211283"/>
            <a:ext cx="9623135" cy="54507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Calibri" pitchFamily="34" charset="0"/>
                <a:cs typeface="Calibri" pitchFamily="34" charset="0"/>
              </a:rPr>
              <a:t>Потенциал здорового человека – мощность жизненных сил человека: телесной и духовной составляющих (физиологии и психики). Потенциал здоровья обеспечивает иммунологическое сопротивление болезням, физиологическую стабильность функционирования организма (физическую норму), эмоциональную стабильность, навыки эффективного управления психическими функциями: волей, памятью, мышлением (психическая норма), адекватность проявления социальных обязанностей и потребностей (социальная норма).</a:t>
            </a:r>
            <a:endParaRPr lang="ru-RU" sz="2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0021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0047" y="178130"/>
            <a:ext cx="9889567" cy="97377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Психология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1304" y="1211283"/>
            <a:ext cx="9623135" cy="5450774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latin typeface="Calibri" pitchFamily="34" charset="0"/>
                <a:cs typeface="Calibri" pitchFamily="34" charset="0"/>
              </a:rPr>
              <a:t>Психология (от греч.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Psyche – 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«душа»,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logos – 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«наука», «учение») -  область </a:t>
            </a:r>
            <a:r>
              <a:rPr lang="ru-RU" sz="2000" dirty="0" err="1" smtClean="0">
                <a:latin typeface="Calibri" pitchFamily="34" charset="0"/>
                <a:cs typeface="Calibri" pitchFamily="34" charset="0"/>
              </a:rPr>
              <a:t>научног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 знания, исследующая особенности и закономерности возникновения, формирования и развития (изменения)психических процессов, свойств и состояния живых организмов.</a:t>
            </a:r>
          </a:p>
          <a:p>
            <a:pPr algn="just"/>
            <a:r>
              <a:rPr lang="ru-RU" sz="2000" dirty="0" smtClean="0">
                <a:latin typeface="Calibri" pitchFamily="34" charset="0"/>
                <a:cs typeface="Calibri" pitchFamily="34" charset="0"/>
              </a:rPr>
              <a:t>Психолингвистика</a:t>
            </a:r>
          </a:p>
          <a:p>
            <a:pPr algn="just"/>
            <a:r>
              <a:rPr lang="ru-RU" sz="2000" dirty="0" smtClean="0">
                <a:latin typeface="Calibri" pitchFamily="34" charset="0"/>
                <a:cs typeface="Calibri" pitchFamily="34" charset="0"/>
              </a:rPr>
              <a:t>Психология труда</a:t>
            </a:r>
          </a:p>
          <a:p>
            <a:pPr algn="just"/>
            <a:r>
              <a:rPr lang="ru-RU" sz="2000" dirty="0" smtClean="0">
                <a:latin typeface="Calibri" pitchFamily="34" charset="0"/>
                <a:cs typeface="Calibri" pitchFamily="34" charset="0"/>
              </a:rPr>
              <a:t>Инженерная психология – исследует процессы информационного взаимодействия человека с техническими системами, чтобы разработать эффективные требования, нормы организации безопасности жизнедеятельности в системах «человек – машина» и «человек - техническая среда».</a:t>
            </a:r>
          </a:p>
          <a:p>
            <a:pPr algn="just"/>
            <a:r>
              <a:rPr lang="ru-RU" sz="2000" dirty="0" smtClean="0">
                <a:latin typeface="Calibri" pitchFamily="34" charset="0"/>
                <a:cs typeface="Calibri" pitchFamily="34" charset="0"/>
              </a:rPr>
              <a:t>Психология безопасности – изучает психические процессы, разрабатывает меры защиты человека от антропогенных опасностей, вызванных психическими состояниями как самого участника несчастного случая, так и других людей.</a:t>
            </a:r>
            <a:endParaRPr lang="ru-RU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0021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1304" y="178130"/>
            <a:ext cx="9533308" cy="997527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ПСИХИКА 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0036" y="1282534"/>
            <a:ext cx="10174576" cy="5415149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Calibri" pitchFamily="34" charset="0"/>
                <a:cs typeface="Calibri" pitchFamily="34" charset="0"/>
              </a:rPr>
              <a:t>Психическая деятельность человека (психика) – функция головного мозга, которая формирует как непосредственное представление человека об окружающей действительности, так и опосредованное – на основе умозаключений и суждений (мыслительной деятельности). </a:t>
            </a:r>
          </a:p>
          <a:p>
            <a:pPr algn="just"/>
            <a:r>
              <a:rPr lang="ru-RU" sz="2000" dirty="0" smtClean="0">
                <a:latin typeface="Calibri" pitchFamily="34" charset="0"/>
                <a:cs typeface="Calibri" pitchFamily="34" charset="0"/>
              </a:rPr>
              <a:t>Психическая деятельность включает процессы чувствования (восприятие ощущение) и мышления (воля, память, внимание, логика, интуиция).</a:t>
            </a:r>
          </a:p>
          <a:p>
            <a:pPr algn="just"/>
            <a:r>
              <a:rPr lang="ru-RU" sz="2000" dirty="0" smtClean="0">
                <a:latin typeface="Calibri" pitchFamily="34" charset="0"/>
                <a:cs typeface="Calibri" pitchFamily="34" charset="0"/>
              </a:rPr>
              <a:t>Психическое состояние здоровья – относительно устойчивая структурная организация всех элементов психики, выполняющая функции активного взаимодействия человека (через психику) с внешней средой в конкретной ситуации жизнедеятельности: бодрость, усталость, агрессия, эйфория, скука, депрессия, апатия, переживание, печаль, радость…</a:t>
            </a:r>
          </a:p>
          <a:p>
            <a:pPr algn="just"/>
            <a:r>
              <a:rPr lang="ru-RU" sz="2000" dirty="0" smtClean="0">
                <a:latin typeface="Calibri" pitchFamily="34" charset="0"/>
                <a:cs typeface="Calibri" pitchFamily="34" charset="0"/>
              </a:rPr>
              <a:t>Адаптивные условия резко снижаются под воздействием стресса…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1304" y="178130"/>
            <a:ext cx="9533308" cy="997527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СТРЕСС 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0035" y="605642"/>
            <a:ext cx="10474037" cy="6092041"/>
          </a:xfrm>
        </p:spPr>
        <p:txBody>
          <a:bodyPr>
            <a:noAutofit/>
          </a:bodyPr>
          <a:lstStyle/>
          <a:p>
            <a:r>
              <a:rPr lang="ru-RU" b="1" dirty="0" smtClean="0"/>
              <a:t>Стресс</a:t>
            </a:r>
            <a:r>
              <a:rPr lang="ru-RU" dirty="0" smtClean="0"/>
              <a:t> (от англ. </a:t>
            </a:r>
            <a:r>
              <a:rPr lang="en-US" dirty="0" smtClean="0"/>
              <a:t>Stress – </a:t>
            </a:r>
            <a:r>
              <a:rPr lang="ru-RU" dirty="0" smtClean="0"/>
              <a:t>«напряжение», «усилие») – состояние психического (нервного) напряжения, возникающее у человека в качестве ответной реакции организма на влияние неблагоприятных, значительных по силе и продолжительности внешних и внутренних воздействий (стрессоров),</a:t>
            </a:r>
          </a:p>
          <a:p>
            <a:r>
              <a:rPr lang="ru-RU" b="1" dirty="0" smtClean="0"/>
              <a:t>Стрессор</a:t>
            </a:r>
            <a:r>
              <a:rPr lang="ru-RU" dirty="0" smtClean="0"/>
              <a:t> – раздражительность (стресс-фактор), вызывающий стресс.</a:t>
            </a:r>
          </a:p>
          <a:p>
            <a:r>
              <a:rPr lang="ru-RU" dirty="0" smtClean="0">
                <a:latin typeface="Calibri" pitchFamily="34" charset="0"/>
                <a:cs typeface="Calibri" pitchFamily="34" charset="0"/>
              </a:rPr>
              <a:t>К стрессорам относят:</a:t>
            </a:r>
          </a:p>
          <a:p>
            <a:r>
              <a:rPr lang="ru-RU" dirty="0" smtClean="0">
                <a:latin typeface="Calibri" pitchFamily="34" charset="0"/>
                <a:cs typeface="Calibri" pitchFamily="34" charset="0"/>
              </a:rPr>
              <a:t>Физические и психические травмы</a:t>
            </a:r>
          </a:p>
          <a:p>
            <a:r>
              <a:rPr lang="ru-RU" dirty="0" smtClean="0">
                <a:latin typeface="Calibri" pitchFamily="34" charset="0"/>
                <a:cs typeface="Calibri" pitchFamily="34" charset="0"/>
              </a:rPr>
              <a:t>Кровопотеря</a:t>
            </a:r>
          </a:p>
          <a:p>
            <a:r>
              <a:rPr lang="ru-RU" dirty="0" smtClean="0">
                <a:latin typeface="Calibri" pitchFamily="34" charset="0"/>
                <a:cs typeface="Calibri" pitchFamily="34" charset="0"/>
              </a:rPr>
              <a:t>Большие мышечные нагрузки</a:t>
            </a:r>
          </a:p>
          <a:p>
            <a:r>
              <a:rPr lang="ru-RU" dirty="0" smtClean="0">
                <a:latin typeface="Calibri" pitchFamily="34" charset="0"/>
                <a:cs typeface="Calibri" pitchFamily="34" charset="0"/>
              </a:rPr>
              <a:t>Инфекции </a:t>
            </a:r>
          </a:p>
          <a:p>
            <a:r>
              <a:rPr lang="ru-RU" dirty="0" smtClean="0">
                <a:latin typeface="Calibri" pitchFamily="34" charset="0"/>
                <a:cs typeface="Calibri" pitchFamily="34" charset="0"/>
              </a:rPr>
              <a:t>Ионизирующее излучение</a:t>
            </a:r>
          </a:p>
          <a:p>
            <a:r>
              <a:rPr lang="ru-RU" dirty="0" smtClean="0">
                <a:latin typeface="Calibri" pitchFamily="34" charset="0"/>
                <a:cs typeface="Calibri" pitchFamily="34" charset="0"/>
              </a:rPr>
              <a:t>Резкие изменения температуры (холод, ожог)</a:t>
            </a:r>
          </a:p>
          <a:p>
            <a:r>
              <a:rPr lang="ru-RU" dirty="0" smtClean="0">
                <a:latin typeface="Calibri" pitchFamily="34" charset="0"/>
                <a:cs typeface="Calibri" pitchFamily="34" charset="0"/>
              </a:rPr>
              <a:t>Избыток или дефицит информации</a:t>
            </a:r>
          </a:p>
          <a:p>
            <a:r>
              <a:rPr lang="ru-RU" dirty="0" smtClean="0">
                <a:latin typeface="Calibri" pitchFamily="34" charset="0"/>
                <a:cs typeface="Calibri" pitchFamily="34" charset="0"/>
              </a:rPr>
              <a:t>Фармакологическое воздействие </a:t>
            </a:r>
          </a:p>
          <a:p>
            <a:r>
              <a:rPr lang="ru-RU" dirty="0" smtClean="0">
                <a:latin typeface="Calibri" pitchFamily="34" charset="0"/>
                <a:cs typeface="Calibri" pitchFamily="34" charset="0"/>
              </a:rPr>
              <a:t>Неудовлетворенные притязания (амбиции)</a:t>
            </a:r>
          </a:p>
          <a:p>
            <a:r>
              <a:rPr lang="ru-RU" dirty="0" smtClean="0">
                <a:latin typeface="Calibri" pitchFamily="34" charset="0"/>
                <a:cs typeface="Calibri" pitchFamily="34" charset="0"/>
              </a:rPr>
              <a:t>Эмоциональный стресс.</a:t>
            </a:r>
            <a:endParaRPr lang="ru-RU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3169" y="178131"/>
            <a:ext cx="10319657" cy="1092530"/>
          </a:xfrm>
        </p:spPr>
        <p:txBody>
          <a:bodyPr>
            <a:normAutofit/>
          </a:bodyPr>
          <a:lstStyle/>
          <a:p>
            <a:pPr algn="ctr"/>
            <a:r>
              <a:rPr lang="ru-RU" sz="2800" i="1" dirty="0" smtClean="0"/>
              <a:t>СТРЕСС: по теории </a:t>
            </a:r>
            <a:r>
              <a:rPr lang="ru-RU" sz="2800" i="1" dirty="0" err="1" smtClean="0"/>
              <a:t>Селье</a:t>
            </a:r>
            <a:r>
              <a:rPr lang="ru-RU" sz="2800" i="1" dirty="0" smtClean="0"/>
              <a:t>, развитие стресса проходит три стадии (фазы стресса)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43147" y="1056905"/>
            <a:ext cx="10996551" cy="5617028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Фаза тревоги – мобилизация защитных физиологических реакций за счет повышения активности симпатической нервной системы, регулирующей выброс гормонов.</a:t>
            </a:r>
          </a:p>
          <a:p>
            <a:pPr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Фаза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резистентности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– повышения устойчивости организма к воздействию стрессора под действием гормонов.</a:t>
            </a:r>
          </a:p>
          <a:p>
            <a:pPr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Фаза истощения – снижение уровня выработки гормонов, резкого ухудшения состояния организма, нарушения адаптации</a:t>
            </a:r>
          </a:p>
          <a:p>
            <a:pPr algn="just"/>
            <a:r>
              <a:rPr lang="ru-RU" sz="2400" b="1" dirty="0" err="1" smtClean="0">
                <a:latin typeface="Calibri" pitchFamily="34" charset="0"/>
                <a:cs typeface="Calibri" pitchFamily="34" charset="0"/>
              </a:rPr>
              <a:t>АДАПТИВНОСТь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– стойкость, выносливость, устойчивость организма человека к резким внешним (экзогенным) и внутренним (эндогенным) изменениям условий жизнедеятельности. Это индивидуальная характеристика адаптационных возможностей организма человека.</a:t>
            </a:r>
          </a:p>
          <a:p>
            <a:r>
              <a:rPr lang="ru-RU" sz="2400" dirty="0" smtClean="0">
                <a:latin typeface="Calibri" pitchFamily="34" charset="0"/>
                <a:cs typeface="Calibri" pitchFamily="34" charset="0"/>
              </a:rPr>
              <a:t>Необходимое условие безопасности жизнедеятельности – </a:t>
            </a: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контроль за психическим состоянием человека.</a:t>
            </a:r>
          </a:p>
          <a:p>
            <a:endParaRPr lang="ru-RU" sz="16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2500</TotalTime>
  <Words>804</Words>
  <Application>Microsoft Office PowerPoint</Application>
  <PresentationFormat>Произвольный</PresentationFormat>
  <Paragraphs>50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Легкий дым</vt:lpstr>
      <vt:lpstr>Медико-биологические и психологические основы безопасности жизнедеятельности </vt:lpstr>
      <vt:lpstr>Человек – сложная биосоциальная система живой высокорганизованной материи, представляющая собой единство физического и духовного, природного и социального наследственного и приобретенного в процессе жизни</vt:lpstr>
      <vt:lpstr>ЗДОРОВЬЕ </vt:lpstr>
      <vt:lpstr>АДАПТАЦИЯ – приспособляемость человека к изменениям условий жизнедеятельности</vt:lpstr>
      <vt:lpstr>Потенциал здорового человека</vt:lpstr>
      <vt:lpstr>Психология </vt:lpstr>
      <vt:lpstr>ПСИХИКА </vt:lpstr>
      <vt:lpstr>СТРЕСС </vt:lpstr>
      <vt:lpstr>СТРЕСС: по теории Селье, развитие стресса проходит три стадии (фазы стресса)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жизнедеятельности Курс лекций</dc:title>
  <dc:creator>Mulder Fox</dc:creator>
  <cp:lastModifiedBy>Зам</cp:lastModifiedBy>
  <cp:revision>52</cp:revision>
  <dcterms:created xsi:type="dcterms:W3CDTF">2015-01-27T08:43:31Z</dcterms:created>
  <dcterms:modified xsi:type="dcterms:W3CDTF">2020-10-16T17:36:34Z</dcterms:modified>
</cp:coreProperties>
</file>