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38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54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8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1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5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39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04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3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03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91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61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CF11C-6BC0-4E1C-9DEB-D255A43B34C5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949F7-7DDB-4969-9E99-2BDF1247B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27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ekat.belonosowa2017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работа на тему: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dirty="0">
                <a:solidFill>
                  <a:srgbClr val="0070C0"/>
                </a:solidFill>
              </a:rPr>
              <a:t>«Регулирование поведения людей в обществе»</a:t>
            </a:r>
            <a:endParaRPr lang="ru-RU" sz="4000" dirty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7 класс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30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344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9. Ниже приведен перечень терминов. Все они, за исключением одного, соответствуют понятию "преступление". Укажите термин, относящийся к другому понятию.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28567"/>
            <a:ext cx="10515600" cy="3748395"/>
          </a:xfrm>
        </p:spPr>
        <p:txBody>
          <a:bodyPr/>
          <a:lstStyle/>
          <a:p>
            <a:r>
              <a:rPr lang="ru-RU" dirty="0"/>
              <a:t>А) вымогательство</a:t>
            </a:r>
          </a:p>
          <a:p>
            <a:r>
              <a:rPr lang="ru-RU" dirty="0"/>
              <a:t>Б) хулиганство</a:t>
            </a:r>
          </a:p>
          <a:p>
            <a:r>
              <a:rPr lang="ru-RU" dirty="0"/>
              <a:t>В) прогул </a:t>
            </a:r>
          </a:p>
          <a:p>
            <a:r>
              <a:rPr lang="ru-RU" dirty="0"/>
              <a:t>Г) кража</a:t>
            </a:r>
            <a:r>
              <a:rPr lang="ru-RU" b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980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10. Верны ли суждения о наказании?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А. За некоторые нарушения закон устанавливает ответственность с 14-ти лет.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Б. Ответственность за малолетних правонарушителей несут их родители.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/>
              <a:t> </a:t>
            </a:r>
          </a:p>
          <a:p>
            <a:r>
              <a:rPr lang="ru-RU" dirty="0"/>
              <a:t>А) верно только А        </a:t>
            </a:r>
          </a:p>
          <a:p>
            <a:r>
              <a:rPr lang="ru-RU" dirty="0"/>
              <a:t>Б) верно только Б         </a:t>
            </a:r>
          </a:p>
          <a:p>
            <a:r>
              <a:rPr lang="ru-RU" dirty="0"/>
              <a:t>В) верны оба  суждения        </a:t>
            </a:r>
          </a:p>
          <a:p>
            <a:r>
              <a:rPr lang="ru-RU" dirty="0"/>
              <a:t>Г) оба суждения неверны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829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11. К основной деятельности нотариуса относится: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А) составление документов и свидетельство верности подписи </a:t>
            </a:r>
          </a:p>
          <a:p>
            <a:r>
              <a:rPr lang="ru-RU" sz="3600" dirty="0" smtClean="0"/>
              <a:t>Б</a:t>
            </a:r>
            <a:r>
              <a:rPr lang="ru-RU" sz="3600" dirty="0"/>
              <a:t>) частная детективная деятельность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В) защита  потерпевших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Г) участие в розыскных мероприятиях</a:t>
            </a: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3300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12. </a:t>
            </a:r>
            <a:r>
              <a:rPr lang="ru-RU" sz="3600" b="1" dirty="0">
                <a:solidFill>
                  <a:srgbClr val="C00000"/>
                </a:solidFill>
              </a:rPr>
              <a:t>Задачей правоохранительных органов является: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А) пресечение противоправной деятельности  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Б) законотворческая деятельность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В) борьба с инакомыслием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Г) утверждение моральных ценностей</a:t>
            </a:r>
            <a:endParaRPr lang="ru-RU" sz="3600" dirty="0" smtClean="0">
              <a:effectLst/>
            </a:endParaRPr>
          </a:p>
          <a:p>
            <a:r>
              <a:rPr lang="ru-RU" sz="3600" b="1" dirty="0"/>
              <a:t> 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89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13. </a:t>
            </a:r>
            <a:r>
              <a:rPr lang="ru-RU" sz="3600" b="1" dirty="0">
                <a:solidFill>
                  <a:srgbClr val="C00000"/>
                </a:solidFill>
              </a:rPr>
              <a:t>Основной задачей адвоката является: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А) применение власти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Б) разоблачение обвиняемого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В) поддержка правонарушителей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Г) обеспечение прав подсудимого </a:t>
            </a:r>
            <a:endParaRPr lang="ru-RU" sz="3600" dirty="0" smtClean="0">
              <a:effectLst/>
            </a:endParaRPr>
          </a:p>
          <a:p>
            <a:r>
              <a:rPr lang="ru-RU" dirty="0"/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73078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14. </a:t>
            </a:r>
            <a:r>
              <a:rPr lang="ru-RU" sz="3600" b="1" dirty="0">
                <a:solidFill>
                  <a:srgbClr val="C00000"/>
                </a:solidFill>
              </a:rPr>
              <a:t>Верны ли суждения об участниках преступлений?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А. Подстрекатель является участником преступления.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Б. Закон одинаково наказывает всех участников преступления.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r>
              <a:rPr lang="ru-RU" dirty="0"/>
              <a:t>А) верно только А        </a:t>
            </a:r>
          </a:p>
          <a:p>
            <a:r>
              <a:rPr lang="ru-RU" dirty="0"/>
              <a:t>Б) верно только Б        </a:t>
            </a:r>
          </a:p>
          <a:p>
            <a:r>
              <a:rPr lang="ru-RU" dirty="0"/>
              <a:t>В) верны оба  суждения        </a:t>
            </a:r>
          </a:p>
          <a:p>
            <a:r>
              <a:rPr lang="ru-RU" dirty="0"/>
              <a:t>Г) оба суждения неверны</a:t>
            </a:r>
          </a:p>
        </p:txBody>
      </p:sp>
    </p:spTree>
    <p:extLst>
      <p:ext uri="{BB962C8B-B14F-4D97-AF65-F5344CB8AC3E}">
        <p14:creationId xmlns:p14="http://schemas.microsoft.com/office/powerpoint/2010/main" val="3709951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15.  </a:t>
            </a:r>
            <a:r>
              <a:rPr lang="ru-RU" sz="3600" b="1" dirty="0">
                <a:solidFill>
                  <a:srgbClr val="C00000"/>
                </a:solidFill>
              </a:rPr>
              <a:t>Судье, по российскому законодательству, необходимо: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А) подчиняться местной администрации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Б) быть членом правящей партии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В) иметь лицензию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Г) иметь юридическое образование </a:t>
            </a: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8027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5650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Выполненные задания присылать на почту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en-US" dirty="0" smtClean="0">
                <a:solidFill>
                  <a:schemeClr val="tx2"/>
                </a:solidFill>
                <a:hlinkClick r:id="rId2"/>
              </a:rPr>
              <a:t>ekat.belonosowa2017@yandex.ru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15.12.2020г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sz="3100" dirty="0" smtClean="0">
                <a:solidFill>
                  <a:schemeClr val="tx2"/>
                </a:solidFill>
              </a:rPr>
              <a:t>за работы присланные позже будет снижена оценка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78941"/>
            <a:ext cx="10515600" cy="2598021"/>
          </a:xfrm>
        </p:spPr>
        <p:txBody>
          <a:bodyPr/>
          <a:lstStyle/>
          <a:p>
            <a:r>
              <a:rPr lang="ru-RU" dirty="0" smtClean="0"/>
              <a:t>Критерии оценки:</a:t>
            </a:r>
          </a:p>
          <a:p>
            <a:r>
              <a:rPr lang="ru-RU" dirty="0" smtClean="0"/>
              <a:t>«5» – </a:t>
            </a:r>
            <a:r>
              <a:rPr lang="ru-RU" dirty="0" smtClean="0"/>
              <a:t>17</a:t>
            </a:r>
            <a:r>
              <a:rPr lang="ru-RU" dirty="0" smtClean="0"/>
              <a:t>-15 </a:t>
            </a:r>
            <a:r>
              <a:rPr lang="ru-RU" dirty="0" smtClean="0"/>
              <a:t>баллов</a:t>
            </a:r>
          </a:p>
          <a:p>
            <a:r>
              <a:rPr lang="ru-RU" dirty="0" smtClean="0"/>
              <a:t>«4» – </a:t>
            </a:r>
            <a:r>
              <a:rPr lang="ru-RU" dirty="0" smtClean="0"/>
              <a:t>14-11 </a:t>
            </a:r>
            <a:r>
              <a:rPr lang="ru-RU" dirty="0" smtClean="0"/>
              <a:t>баллов</a:t>
            </a:r>
          </a:p>
          <a:p>
            <a:r>
              <a:rPr lang="ru-RU" dirty="0" smtClean="0"/>
              <a:t>«3» – </a:t>
            </a:r>
            <a:r>
              <a:rPr lang="ru-RU" dirty="0" smtClean="0"/>
              <a:t>10-6 </a:t>
            </a:r>
            <a:r>
              <a:rPr lang="ru-RU" dirty="0" smtClean="0"/>
              <a:t>баллов</a:t>
            </a:r>
          </a:p>
          <a:p>
            <a:r>
              <a:rPr lang="ru-RU" dirty="0" smtClean="0"/>
              <a:t>«2» - МЕНЕЕ </a:t>
            </a:r>
            <a:r>
              <a:rPr lang="ru-RU" dirty="0" smtClean="0"/>
              <a:t>6 </a:t>
            </a:r>
            <a:r>
              <a:rPr lang="ru-RU" dirty="0" smtClean="0"/>
              <a:t>БАЛЛОВ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58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43778"/>
          </a:xfrm>
        </p:spPr>
        <p:txBody>
          <a:bodyPr>
            <a:no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</a:rPr>
              <a:t>1.Определенный </a:t>
            </a:r>
            <a:r>
              <a:rPr lang="ru-RU" sz="3200" b="1" dirty="0">
                <a:solidFill>
                  <a:srgbClr val="C00000"/>
                </a:solidFill>
              </a:rPr>
              <a:t>порядок поведения людей, отвечающий сложившимся в обществе нормам права и морали или требованиям какой-либо организации: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71251"/>
            <a:ext cx="10515600" cy="3905711"/>
          </a:xfrm>
        </p:spPr>
        <p:txBody>
          <a:bodyPr/>
          <a:lstStyle/>
          <a:p>
            <a:r>
              <a:rPr lang="ru-RU" dirty="0"/>
              <a:t>А) закон </a:t>
            </a:r>
          </a:p>
          <a:p>
            <a:r>
              <a:rPr lang="ru-RU" dirty="0"/>
              <a:t>Б) обязанность </a:t>
            </a:r>
          </a:p>
          <a:p>
            <a:r>
              <a:rPr lang="ru-RU" dirty="0"/>
              <a:t>В) дисциплина </a:t>
            </a:r>
          </a:p>
          <a:p>
            <a:r>
              <a:rPr lang="ru-RU" dirty="0"/>
              <a:t>Г) долг </a:t>
            </a:r>
          </a:p>
        </p:txBody>
      </p:sp>
    </p:spTree>
    <p:extLst>
      <p:ext uri="{BB962C8B-B14F-4D97-AF65-F5344CB8AC3E}">
        <p14:creationId xmlns:p14="http://schemas.microsoft.com/office/powerpoint/2010/main" val="586110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2. Верны ли суждения о внешней дисциплине?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А. Внешняя дисциплина – это дисциплина, основанная на законах, принятых государством.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Б. Внешняя дисциплина основана на внутреннем самоконтроле.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r>
              <a:rPr lang="ru-RU" dirty="0"/>
              <a:t>А) верно только А </a:t>
            </a:r>
          </a:p>
          <a:p>
            <a:r>
              <a:rPr lang="ru-RU" dirty="0"/>
              <a:t>Б) верно только Б </a:t>
            </a:r>
          </a:p>
          <a:p>
            <a:r>
              <a:rPr lang="ru-RU" dirty="0"/>
              <a:t>В) верны оба суждения</a:t>
            </a:r>
          </a:p>
          <a:p>
            <a:r>
              <a:rPr lang="ru-RU" dirty="0"/>
              <a:t>Г) оба суждения неверны</a:t>
            </a:r>
          </a:p>
        </p:txBody>
      </p:sp>
    </p:spTree>
    <p:extLst>
      <p:ext uri="{BB962C8B-B14F-4D97-AF65-F5344CB8AC3E}">
        <p14:creationId xmlns:p14="http://schemas.microsoft.com/office/powerpoint/2010/main" val="405118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3. Установите соответствие между видами дисциплины и их примерами. К каждой позиции, данной в первом столбце, подберите соответствующую позицию из второго</a:t>
            </a:r>
            <a:r>
              <a:rPr lang="ru-RU" b="1" dirty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/>
              <a:t>1.общеобязательная </a:t>
            </a:r>
            <a:r>
              <a:rPr lang="ru-RU" dirty="0"/>
              <a:t>дисциплина              </a:t>
            </a:r>
            <a:r>
              <a:rPr lang="ru-RU" dirty="0">
                <a:solidFill>
                  <a:srgbClr val="0070C0"/>
                </a:solidFill>
              </a:rPr>
              <a:t>А. соблюдение режима </a:t>
            </a:r>
            <a:r>
              <a:rPr lang="ru-RU" dirty="0"/>
              <a:t>дня</a:t>
            </a:r>
          </a:p>
          <a:p>
            <a:pPr marL="0" lvl="0" indent="0">
              <a:buNone/>
            </a:pPr>
            <a:r>
              <a:rPr lang="ru-RU" dirty="0" smtClean="0"/>
              <a:t>2.внутренняя </a:t>
            </a:r>
            <a:r>
              <a:rPr lang="ru-RU" dirty="0"/>
              <a:t>дисциплина                          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0070C0"/>
                </a:solidFill>
              </a:rPr>
              <a:t>Б</a:t>
            </a:r>
            <a:r>
              <a:rPr lang="ru-RU" dirty="0">
                <a:solidFill>
                  <a:srgbClr val="0070C0"/>
                </a:solidFill>
              </a:rPr>
              <a:t>. своевременный выезд </a:t>
            </a:r>
            <a:r>
              <a:rPr lang="ru-RU" dirty="0"/>
              <a:t>наряда милиции</a:t>
            </a:r>
          </a:p>
          <a:p>
            <a:pPr marL="0" lvl="0" indent="0">
              <a:buNone/>
            </a:pPr>
            <a:r>
              <a:rPr lang="ru-RU" dirty="0" smtClean="0"/>
              <a:t>3.внешняя </a:t>
            </a:r>
            <a:r>
              <a:rPr lang="ru-RU" dirty="0"/>
              <a:t>дисциплина                              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rgbClr val="0070C0"/>
                </a:solidFill>
              </a:rPr>
              <a:t>В</a:t>
            </a:r>
            <a:r>
              <a:rPr lang="ru-RU" dirty="0">
                <a:solidFill>
                  <a:srgbClr val="0070C0"/>
                </a:solidFill>
              </a:rPr>
              <a:t>. переход улицы на </a:t>
            </a: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dirty="0" smtClean="0"/>
              <a:t>                                                                     </a:t>
            </a:r>
            <a:r>
              <a:rPr lang="ru-RU" dirty="0" smtClean="0">
                <a:solidFill>
                  <a:srgbClr val="0070C0"/>
                </a:solidFill>
              </a:rPr>
              <a:t>зеленый свет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018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4. Дисциплина, основанная на осознанном решении самого человека: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А) внешняя </a:t>
            </a:r>
          </a:p>
          <a:p>
            <a:r>
              <a:rPr lang="ru-RU" sz="3600" dirty="0"/>
              <a:t>Б) специальная  </a:t>
            </a:r>
          </a:p>
          <a:p>
            <a:r>
              <a:rPr lang="ru-RU" sz="3600" dirty="0"/>
              <a:t>В) технологическая  </a:t>
            </a:r>
          </a:p>
          <a:p>
            <a:r>
              <a:rPr lang="ru-RU" sz="3600" dirty="0"/>
              <a:t>Г) внутренняя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47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5. </a:t>
            </a:r>
            <a:r>
              <a:rPr lang="ru-RU" sz="3200" b="1" dirty="0">
                <a:solidFill>
                  <a:srgbClr val="C00000"/>
                </a:solidFill>
              </a:rPr>
              <a:t>Правонарушение будет названо преступлением или проступком  в зависимости от: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А) тяжести  нанесенного вреда </a:t>
            </a:r>
          </a:p>
          <a:p>
            <a:r>
              <a:rPr lang="ru-RU" sz="3600" dirty="0"/>
              <a:t>Б) возраста правонарушителя</a:t>
            </a:r>
          </a:p>
          <a:p>
            <a:r>
              <a:rPr lang="ru-RU" sz="3600" dirty="0"/>
              <a:t>В) количества правонарушителей, совершивших деяние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637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6. Уголовная ответственность наступает с: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А) с 16 лет </a:t>
            </a:r>
          </a:p>
          <a:p>
            <a:r>
              <a:rPr lang="ru-RU" sz="3600" dirty="0"/>
              <a:t>Б) с 12 лет </a:t>
            </a:r>
          </a:p>
          <a:p>
            <a:r>
              <a:rPr lang="ru-RU" sz="3600" dirty="0"/>
              <a:t>В) с 13 лет</a:t>
            </a:r>
          </a:p>
          <a:p>
            <a:r>
              <a:rPr lang="ru-RU" sz="3600" dirty="0"/>
              <a:t>Г) с 14 лет   </a:t>
            </a:r>
          </a:p>
        </p:txBody>
      </p:sp>
    </p:spTree>
    <p:extLst>
      <p:ext uri="{BB962C8B-B14F-4D97-AF65-F5344CB8AC3E}">
        <p14:creationId xmlns:p14="http://schemas.microsoft.com/office/powerpoint/2010/main" val="236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7. Что из перечисленного означает «запрет»? 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А) талион</a:t>
            </a:r>
          </a:p>
          <a:p>
            <a:r>
              <a:rPr lang="ru-RU" sz="3600" dirty="0"/>
              <a:t>Б) закон</a:t>
            </a:r>
          </a:p>
          <a:p>
            <a:r>
              <a:rPr lang="ru-RU" sz="3600" dirty="0"/>
              <a:t>В) мораль</a:t>
            </a:r>
          </a:p>
          <a:p>
            <a:r>
              <a:rPr lang="ru-RU" sz="3600" dirty="0"/>
              <a:t>Г) табу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8020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4000" b="1" dirty="0" smtClean="0">
                <a:solidFill>
                  <a:srgbClr val="C00000"/>
                </a:solidFill>
              </a:rPr>
              <a:t>8. </a:t>
            </a:r>
            <a:r>
              <a:rPr lang="ru-RU" sz="4000" b="1" dirty="0">
                <a:solidFill>
                  <a:srgbClr val="C00000"/>
                </a:solidFill>
              </a:rPr>
              <a:t>Что из перечисленного списка соответствует специальной дисциплине?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А) переход улицы на зеленый свет</a:t>
            </a:r>
          </a:p>
          <a:p>
            <a:r>
              <a:rPr lang="ru-RU" sz="3600" dirty="0"/>
              <a:t>Б) выполнение солдатом приказа командира военной части </a:t>
            </a:r>
          </a:p>
          <a:p>
            <a:r>
              <a:rPr lang="ru-RU" sz="3600" dirty="0"/>
              <a:t>В) запрет на курение в общественных местах</a:t>
            </a:r>
          </a:p>
          <a:p>
            <a:r>
              <a:rPr lang="ru-RU" sz="3600" dirty="0"/>
              <a:t>Г) соблюдение законов государства</a:t>
            </a:r>
          </a:p>
        </p:txBody>
      </p:sp>
    </p:spTree>
    <p:extLst>
      <p:ext uri="{BB962C8B-B14F-4D97-AF65-F5344CB8AC3E}">
        <p14:creationId xmlns:p14="http://schemas.microsoft.com/office/powerpoint/2010/main" val="6287205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487</Words>
  <Application>Microsoft Office PowerPoint</Application>
  <PresentationFormat>Широкоэкранный</PresentationFormat>
  <Paragraphs>94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Контрольная работа на тему:  </vt:lpstr>
      <vt:lpstr>1.Определенный порядок поведения людей, отвечающий сложившимся в обществе нормам права и морали или требованиям какой-либо организации: </vt:lpstr>
      <vt:lpstr>2. Верны ли суждения о внешней дисциплине? </vt:lpstr>
      <vt:lpstr>3. Установите соответствие между видами дисциплины и их примерами. К каждой позиции, данной в первом столбце, подберите соответствующую позицию из второго.</vt:lpstr>
      <vt:lpstr>4. Дисциплина, основанная на осознанном решении самого человека:</vt:lpstr>
      <vt:lpstr>5. Правонарушение будет названо преступлением или проступком  в зависимости от:</vt:lpstr>
      <vt:lpstr>6. Уголовная ответственность наступает с: </vt:lpstr>
      <vt:lpstr>7. Что из перечисленного означает «запрет»?  </vt:lpstr>
      <vt:lpstr>  8. Что из перечисленного списка соответствует специальной дисциплине?</vt:lpstr>
      <vt:lpstr>9. Ниже приведен перечень терминов. Все они, за исключением одного, соответствуют понятию "преступление". Укажите термин, относящийся к другому понятию. </vt:lpstr>
      <vt:lpstr>10. Верны ли суждения о наказании?</vt:lpstr>
      <vt:lpstr>11. К основной деятельности нотариуса относится:</vt:lpstr>
      <vt:lpstr>12. Задачей правоохранительных органов является:</vt:lpstr>
      <vt:lpstr>13. Основной задачей адвоката является: </vt:lpstr>
      <vt:lpstr>14. Верны ли суждения об участниках преступлений?</vt:lpstr>
      <vt:lpstr>15.  Судье, по российскому законодательству, необходимо: </vt:lpstr>
      <vt:lpstr>Выполненные задания присылать на почту: ekat.belonosowa2017@yandex.ru 15.12.2020г за работы присланные позже будет снижена оценка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на тему:  </dc:title>
  <dc:creator>Windows User</dc:creator>
  <cp:lastModifiedBy>Windows User</cp:lastModifiedBy>
  <cp:revision>8</cp:revision>
  <dcterms:created xsi:type="dcterms:W3CDTF">2020-12-15T16:47:20Z</dcterms:created>
  <dcterms:modified xsi:type="dcterms:W3CDTF">2020-12-15T17:17:47Z</dcterms:modified>
</cp:coreProperties>
</file>