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3" r:id="rId18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5" d="100"/>
          <a:sy n="65" d="100"/>
        </p:scale>
        <p:origin x="700" y="4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BCF11C-6BC0-4E1C-9DEB-D255A43B34C5}" type="datetimeFigureOut">
              <a:rPr lang="ru-RU" smtClean="0"/>
              <a:t>15.12.2020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C949F7-7DDB-4969-9E99-2BDF1247BEC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483827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BCF11C-6BC0-4E1C-9DEB-D255A43B34C5}" type="datetimeFigureOut">
              <a:rPr lang="ru-RU" smtClean="0"/>
              <a:t>15.12.2020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C949F7-7DDB-4969-9E99-2BDF1247BEC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475470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BCF11C-6BC0-4E1C-9DEB-D255A43B34C5}" type="datetimeFigureOut">
              <a:rPr lang="ru-RU" smtClean="0"/>
              <a:t>15.12.2020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C949F7-7DDB-4969-9E99-2BDF1247BEC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933839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BCF11C-6BC0-4E1C-9DEB-D255A43B34C5}" type="datetimeFigureOut">
              <a:rPr lang="ru-RU" smtClean="0"/>
              <a:t>15.12.2020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C949F7-7DDB-4969-9E99-2BDF1247BEC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194129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BCF11C-6BC0-4E1C-9DEB-D255A43B34C5}" type="datetimeFigureOut">
              <a:rPr lang="ru-RU" smtClean="0"/>
              <a:t>15.12.2020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C949F7-7DDB-4969-9E99-2BDF1247BEC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677562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BCF11C-6BC0-4E1C-9DEB-D255A43B34C5}" type="datetimeFigureOut">
              <a:rPr lang="ru-RU" smtClean="0"/>
              <a:t>15.12.2020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C949F7-7DDB-4969-9E99-2BDF1247BEC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163928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BCF11C-6BC0-4E1C-9DEB-D255A43B34C5}" type="datetimeFigureOut">
              <a:rPr lang="ru-RU" smtClean="0"/>
              <a:t>15.12.2020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C949F7-7DDB-4969-9E99-2BDF1247BEC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700442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BCF11C-6BC0-4E1C-9DEB-D255A43B34C5}" type="datetimeFigureOut">
              <a:rPr lang="ru-RU" smtClean="0"/>
              <a:t>15.12.2020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C949F7-7DDB-4969-9E99-2BDF1247BEC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549373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BCF11C-6BC0-4E1C-9DEB-D255A43B34C5}" type="datetimeFigureOut">
              <a:rPr lang="ru-RU" smtClean="0"/>
              <a:t>15.12.2020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C949F7-7DDB-4969-9E99-2BDF1247BEC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360319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BCF11C-6BC0-4E1C-9DEB-D255A43B34C5}" type="datetimeFigureOut">
              <a:rPr lang="ru-RU" smtClean="0"/>
              <a:t>15.12.2020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C949F7-7DDB-4969-9E99-2BDF1247BEC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109146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BCF11C-6BC0-4E1C-9DEB-D255A43B34C5}" type="datetimeFigureOut">
              <a:rPr lang="ru-RU" smtClean="0"/>
              <a:t>15.12.2020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C949F7-7DDB-4969-9E99-2BDF1247BEC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046132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0BCF11C-6BC0-4E1C-9DEB-D255A43B34C5}" type="datetimeFigureOut">
              <a:rPr lang="ru-RU" smtClean="0"/>
              <a:t>15.12.2020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9C949F7-7DDB-4969-9E99-2BDF1247BEC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192738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hyperlink" Target="mailto:ekat.belonosowa2017@yandex.ru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Контрольная работа на тему: </a:t>
            </a:r>
            <a:r>
              <a:rPr lang="ru-RU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sz="4000" b="1" dirty="0">
                <a:solidFill>
                  <a:srgbClr val="0070C0"/>
                </a:solidFill>
              </a:rPr>
              <a:t>«Регулирование поведения людей в обществе»</a:t>
            </a:r>
            <a:endParaRPr lang="ru-RU" sz="4000" dirty="0">
              <a:solidFill>
                <a:srgbClr val="0070C0"/>
              </a:solidFill>
            </a:endParaRPr>
          </a:p>
          <a:p>
            <a:r>
              <a:rPr lang="ru-RU" dirty="0" smtClean="0">
                <a:solidFill>
                  <a:srgbClr val="FF0000"/>
                </a:solidFill>
              </a:rPr>
              <a:t>7 класс</a:t>
            </a:r>
            <a:endParaRPr lang="ru-RU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4430007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2063443"/>
          </a:xfrm>
        </p:spPr>
        <p:txBody>
          <a:bodyPr>
            <a:noAutofit/>
          </a:bodyPr>
          <a:lstStyle/>
          <a:p>
            <a:r>
              <a:rPr lang="ru-RU" sz="3200" b="1" dirty="0">
                <a:solidFill>
                  <a:srgbClr val="C00000"/>
                </a:solidFill>
              </a:rPr>
              <a:t>9. Ниже приведен перечень терминов. Все они, за исключением одного, соответствуют понятию "преступление". Укажите термин, относящийся к другому понятию.</a:t>
            </a:r>
            <a:r>
              <a:rPr lang="ru-RU" sz="3200" dirty="0">
                <a:solidFill>
                  <a:srgbClr val="C00000"/>
                </a:solidFill>
              </a:rPr>
              <a:t>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2428567"/>
            <a:ext cx="10515600" cy="3748395"/>
          </a:xfrm>
        </p:spPr>
        <p:txBody>
          <a:bodyPr/>
          <a:lstStyle/>
          <a:p>
            <a:r>
              <a:rPr lang="ru-RU" dirty="0"/>
              <a:t>А) вымогательство</a:t>
            </a:r>
          </a:p>
          <a:p>
            <a:r>
              <a:rPr lang="ru-RU" dirty="0"/>
              <a:t>Б) хулиганство</a:t>
            </a:r>
          </a:p>
          <a:p>
            <a:r>
              <a:rPr lang="ru-RU" dirty="0"/>
              <a:t>В) прогул </a:t>
            </a:r>
          </a:p>
          <a:p>
            <a:r>
              <a:rPr lang="ru-RU" dirty="0"/>
              <a:t>Г) кража</a:t>
            </a:r>
            <a:r>
              <a:rPr lang="ru-RU" b="1" dirty="0"/>
              <a:t>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5598063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b="1" dirty="0">
                <a:solidFill>
                  <a:srgbClr val="C00000"/>
                </a:solidFill>
              </a:rPr>
              <a:t>10. Верны ли суждения о наказании?</a:t>
            </a:r>
            <a:endParaRPr lang="ru-RU" sz="3600" dirty="0">
              <a:solidFill>
                <a:srgbClr val="C0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b="1" dirty="0">
                <a:solidFill>
                  <a:srgbClr val="0070C0"/>
                </a:solidFill>
              </a:rPr>
              <a:t>А. За некоторые нарушения закон устанавливает ответственность с 14-ти лет.</a:t>
            </a:r>
            <a:endParaRPr lang="ru-RU" dirty="0">
              <a:solidFill>
                <a:srgbClr val="0070C0"/>
              </a:solidFill>
            </a:endParaRPr>
          </a:p>
          <a:p>
            <a:r>
              <a:rPr lang="ru-RU" b="1" dirty="0">
                <a:solidFill>
                  <a:srgbClr val="0070C0"/>
                </a:solidFill>
              </a:rPr>
              <a:t>Б. Ответственность за малолетних правонарушителей несут их родители.</a:t>
            </a:r>
            <a:endParaRPr lang="ru-RU" dirty="0">
              <a:solidFill>
                <a:srgbClr val="0070C0"/>
              </a:solidFill>
            </a:endParaRPr>
          </a:p>
          <a:p>
            <a:r>
              <a:rPr lang="ru-RU" dirty="0"/>
              <a:t> </a:t>
            </a:r>
          </a:p>
          <a:p>
            <a:r>
              <a:rPr lang="ru-RU" dirty="0"/>
              <a:t>А) верно только А        </a:t>
            </a:r>
          </a:p>
          <a:p>
            <a:r>
              <a:rPr lang="ru-RU" dirty="0"/>
              <a:t>Б) верно только Б         </a:t>
            </a:r>
          </a:p>
          <a:p>
            <a:r>
              <a:rPr lang="ru-RU" dirty="0"/>
              <a:t>В) верны оба  суждения        </a:t>
            </a:r>
          </a:p>
          <a:p>
            <a:r>
              <a:rPr lang="ru-RU" dirty="0"/>
              <a:t>Г) оба суждения неверны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5682930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b="1" dirty="0">
                <a:solidFill>
                  <a:srgbClr val="C00000"/>
                </a:solidFill>
              </a:rPr>
              <a:t>11. К основной деятельности нотариуса относится:</a:t>
            </a:r>
            <a:endParaRPr lang="ru-RU" sz="3600" dirty="0">
              <a:solidFill>
                <a:srgbClr val="C0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3600" dirty="0"/>
              <a:t>А) составление документов и свидетельство верности подписи </a:t>
            </a:r>
          </a:p>
          <a:p>
            <a:r>
              <a:rPr lang="ru-RU" sz="3600" dirty="0" smtClean="0"/>
              <a:t>Б</a:t>
            </a:r>
            <a:r>
              <a:rPr lang="ru-RU" sz="3600" dirty="0"/>
              <a:t>) частная детективная деятельность</a:t>
            </a:r>
            <a:endParaRPr lang="ru-RU" sz="3600" dirty="0" smtClean="0">
              <a:effectLst/>
            </a:endParaRPr>
          </a:p>
          <a:p>
            <a:r>
              <a:rPr lang="ru-RU" sz="3600" dirty="0"/>
              <a:t>В) защита  потерпевших</a:t>
            </a:r>
            <a:endParaRPr lang="ru-RU" sz="3600" dirty="0" smtClean="0">
              <a:effectLst/>
            </a:endParaRPr>
          </a:p>
          <a:p>
            <a:r>
              <a:rPr lang="ru-RU" sz="3600" dirty="0"/>
              <a:t>Г) участие в розыскных мероприятиях</a:t>
            </a:r>
            <a:endParaRPr lang="ru-RU" sz="3600" dirty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111330024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b="1" dirty="0" smtClean="0">
                <a:solidFill>
                  <a:srgbClr val="C00000"/>
                </a:solidFill>
              </a:rPr>
              <a:t>12. </a:t>
            </a:r>
            <a:r>
              <a:rPr lang="ru-RU" sz="3600" b="1" dirty="0">
                <a:solidFill>
                  <a:srgbClr val="C00000"/>
                </a:solidFill>
              </a:rPr>
              <a:t>Задачей правоохранительных органов является:</a:t>
            </a:r>
            <a:endParaRPr lang="ru-RU" sz="3600" dirty="0">
              <a:solidFill>
                <a:srgbClr val="C0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3600" dirty="0"/>
              <a:t>А) пресечение противоправной деятельности  </a:t>
            </a:r>
            <a:endParaRPr lang="ru-RU" sz="3600" dirty="0" smtClean="0">
              <a:effectLst/>
            </a:endParaRPr>
          </a:p>
          <a:p>
            <a:r>
              <a:rPr lang="ru-RU" sz="3600" dirty="0"/>
              <a:t>Б) законотворческая деятельность</a:t>
            </a:r>
            <a:endParaRPr lang="ru-RU" sz="3600" dirty="0" smtClean="0">
              <a:effectLst/>
            </a:endParaRPr>
          </a:p>
          <a:p>
            <a:r>
              <a:rPr lang="ru-RU" sz="3600" dirty="0"/>
              <a:t>В) борьба с инакомыслием</a:t>
            </a:r>
            <a:endParaRPr lang="ru-RU" sz="3600" dirty="0" smtClean="0">
              <a:effectLst/>
            </a:endParaRPr>
          </a:p>
          <a:p>
            <a:r>
              <a:rPr lang="ru-RU" sz="3600" dirty="0"/>
              <a:t>Г) утверждение моральных ценностей</a:t>
            </a:r>
            <a:endParaRPr lang="ru-RU" sz="3600" dirty="0" smtClean="0">
              <a:effectLst/>
            </a:endParaRPr>
          </a:p>
          <a:p>
            <a:r>
              <a:rPr lang="ru-RU" sz="3600" b="1" dirty="0"/>
              <a:t> </a:t>
            </a:r>
            <a:endParaRPr lang="ru-RU" sz="3600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478919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b="1" dirty="0" smtClean="0">
                <a:solidFill>
                  <a:srgbClr val="C00000"/>
                </a:solidFill>
              </a:rPr>
              <a:t>13. </a:t>
            </a:r>
            <a:r>
              <a:rPr lang="ru-RU" sz="3600" b="1" dirty="0">
                <a:solidFill>
                  <a:srgbClr val="C00000"/>
                </a:solidFill>
              </a:rPr>
              <a:t>Основной задачей адвоката является:</a:t>
            </a:r>
            <a:r>
              <a:rPr lang="ru-RU" sz="3600" dirty="0">
                <a:solidFill>
                  <a:srgbClr val="C00000"/>
                </a:solidFill>
              </a:rPr>
              <a:t/>
            </a:r>
            <a:br>
              <a:rPr lang="ru-RU" sz="3600" dirty="0">
                <a:solidFill>
                  <a:srgbClr val="C00000"/>
                </a:solidFill>
              </a:rPr>
            </a:br>
            <a:endParaRPr lang="ru-RU" sz="3600" dirty="0">
              <a:solidFill>
                <a:srgbClr val="C0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3600" dirty="0"/>
              <a:t>А) применение власти</a:t>
            </a:r>
            <a:endParaRPr lang="ru-RU" sz="3600" dirty="0" smtClean="0">
              <a:effectLst/>
            </a:endParaRPr>
          </a:p>
          <a:p>
            <a:r>
              <a:rPr lang="ru-RU" sz="3600" dirty="0"/>
              <a:t>Б) разоблачение обвиняемого</a:t>
            </a:r>
            <a:endParaRPr lang="ru-RU" sz="3600" dirty="0" smtClean="0">
              <a:effectLst/>
            </a:endParaRPr>
          </a:p>
          <a:p>
            <a:r>
              <a:rPr lang="ru-RU" sz="3600" dirty="0"/>
              <a:t>В) поддержка правонарушителей</a:t>
            </a:r>
            <a:endParaRPr lang="ru-RU" sz="3600" dirty="0" smtClean="0">
              <a:effectLst/>
            </a:endParaRPr>
          </a:p>
          <a:p>
            <a:r>
              <a:rPr lang="ru-RU" sz="3600" dirty="0"/>
              <a:t>Г) обеспечение прав подсудимого </a:t>
            </a:r>
            <a:endParaRPr lang="ru-RU" sz="3600" dirty="0" smtClean="0">
              <a:effectLst/>
            </a:endParaRPr>
          </a:p>
          <a:p>
            <a:r>
              <a:rPr lang="ru-RU" dirty="0"/>
              <a:t> </a:t>
            </a:r>
            <a:endParaRPr lang="ru-RU" dirty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237307817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b="1" dirty="0" smtClean="0">
                <a:solidFill>
                  <a:srgbClr val="C00000"/>
                </a:solidFill>
              </a:rPr>
              <a:t>14. </a:t>
            </a:r>
            <a:r>
              <a:rPr lang="ru-RU" sz="3600" b="1" dirty="0">
                <a:solidFill>
                  <a:srgbClr val="C00000"/>
                </a:solidFill>
              </a:rPr>
              <a:t>Верны ли суждения об участниках преступлений?</a:t>
            </a:r>
            <a:endParaRPr lang="ru-RU" sz="3600" dirty="0">
              <a:solidFill>
                <a:srgbClr val="C0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b="1" dirty="0">
                <a:solidFill>
                  <a:srgbClr val="0070C0"/>
                </a:solidFill>
              </a:rPr>
              <a:t>А. Подстрекатель является участником преступления.</a:t>
            </a:r>
            <a:endParaRPr lang="ru-RU" dirty="0">
              <a:solidFill>
                <a:srgbClr val="0070C0"/>
              </a:solidFill>
            </a:endParaRPr>
          </a:p>
          <a:p>
            <a:r>
              <a:rPr lang="ru-RU" b="1" dirty="0">
                <a:solidFill>
                  <a:srgbClr val="0070C0"/>
                </a:solidFill>
              </a:rPr>
              <a:t>Б. Закон одинаково наказывает всех участников преступления.</a:t>
            </a:r>
            <a:endParaRPr lang="ru-RU" dirty="0">
              <a:solidFill>
                <a:srgbClr val="0070C0"/>
              </a:solidFill>
            </a:endParaRPr>
          </a:p>
          <a:p>
            <a:r>
              <a:rPr lang="ru-RU" dirty="0">
                <a:solidFill>
                  <a:srgbClr val="0070C0"/>
                </a:solidFill>
              </a:rPr>
              <a:t> </a:t>
            </a:r>
          </a:p>
          <a:p>
            <a:r>
              <a:rPr lang="ru-RU" dirty="0"/>
              <a:t>А) верно только А        </a:t>
            </a:r>
          </a:p>
          <a:p>
            <a:r>
              <a:rPr lang="ru-RU" dirty="0"/>
              <a:t>Б) верно только Б        </a:t>
            </a:r>
          </a:p>
          <a:p>
            <a:r>
              <a:rPr lang="ru-RU" dirty="0"/>
              <a:t>В) верны оба  суждения        </a:t>
            </a:r>
          </a:p>
          <a:p>
            <a:r>
              <a:rPr lang="ru-RU" dirty="0"/>
              <a:t>Г) оба суждения неверны</a:t>
            </a:r>
          </a:p>
        </p:txBody>
      </p:sp>
    </p:spTree>
    <p:extLst>
      <p:ext uri="{BB962C8B-B14F-4D97-AF65-F5344CB8AC3E}">
        <p14:creationId xmlns:p14="http://schemas.microsoft.com/office/powerpoint/2010/main" val="370995175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500062"/>
            <a:ext cx="10515600" cy="1325563"/>
          </a:xfrm>
        </p:spPr>
        <p:txBody>
          <a:bodyPr>
            <a:noAutofit/>
          </a:bodyPr>
          <a:lstStyle/>
          <a:p>
            <a:r>
              <a:rPr lang="ru-RU" sz="3600" b="1" dirty="0" smtClean="0">
                <a:solidFill>
                  <a:srgbClr val="C00000"/>
                </a:solidFill>
              </a:rPr>
              <a:t>15.  </a:t>
            </a:r>
            <a:r>
              <a:rPr lang="ru-RU" sz="3600" b="1" dirty="0">
                <a:solidFill>
                  <a:srgbClr val="C00000"/>
                </a:solidFill>
              </a:rPr>
              <a:t>Судье, по российскому законодательству, необходимо:</a:t>
            </a:r>
            <a:r>
              <a:rPr lang="ru-RU" sz="3600" dirty="0">
                <a:solidFill>
                  <a:srgbClr val="C00000"/>
                </a:solidFill>
              </a:rPr>
              <a:t/>
            </a:r>
            <a:br>
              <a:rPr lang="ru-RU" sz="3600" dirty="0">
                <a:solidFill>
                  <a:srgbClr val="C00000"/>
                </a:solidFill>
              </a:rPr>
            </a:br>
            <a:endParaRPr lang="ru-RU" sz="3600" dirty="0">
              <a:solidFill>
                <a:srgbClr val="C0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3600" dirty="0"/>
              <a:t>А) подчиняться местной администрации</a:t>
            </a:r>
            <a:endParaRPr lang="ru-RU" sz="3600" dirty="0" smtClean="0">
              <a:effectLst/>
            </a:endParaRPr>
          </a:p>
          <a:p>
            <a:r>
              <a:rPr lang="ru-RU" sz="3600" dirty="0"/>
              <a:t>Б) быть членом правящей партии</a:t>
            </a:r>
            <a:endParaRPr lang="ru-RU" sz="3600" dirty="0" smtClean="0">
              <a:effectLst/>
            </a:endParaRPr>
          </a:p>
          <a:p>
            <a:r>
              <a:rPr lang="ru-RU" sz="3600" dirty="0"/>
              <a:t>В) иметь лицензию</a:t>
            </a:r>
            <a:endParaRPr lang="ru-RU" sz="3600" dirty="0" smtClean="0">
              <a:effectLst/>
            </a:endParaRPr>
          </a:p>
          <a:p>
            <a:r>
              <a:rPr lang="ru-RU" sz="3600" dirty="0"/>
              <a:t>Г) иметь юридическое образование </a:t>
            </a:r>
            <a:endParaRPr lang="ru-RU" sz="3600" dirty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114802765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3056501"/>
          </a:xfrm>
        </p:spPr>
        <p:txBody>
          <a:bodyPr>
            <a:normAutofit/>
          </a:bodyPr>
          <a:lstStyle/>
          <a:p>
            <a:r>
              <a:rPr lang="ru-RU" dirty="0" smtClean="0">
                <a:solidFill>
                  <a:srgbClr val="C00000"/>
                </a:solidFill>
              </a:rPr>
              <a:t>Выполненные задания присылать на почту</a:t>
            </a:r>
            <a:r>
              <a:rPr lang="ru-RU" dirty="0" smtClean="0"/>
              <a:t>:</a:t>
            </a:r>
            <a:br>
              <a:rPr lang="ru-RU" dirty="0" smtClean="0"/>
            </a:br>
            <a:r>
              <a:rPr lang="en-US" dirty="0" smtClean="0">
                <a:solidFill>
                  <a:schemeClr val="tx2"/>
                </a:solidFill>
                <a:hlinkClick r:id="rId2"/>
              </a:rPr>
              <a:t>ekat.belonosowa2017@yandex.ru</a:t>
            </a:r>
            <a:r>
              <a:rPr lang="en-US" dirty="0" smtClean="0">
                <a:solidFill>
                  <a:schemeClr val="tx2"/>
                </a:solidFill>
              </a:rPr>
              <a:t> </a:t>
            </a:r>
            <a:r>
              <a:rPr lang="ru-RU" dirty="0" smtClean="0">
                <a:solidFill>
                  <a:schemeClr val="tx2"/>
                </a:solidFill>
              </a:rPr>
              <a:t>15.12.2020г</a:t>
            </a:r>
            <a:r>
              <a:rPr lang="ru-RU" dirty="0" smtClean="0">
                <a:solidFill>
                  <a:schemeClr val="tx2"/>
                </a:solidFill>
              </a:rPr>
              <a:t/>
            </a:r>
            <a:br>
              <a:rPr lang="ru-RU" dirty="0" smtClean="0">
                <a:solidFill>
                  <a:schemeClr val="tx2"/>
                </a:solidFill>
              </a:rPr>
            </a:br>
            <a:r>
              <a:rPr lang="ru-RU" sz="3100" dirty="0" smtClean="0">
                <a:solidFill>
                  <a:schemeClr val="tx2"/>
                </a:solidFill>
              </a:rPr>
              <a:t>за работы присланные позже будет снижена оценка</a:t>
            </a:r>
            <a:endParaRPr lang="ru-RU" sz="31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3578941"/>
            <a:ext cx="10515600" cy="2598021"/>
          </a:xfrm>
        </p:spPr>
        <p:txBody>
          <a:bodyPr/>
          <a:lstStyle/>
          <a:p>
            <a:r>
              <a:rPr lang="ru-RU" dirty="0" smtClean="0"/>
              <a:t>Критерии оценки:</a:t>
            </a:r>
          </a:p>
          <a:p>
            <a:r>
              <a:rPr lang="ru-RU" dirty="0" smtClean="0"/>
              <a:t>«5» – </a:t>
            </a:r>
            <a:r>
              <a:rPr lang="ru-RU" dirty="0" smtClean="0"/>
              <a:t>17</a:t>
            </a:r>
            <a:r>
              <a:rPr lang="ru-RU" dirty="0" smtClean="0"/>
              <a:t>-15 </a:t>
            </a:r>
            <a:r>
              <a:rPr lang="ru-RU" dirty="0" smtClean="0"/>
              <a:t>баллов</a:t>
            </a:r>
          </a:p>
          <a:p>
            <a:r>
              <a:rPr lang="ru-RU" dirty="0" smtClean="0"/>
              <a:t>«4» – </a:t>
            </a:r>
            <a:r>
              <a:rPr lang="ru-RU" dirty="0" smtClean="0"/>
              <a:t>14-11 </a:t>
            </a:r>
            <a:r>
              <a:rPr lang="ru-RU" dirty="0" smtClean="0"/>
              <a:t>баллов</a:t>
            </a:r>
          </a:p>
          <a:p>
            <a:r>
              <a:rPr lang="ru-RU" dirty="0" smtClean="0"/>
              <a:t>«3» – </a:t>
            </a:r>
            <a:r>
              <a:rPr lang="ru-RU" dirty="0" smtClean="0"/>
              <a:t>10-6 </a:t>
            </a:r>
            <a:r>
              <a:rPr lang="ru-RU" dirty="0" smtClean="0"/>
              <a:t>баллов</a:t>
            </a:r>
          </a:p>
          <a:p>
            <a:r>
              <a:rPr lang="ru-RU" dirty="0" smtClean="0"/>
              <a:t>«2» - МЕНЕЕ </a:t>
            </a:r>
            <a:r>
              <a:rPr lang="ru-RU" dirty="0" smtClean="0"/>
              <a:t>6 </a:t>
            </a:r>
            <a:r>
              <a:rPr lang="ru-RU" dirty="0" smtClean="0"/>
              <a:t>БАЛЛОВ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4758157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2043778"/>
          </a:xfrm>
        </p:spPr>
        <p:txBody>
          <a:bodyPr>
            <a:noAutofit/>
          </a:bodyPr>
          <a:lstStyle/>
          <a:p>
            <a:pPr lvl="0"/>
            <a:r>
              <a:rPr lang="ru-RU" sz="3200" b="1" dirty="0" smtClean="0">
                <a:solidFill>
                  <a:srgbClr val="C00000"/>
                </a:solidFill>
              </a:rPr>
              <a:t>1.Определенный </a:t>
            </a:r>
            <a:r>
              <a:rPr lang="ru-RU" sz="3200" b="1" dirty="0">
                <a:solidFill>
                  <a:srgbClr val="C00000"/>
                </a:solidFill>
              </a:rPr>
              <a:t>порядок поведения людей, отвечающий сложившимся в обществе нормам права и морали или требованиям какой-либо организации:</a:t>
            </a:r>
            <a:r>
              <a:rPr lang="ru-RU" sz="3200" dirty="0">
                <a:solidFill>
                  <a:srgbClr val="C00000"/>
                </a:solidFill>
              </a:rPr>
              <a:t/>
            </a:r>
            <a:br>
              <a:rPr lang="ru-RU" sz="3200" dirty="0">
                <a:solidFill>
                  <a:srgbClr val="C00000"/>
                </a:solidFill>
              </a:rPr>
            </a:br>
            <a:endParaRPr lang="ru-RU" sz="3200" dirty="0">
              <a:solidFill>
                <a:srgbClr val="C0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2271251"/>
            <a:ext cx="10515600" cy="3905711"/>
          </a:xfrm>
        </p:spPr>
        <p:txBody>
          <a:bodyPr/>
          <a:lstStyle/>
          <a:p>
            <a:r>
              <a:rPr lang="ru-RU" dirty="0"/>
              <a:t>А) закон </a:t>
            </a:r>
          </a:p>
          <a:p>
            <a:r>
              <a:rPr lang="ru-RU" dirty="0"/>
              <a:t>Б) обязанность </a:t>
            </a:r>
          </a:p>
          <a:p>
            <a:r>
              <a:rPr lang="ru-RU" dirty="0"/>
              <a:t>В) дисциплина </a:t>
            </a:r>
          </a:p>
          <a:p>
            <a:r>
              <a:rPr lang="ru-RU" dirty="0"/>
              <a:t>Г) долг </a:t>
            </a:r>
          </a:p>
        </p:txBody>
      </p:sp>
    </p:spTree>
    <p:extLst>
      <p:ext uri="{BB962C8B-B14F-4D97-AF65-F5344CB8AC3E}">
        <p14:creationId xmlns:p14="http://schemas.microsoft.com/office/powerpoint/2010/main" val="58611087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>
                <a:solidFill>
                  <a:srgbClr val="C00000"/>
                </a:solidFill>
              </a:rPr>
              <a:t>2. Верны ли суждения о внешней дисциплине?</a:t>
            </a:r>
            <a:r>
              <a:rPr lang="ru-RU" dirty="0">
                <a:solidFill>
                  <a:srgbClr val="C00000"/>
                </a:solidFill>
              </a:rPr>
              <a:t/>
            </a:r>
            <a:br>
              <a:rPr lang="ru-RU" dirty="0">
                <a:solidFill>
                  <a:srgbClr val="C00000"/>
                </a:solidFill>
              </a:rPr>
            </a:br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b="1" dirty="0">
                <a:solidFill>
                  <a:srgbClr val="0070C0"/>
                </a:solidFill>
              </a:rPr>
              <a:t>А. Внешняя дисциплина – это дисциплина, основанная на законах, принятых государством.</a:t>
            </a:r>
            <a:endParaRPr lang="ru-RU" dirty="0">
              <a:solidFill>
                <a:srgbClr val="0070C0"/>
              </a:solidFill>
            </a:endParaRPr>
          </a:p>
          <a:p>
            <a:r>
              <a:rPr lang="ru-RU" b="1" dirty="0">
                <a:solidFill>
                  <a:srgbClr val="0070C0"/>
                </a:solidFill>
              </a:rPr>
              <a:t>Б. Внешняя дисциплина основана на внутреннем самоконтроле.</a:t>
            </a:r>
            <a:endParaRPr lang="ru-RU" dirty="0">
              <a:solidFill>
                <a:srgbClr val="0070C0"/>
              </a:solidFill>
            </a:endParaRPr>
          </a:p>
          <a:p>
            <a:r>
              <a:rPr lang="ru-RU" dirty="0">
                <a:solidFill>
                  <a:srgbClr val="0070C0"/>
                </a:solidFill>
              </a:rPr>
              <a:t> </a:t>
            </a:r>
          </a:p>
          <a:p>
            <a:r>
              <a:rPr lang="ru-RU" dirty="0"/>
              <a:t>А) верно только А </a:t>
            </a:r>
          </a:p>
          <a:p>
            <a:r>
              <a:rPr lang="ru-RU" dirty="0"/>
              <a:t>Б) верно только Б </a:t>
            </a:r>
          </a:p>
          <a:p>
            <a:r>
              <a:rPr lang="ru-RU" dirty="0"/>
              <a:t>В) верны оба суждения</a:t>
            </a:r>
          </a:p>
          <a:p>
            <a:r>
              <a:rPr lang="ru-RU" dirty="0"/>
              <a:t>Г) оба суждения неверны</a:t>
            </a:r>
          </a:p>
        </p:txBody>
      </p:sp>
    </p:spTree>
    <p:extLst>
      <p:ext uri="{BB962C8B-B14F-4D97-AF65-F5344CB8AC3E}">
        <p14:creationId xmlns:p14="http://schemas.microsoft.com/office/powerpoint/2010/main" val="405118061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3600" b="1" dirty="0">
                <a:solidFill>
                  <a:srgbClr val="C00000"/>
                </a:solidFill>
              </a:rPr>
              <a:t>3. Установите соответствие между видами дисциплины и их примерами. К каждой позиции, данной в первом столбце, подберите соответствующую позицию из второго</a:t>
            </a:r>
            <a:r>
              <a:rPr lang="ru-RU" b="1" dirty="0"/>
              <a:t>.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lvl="0" indent="0">
              <a:buNone/>
            </a:pPr>
            <a:r>
              <a:rPr lang="ru-RU" dirty="0" smtClean="0"/>
              <a:t>1.общеобязательная </a:t>
            </a:r>
            <a:r>
              <a:rPr lang="ru-RU" dirty="0"/>
              <a:t>дисциплина              </a:t>
            </a:r>
            <a:r>
              <a:rPr lang="ru-RU" dirty="0">
                <a:solidFill>
                  <a:srgbClr val="0070C0"/>
                </a:solidFill>
              </a:rPr>
              <a:t>А. соблюдение режима </a:t>
            </a:r>
            <a:r>
              <a:rPr lang="ru-RU" dirty="0"/>
              <a:t>дня</a:t>
            </a:r>
          </a:p>
          <a:p>
            <a:pPr marL="0" lvl="0" indent="0">
              <a:buNone/>
            </a:pPr>
            <a:r>
              <a:rPr lang="ru-RU" dirty="0" smtClean="0"/>
              <a:t>2.внутренняя </a:t>
            </a:r>
            <a:r>
              <a:rPr lang="ru-RU" dirty="0"/>
              <a:t>дисциплина                          </a:t>
            </a:r>
            <a:r>
              <a:rPr lang="ru-RU" dirty="0" smtClean="0"/>
              <a:t>  </a:t>
            </a:r>
            <a:r>
              <a:rPr lang="ru-RU" dirty="0" smtClean="0">
                <a:solidFill>
                  <a:srgbClr val="0070C0"/>
                </a:solidFill>
              </a:rPr>
              <a:t>Б</a:t>
            </a:r>
            <a:r>
              <a:rPr lang="ru-RU" dirty="0">
                <a:solidFill>
                  <a:srgbClr val="0070C0"/>
                </a:solidFill>
              </a:rPr>
              <a:t>. своевременный выезд </a:t>
            </a:r>
            <a:r>
              <a:rPr lang="ru-RU" dirty="0"/>
              <a:t>наряда милиции</a:t>
            </a:r>
          </a:p>
          <a:p>
            <a:pPr marL="0" lvl="0" indent="0">
              <a:buNone/>
            </a:pPr>
            <a:r>
              <a:rPr lang="ru-RU" dirty="0" smtClean="0"/>
              <a:t>3.внешняя </a:t>
            </a:r>
            <a:r>
              <a:rPr lang="ru-RU" dirty="0"/>
              <a:t>дисциплина                              </a:t>
            </a:r>
            <a:r>
              <a:rPr lang="ru-RU" dirty="0" smtClean="0"/>
              <a:t>    </a:t>
            </a:r>
            <a:r>
              <a:rPr lang="ru-RU" dirty="0" smtClean="0">
                <a:solidFill>
                  <a:srgbClr val="0070C0"/>
                </a:solidFill>
              </a:rPr>
              <a:t>В</a:t>
            </a:r>
            <a:r>
              <a:rPr lang="ru-RU" dirty="0">
                <a:solidFill>
                  <a:srgbClr val="0070C0"/>
                </a:solidFill>
              </a:rPr>
              <a:t>. переход улицы на </a:t>
            </a:r>
            <a:r>
              <a:rPr lang="ru-RU" dirty="0" smtClean="0">
                <a:solidFill>
                  <a:srgbClr val="0070C0"/>
                </a:solidFill>
              </a:rPr>
              <a:t>   </a:t>
            </a:r>
            <a:r>
              <a:rPr lang="ru-RU" dirty="0" smtClean="0"/>
              <a:t>                                                                     </a:t>
            </a:r>
            <a:r>
              <a:rPr lang="ru-RU" dirty="0" smtClean="0">
                <a:solidFill>
                  <a:srgbClr val="0070C0"/>
                </a:solidFill>
              </a:rPr>
              <a:t>зеленый свет</a:t>
            </a:r>
            <a:endParaRPr lang="ru-RU" dirty="0">
              <a:solidFill>
                <a:srgbClr val="0070C0"/>
              </a:solidFill>
            </a:endParaRPr>
          </a:p>
          <a:p>
            <a:pPr marL="0" indent="0">
              <a:buNone/>
            </a:pPr>
            <a:r>
              <a:rPr lang="ru-RU" b="1" dirty="0"/>
              <a:t> 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9901861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b="1" dirty="0">
                <a:solidFill>
                  <a:srgbClr val="C00000"/>
                </a:solidFill>
              </a:rPr>
              <a:t>4. Дисциплина, основанная на осознанном решении самого человека:</a:t>
            </a:r>
            <a:endParaRPr lang="ru-RU" sz="3200" dirty="0">
              <a:solidFill>
                <a:srgbClr val="C0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3600" dirty="0"/>
              <a:t>А) внешняя </a:t>
            </a:r>
          </a:p>
          <a:p>
            <a:r>
              <a:rPr lang="ru-RU" sz="3600" dirty="0"/>
              <a:t>Б) специальная  </a:t>
            </a:r>
          </a:p>
          <a:p>
            <a:r>
              <a:rPr lang="ru-RU" sz="3600" dirty="0"/>
              <a:t>В) технологическая  </a:t>
            </a:r>
          </a:p>
          <a:p>
            <a:r>
              <a:rPr lang="ru-RU" sz="3600" dirty="0"/>
              <a:t>Г) внутренняя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2947897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b="1" dirty="0" smtClean="0">
                <a:solidFill>
                  <a:srgbClr val="C00000"/>
                </a:solidFill>
              </a:rPr>
              <a:t>5. </a:t>
            </a:r>
            <a:r>
              <a:rPr lang="ru-RU" sz="3200" b="1" dirty="0">
                <a:solidFill>
                  <a:srgbClr val="C00000"/>
                </a:solidFill>
              </a:rPr>
              <a:t>Правонарушение будет названо преступлением или проступком  в зависимости от:</a:t>
            </a:r>
            <a:endParaRPr lang="ru-RU" sz="3200" dirty="0">
              <a:solidFill>
                <a:srgbClr val="C0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3600" dirty="0"/>
              <a:t>А) тяжести  нанесенного вреда </a:t>
            </a:r>
          </a:p>
          <a:p>
            <a:r>
              <a:rPr lang="ru-RU" sz="3600" dirty="0"/>
              <a:t>Б) возраста правонарушителя</a:t>
            </a:r>
          </a:p>
          <a:p>
            <a:r>
              <a:rPr lang="ru-RU" sz="3600" dirty="0"/>
              <a:t>В) количества правонарушителей, совершивших деяние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4363713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b="1" dirty="0">
                <a:solidFill>
                  <a:srgbClr val="C00000"/>
                </a:solidFill>
              </a:rPr>
              <a:t>6. Уголовная ответственность наступает с:</a:t>
            </a:r>
            <a:r>
              <a:rPr lang="ru-RU" sz="3600" dirty="0">
                <a:solidFill>
                  <a:srgbClr val="C00000"/>
                </a:solidFill>
              </a:rPr>
              <a:t/>
            </a:r>
            <a:br>
              <a:rPr lang="ru-RU" sz="3600" dirty="0">
                <a:solidFill>
                  <a:srgbClr val="C00000"/>
                </a:solidFill>
              </a:rPr>
            </a:br>
            <a:endParaRPr lang="ru-RU" sz="3600" dirty="0">
              <a:solidFill>
                <a:srgbClr val="C0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3600" dirty="0"/>
              <a:t>А) с 16 лет </a:t>
            </a:r>
          </a:p>
          <a:p>
            <a:r>
              <a:rPr lang="ru-RU" sz="3600" dirty="0"/>
              <a:t>Б) с 12 лет </a:t>
            </a:r>
          </a:p>
          <a:p>
            <a:r>
              <a:rPr lang="ru-RU" sz="3600" dirty="0"/>
              <a:t>В) с 13 лет</a:t>
            </a:r>
          </a:p>
          <a:p>
            <a:r>
              <a:rPr lang="ru-RU" sz="3600" dirty="0"/>
              <a:t>Г) с 14 лет   </a:t>
            </a:r>
          </a:p>
        </p:txBody>
      </p:sp>
    </p:spTree>
    <p:extLst>
      <p:ext uri="{BB962C8B-B14F-4D97-AF65-F5344CB8AC3E}">
        <p14:creationId xmlns:p14="http://schemas.microsoft.com/office/powerpoint/2010/main" val="236489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b="1" dirty="0">
                <a:solidFill>
                  <a:srgbClr val="C00000"/>
                </a:solidFill>
              </a:rPr>
              <a:t>7. Что из перечисленного означает «запрет»? </a:t>
            </a:r>
            <a:r>
              <a:rPr lang="ru-RU" sz="3600" dirty="0">
                <a:solidFill>
                  <a:srgbClr val="C00000"/>
                </a:solidFill>
              </a:rPr>
              <a:t/>
            </a:r>
            <a:br>
              <a:rPr lang="ru-RU" sz="3600" dirty="0">
                <a:solidFill>
                  <a:srgbClr val="C00000"/>
                </a:solidFill>
              </a:rPr>
            </a:br>
            <a:endParaRPr lang="ru-RU" sz="3600" dirty="0">
              <a:solidFill>
                <a:srgbClr val="C0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3600" dirty="0"/>
              <a:t>А) талион</a:t>
            </a:r>
          </a:p>
          <a:p>
            <a:r>
              <a:rPr lang="ru-RU" sz="3600" dirty="0"/>
              <a:t>Б) закон</a:t>
            </a:r>
          </a:p>
          <a:p>
            <a:r>
              <a:rPr lang="ru-RU" sz="3600" dirty="0"/>
              <a:t>В) мораль</a:t>
            </a:r>
          </a:p>
          <a:p>
            <a:r>
              <a:rPr lang="ru-RU" sz="3600" dirty="0"/>
              <a:t>Г) табу </a:t>
            </a:r>
          </a:p>
          <a:p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37802069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/>
              <a:t> </a:t>
            </a:r>
            <a:r>
              <a:rPr lang="ru-RU" dirty="0"/>
              <a:t/>
            </a:r>
            <a:br>
              <a:rPr lang="ru-RU" dirty="0"/>
            </a:br>
            <a:r>
              <a:rPr lang="ru-RU" sz="4000" b="1" dirty="0" smtClean="0">
                <a:solidFill>
                  <a:srgbClr val="C00000"/>
                </a:solidFill>
              </a:rPr>
              <a:t>8. </a:t>
            </a:r>
            <a:r>
              <a:rPr lang="ru-RU" sz="4000" b="1" dirty="0">
                <a:solidFill>
                  <a:srgbClr val="C00000"/>
                </a:solidFill>
              </a:rPr>
              <a:t>Что из перечисленного списка соответствует специальной дисциплине?</a:t>
            </a:r>
            <a:endParaRPr lang="ru-RU" sz="4000" dirty="0">
              <a:solidFill>
                <a:srgbClr val="C0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3600" dirty="0"/>
              <a:t>А) переход улицы на зеленый свет</a:t>
            </a:r>
          </a:p>
          <a:p>
            <a:r>
              <a:rPr lang="ru-RU" sz="3600" dirty="0"/>
              <a:t>Б) выполнение солдатом приказа командира военной части </a:t>
            </a:r>
          </a:p>
          <a:p>
            <a:r>
              <a:rPr lang="ru-RU" sz="3600" dirty="0"/>
              <a:t>В) запрет на курение в общественных местах</a:t>
            </a:r>
          </a:p>
          <a:p>
            <a:r>
              <a:rPr lang="ru-RU" sz="3600" dirty="0"/>
              <a:t>Г) соблюдение законов государства</a:t>
            </a:r>
          </a:p>
        </p:txBody>
      </p:sp>
    </p:spTree>
    <p:extLst>
      <p:ext uri="{BB962C8B-B14F-4D97-AF65-F5344CB8AC3E}">
        <p14:creationId xmlns:p14="http://schemas.microsoft.com/office/powerpoint/2010/main" val="628720565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30</TotalTime>
  <Words>487</Words>
  <Application>Microsoft Office PowerPoint</Application>
  <PresentationFormat>Широкоэкранный</PresentationFormat>
  <Paragraphs>94</Paragraphs>
  <Slides>17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22" baseType="lpstr">
      <vt:lpstr>Arial</vt:lpstr>
      <vt:lpstr>Calibri</vt:lpstr>
      <vt:lpstr>Calibri Light</vt:lpstr>
      <vt:lpstr>Times New Roman</vt:lpstr>
      <vt:lpstr>Тема Office</vt:lpstr>
      <vt:lpstr>Контрольная работа на тему:  </vt:lpstr>
      <vt:lpstr>1.Определенный порядок поведения людей, отвечающий сложившимся в обществе нормам права и морали или требованиям какой-либо организации: </vt:lpstr>
      <vt:lpstr>2. Верны ли суждения о внешней дисциплине? </vt:lpstr>
      <vt:lpstr>3. Установите соответствие между видами дисциплины и их примерами. К каждой позиции, данной в первом столбце, подберите соответствующую позицию из второго.</vt:lpstr>
      <vt:lpstr>4. Дисциплина, основанная на осознанном решении самого человека:</vt:lpstr>
      <vt:lpstr>5. Правонарушение будет названо преступлением или проступком  в зависимости от:</vt:lpstr>
      <vt:lpstr>6. Уголовная ответственность наступает с: </vt:lpstr>
      <vt:lpstr>7. Что из перечисленного означает «запрет»?  </vt:lpstr>
      <vt:lpstr>  8. Что из перечисленного списка соответствует специальной дисциплине?</vt:lpstr>
      <vt:lpstr>9. Ниже приведен перечень терминов. Все они, за исключением одного, соответствуют понятию "преступление". Укажите термин, относящийся к другому понятию. </vt:lpstr>
      <vt:lpstr>10. Верны ли суждения о наказании?</vt:lpstr>
      <vt:lpstr>11. К основной деятельности нотариуса относится:</vt:lpstr>
      <vt:lpstr>12. Задачей правоохранительных органов является:</vt:lpstr>
      <vt:lpstr>13. Основной задачей адвоката является: </vt:lpstr>
      <vt:lpstr>14. Верны ли суждения об участниках преступлений?</vt:lpstr>
      <vt:lpstr>15.  Судье, по российскому законодательству, необходимо: </vt:lpstr>
      <vt:lpstr>Выполненные задания присылать на почту: ekat.belonosowa2017@yandex.ru 15.12.2020г за работы присланные позже будет снижена оценка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Контрольная работа на тему:  </dc:title>
  <dc:creator>Windows User</dc:creator>
  <cp:lastModifiedBy>Windows User</cp:lastModifiedBy>
  <cp:revision>8</cp:revision>
  <dcterms:created xsi:type="dcterms:W3CDTF">2020-12-15T16:47:20Z</dcterms:created>
  <dcterms:modified xsi:type="dcterms:W3CDTF">2020-12-15T17:17:47Z</dcterms:modified>
</cp:coreProperties>
</file>