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8" r:id="rId2"/>
    <p:sldId id="273" r:id="rId3"/>
    <p:sldId id="274" r:id="rId4"/>
    <p:sldId id="276" r:id="rId5"/>
    <p:sldId id="262" r:id="rId6"/>
    <p:sldId id="275" r:id="rId7"/>
    <p:sldId id="277" r:id="rId8"/>
    <p:sldId id="278" r:id="rId9"/>
    <p:sldId id="279" r:id="rId10"/>
    <p:sldId id="269" r:id="rId11"/>
    <p:sldId id="280" r:id="rId12"/>
    <p:sldId id="270" r:id="rId13"/>
    <p:sldId id="267" r:id="rId14"/>
    <p:sldId id="272" r:id="rId15"/>
    <p:sldId id="281" r:id="rId16"/>
  </p:sldIdLst>
  <p:sldSz cx="9144000" cy="6858000" type="screen4x3"/>
  <p:notesSz cx="9817100" cy="6807200"/>
  <p:defaultTextStyle>
    <a:lvl1pPr marL="0" indent="0" algn="l" rtl="0" eaLnBrk="0" fontAlgn="base" hangingPunct="0">
      <a:lnSpc>
        <a:spcPct val="100000"/>
      </a:lnSpc>
      <a:spcBef>
        <a:spcPct val="0"/>
      </a:spcBef>
      <a:spcAft>
        <a:spcPct val="0"/>
      </a:spcAft>
      <a:buNone/>
      <a:defRPr sz="1800">
        <a:solidFill>
          <a:schemeClr val="tx1"/>
        </a:solidFill>
        <a:latin typeface="Arial" charset="0"/>
      </a:defRPr>
    </a:lvl1pPr>
    <a:lvl2pPr marL="457200" indent="0" algn="l" rtl="0" eaLnBrk="0" fontAlgn="base" hangingPunct="0">
      <a:lnSpc>
        <a:spcPct val="100000"/>
      </a:lnSpc>
      <a:spcBef>
        <a:spcPct val="0"/>
      </a:spcBef>
      <a:spcAft>
        <a:spcPct val="0"/>
      </a:spcAft>
      <a:buNone/>
      <a:defRPr sz="1800">
        <a:solidFill>
          <a:schemeClr val="tx1"/>
        </a:solidFill>
        <a:latin typeface="Arial" charset="0"/>
      </a:defRPr>
    </a:lvl2pPr>
    <a:lvl3pPr marL="914400" indent="0" algn="l" rtl="0" eaLnBrk="0" fontAlgn="base" hangingPunct="0">
      <a:lnSpc>
        <a:spcPct val="100000"/>
      </a:lnSpc>
      <a:spcBef>
        <a:spcPct val="0"/>
      </a:spcBef>
      <a:spcAft>
        <a:spcPct val="0"/>
      </a:spcAft>
      <a:buNone/>
      <a:defRPr sz="1800">
        <a:solidFill>
          <a:schemeClr val="tx1"/>
        </a:solidFill>
        <a:latin typeface="Arial" charset="0"/>
      </a:defRPr>
    </a:lvl3pPr>
    <a:lvl4pPr marL="1371600" indent="0" algn="l" rtl="0" eaLnBrk="0" fontAlgn="base" hangingPunct="0">
      <a:lnSpc>
        <a:spcPct val="100000"/>
      </a:lnSpc>
      <a:spcBef>
        <a:spcPct val="0"/>
      </a:spcBef>
      <a:spcAft>
        <a:spcPct val="0"/>
      </a:spcAft>
      <a:buNone/>
      <a:defRPr sz="1800">
        <a:solidFill>
          <a:schemeClr val="tx1"/>
        </a:solidFill>
        <a:latin typeface="Arial" charset="0"/>
      </a:defRPr>
    </a:lvl4pPr>
    <a:lvl5pPr marL="1828800" indent="0" algn="l" rtl="0" eaLnBrk="0" fontAlgn="base" hangingPunct="0">
      <a:lnSpc>
        <a:spcPct val="100000"/>
      </a:lnSpc>
      <a:spcBef>
        <a:spcPct val="0"/>
      </a:spcBef>
      <a:spcAft>
        <a:spcPct val="0"/>
      </a:spcAft>
      <a:buNone/>
      <a:defRPr sz="1800">
        <a:solidFill>
          <a:schemeClr val="tx1"/>
        </a:solidFill>
        <a:latin typeface="Arial" charset="0"/>
      </a:defRPr>
    </a:lvl5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FC270-A41D-4253-8EDF-55E5B8520FA5}" type="datetimeFigureOut">
              <a:rPr lang="ru-RU" smtClean="0"/>
              <a:pPr/>
              <a:t>23.11.2020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88733-6547-4EAD-A692-8E198EC52C4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a14="http://schemas.microsoft.com/office/drawing/2010/main" xmlns:p14="http://schemas.microsoft.com/office/powerpoint/2010/main" xmlns:mc="http://schemas.openxmlformats.org/markup-compatibility/2006" xmlns:c="http://schemas.openxmlformats.org/drawingml/2006/chart" xmlns:v="urn:schemas-microsoft-com:vml" val="18743123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FC270-A41D-4253-8EDF-55E5B8520FA5}" type="datetimeFigureOut">
              <a:rPr lang="ru-RU" smtClean="0"/>
              <a:pPr/>
              <a:t>23.11.2020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88733-6547-4EAD-A692-8E198EC52C4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a14="http://schemas.microsoft.com/office/drawing/2010/main" xmlns:p14="http://schemas.microsoft.com/office/powerpoint/2010/main" xmlns:mc="http://schemas.openxmlformats.org/markup-compatibility/2006" xmlns:c="http://schemas.openxmlformats.org/drawingml/2006/chart" xmlns:v="urn:schemas-microsoft-com:vml" val="3975270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FC270-A41D-4253-8EDF-55E5B8520FA5}" type="datetimeFigureOut">
              <a:rPr lang="ru-RU" smtClean="0"/>
              <a:pPr/>
              <a:t>23.11.2020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88733-6547-4EAD-A692-8E198EC52C4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a14="http://schemas.microsoft.com/office/drawing/2010/main" xmlns:p14="http://schemas.microsoft.com/office/powerpoint/2010/main" xmlns:mc="http://schemas.openxmlformats.org/markup-compatibility/2006" xmlns:c="http://schemas.openxmlformats.org/drawingml/2006/chart" xmlns:v="urn:schemas-microsoft-com:vml" val="34543064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6A8486"/>
            </a:gs>
            <a:gs pos="50000">
              <a:srgbClr val="9ABEC1"/>
            </a:gs>
            <a:gs pos="100000">
              <a:srgbClr val="B8E3E6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025"/>
          <p:cNvSpPr>
            <a:spLocks noGrp="1"/>
          </p:cNvSpPr>
          <p:nvPr>
            <p:ph type="title" idx="4294967295"/>
          </p:nvPr>
        </p:nvSpPr>
        <p:spPr>
          <a:xfrm>
            <a:off x="457200" y="276225"/>
            <a:ext cx="8229600" cy="1141413"/>
          </a:xfrm>
          <a:prstGeom prst="rect">
            <a:avLst/>
          </a:prstGeom>
          <a:noFill/>
          <a:ln>
            <a:noFill/>
          </a:ln>
        </p:spPr>
        <p:txBody>
          <a:bodyPr lIns="91424" tIns="45712" rIns="91424" bIns="45712" anchor="ctr"/>
          <a:lstStyle/>
          <a:p>
            <a:pPr lvl="0"/>
            <a:r>
              <a:rPr lang="en-US" altLang="en-US" dirty="0"/>
              <a:t>Образец заголовка</a:t>
            </a:r>
          </a:p>
        </p:txBody>
      </p:sp>
      <p:sp>
        <p:nvSpPr>
          <p:cNvPr id="1027" name="Текст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lIns="91424" tIns="45712" rIns="91424" bIns="45712"/>
          <a:lstStyle/>
          <a:p>
            <a:pPr lvl="0"/>
            <a:r>
              <a:rPr lang="en-US" altLang="en-US" dirty="0"/>
              <a:t>Образец текста</a:t>
            </a:r>
          </a:p>
          <a:p>
            <a:pPr lvl="1"/>
            <a:r>
              <a:rPr lang="en-US" altLang="en-US" dirty="0"/>
              <a:t>Второй уровень</a:t>
            </a:r>
          </a:p>
          <a:p>
            <a:pPr lvl="2"/>
            <a:r>
              <a:rPr lang="en-US" altLang="en-US" dirty="0"/>
              <a:t>Третий уровень</a:t>
            </a:r>
          </a:p>
          <a:p>
            <a:pPr lvl="3"/>
            <a:r>
              <a:rPr lang="en-US" altLang="en-US" dirty="0"/>
              <a:t>Четвертый уровень</a:t>
            </a:r>
          </a:p>
          <a:p>
            <a:pPr lvl="4"/>
            <a:r>
              <a:rPr lang="en-US" altLang="en-US" dirty="0"/>
              <a:t>Пятый уровень</a:t>
            </a:r>
          </a:p>
        </p:txBody>
      </p:sp>
      <p:sp>
        <p:nvSpPr>
          <p:cNvPr id="1028" name="Дата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5188" cy="476250"/>
          </a:xfrm>
          <a:prstGeom prst="rect">
            <a:avLst/>
          </a:prstGeom>
          <a:noFill/>
          <a:ln>
            <a:noFill/>
          </a:ln>
        </p:spPr>
        <p:txBody>
          <a:bodyPr lIns="91424" tIns="45712" rIns="91424" bIns="45712"/>
          <a:lstStyle/>
          <a:p>
            <a:endParaRPr lang="en-US" altLang="en-US" sz="1400" dirty="0"/>
          </a:p>
        </p:txBody>
      </p:sp>
      <p:sp>
        <p:nvSpPr>
          <p:cNvPr id="1029" name="Нижний колонтитул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lIns="91424" tIns="45712" rIns="91424" bIns="45712"/>
          <a:lstStyle/>
          <a:p>
            <a:pPr algn="ctr"/>
            <a:endParaRPr lang="en-US" altLang="en-US" sz="1400" dirty="0"/>
          </a:p>
        </p:txBody>
      </p:sp>
      <p:sp>
        <p:nvSpPr>
          <p:cNvPr id="1030" name="Номер слайда 1029"/>
          <p:cNvSpPr>
            <a:spLocks noGrp="1"/>
          </p:cNvSpPr>
          <p:nvPr>
            <p:ph type="sldNum" sz="quarter" idx="4"/>
          </p:nvPr>
        </p:nvSpPr>
        <p:spPr>
          <a:xfrm>
            <a:off x="6551613" y="6245225"/>
            <a:ext cx="2135187" cy="476250"/>
          </a:xfrm>
          <a:prstGeom prst="rect">
            <a:avLst/>
          </a:prstGeom>
          <a:noFill/>
          <a:ln>
            <a:noFill/>
          </a:ln>
        </p:spPr>
        <p:txBody>
          <a:bodyPr lIns="91424" tIns="45712" rIns="91424" bIns="45712"/>
          <a:lstStyle/>
          <a:p>
            <a:pPr algn="r"/>
            <a:fld id="{12FF1C42-D199-2030-1000-587298610EC3}" type="slidenum">
              <a:rPr lang="en-US" altLang="en-US" sz="1400" dirty="0"/>
              <a:pPr algn="r"/>
              <a:t>‹#›</a:t>
            </a:fld>
            <a:endParaRPr lang="en-US" altLang="en-US" sz="1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FC270-A41D-4253-8EDF-55E5B8520FA5}" type="datetimeFigureOut">
              <a:rPr lang="ru-RU" smtClean="0"/>
              <a:pPr/>
              <a:t>23.11.2020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88733-6547-4EAD-A692-8E198EC52C4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a14="http://schemas.microsoft.com/office/drawing/2010/main" xmlns:p14="http://schemas.microsoft.com/office/powerpoint/2010/main" xmlns:mc="http://schemas.openxmlformats.org/markup-compatibility/2006" xmlns:c="http://schemas.openxmlformats.org/drawingml/2006/chart" xmlns:v="urn:schemas-microsoft-com:vml" val="15609582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FC270-A41D-4253-8EDF-55E5B8520FA5}" type="datetimeFigureOut">
              <a:rPr lang="ru-RU" smtClean="0"/>
              <a:pPr/>
              <a:t>23.11.2020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88733-6547-4EAD-A692-8E198EC52C4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a14="http://schemas.microsoft.com/office/drawing/2010/main" xmlns:p14="http://schemas.microsoft.com/office/powerpoint/2010/main" xmlns:mc="http://schemas.openxmlformats.org/markup-compatibility/2006" xmlns:c="http://schemas.openxmlformats.org/drawingml/2006/chart" xmlns:v="urn:schemas-microsoft-com:vml" val="23989869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FC270-A41D-4253-8EDF-55E5B8520FA5}" type="datetimeFigureOut">
              <a:rPr lang="ru-RU" smtClean="0"/>
              <a:pPr/>
              <a:t>23.11.2020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88733-6547-4EAD-A692-8E198EC52C4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a14="http://schemas.microsoft.com/office/drawing/2010/main" xmlns:p14="http://schemas.microsoft.com/office/powerpoint/2010/main" xmlns:mc="http://schemas.openxmlformats.org/markup-compatibility/2006" xmlns:c="http://schemas.openxmlformats.org/drawingml/2006/chart" xmlns:v="urn:schemas-microsoft-com:vml" val="2315188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FC270-A41D-4253-8EDF-55E5B8520FA5}" type="datetimeFigureOut">
              <a:rPr lang="ru-RU" smtClean="0"/>
              <a:pPr/>
              <a:t>23.11.2020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88733-6547-4EAD-A692-8E198EC52C4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a14="http://schemas.microsoft.com/office/drawing/2010/main" xmlns:p14="http://schemas.microsoft.com/office/powerpoint/2010/main" xmlns:mc="http://schemas.openxmlformats.org/markup-compatibility/2006" xmlns:c="http://schemas.openxmlformats.org/drawingml/2006/chart" xmlns:v="urn:schemas-microsoft-com:vml" val="26171478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FC270-A41D-4253-8EDF-55E5B8520FA5}" type="datetimeFigureOut">
              <a:rPr lang="ru-RU" smtClean="0"/>
              <a:pPr/>
              <a:t>23.11.2020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88733-6547-4EAD-A692-8E198EC52C4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a14="http://schemas.microsoft.com/office/drawing/2010/main" xmlns:p14="http://schemas.microsoft.com/office/powerpoint/2010/main" xmlns:mc="http://schemas.openxmlformats.org/markup-compatibility/2006" xmlns:c="http://schemas.openxmlformats.org/drawingml/2006/chart" xmlns:v="urn:schemas-microsoft-com:vml" val="11045476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FC270-A41D-4253-8EDF-55E5B8520FA5}" type="datetimeFigureOut">
              <a:rPr lang="ru-RU" smtClean="0"/>
              <a:pPr/>
              <a:t>23.11.2020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88733-6547-4EAD-A692-8E198EC52C4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a14="http://schemas.microsoft.com/office/drawing/2010/main" xmlns:p14="http://schemas.microsoft.com/office/powerpoint/2010/main" xmlns:mc="http://schemas.openxmlformats.org/markup-compatibility/2006" xmlns:c="http://schemas.openxmlformats.org/drawingml/2006/chart" xmlns:v="urn:schemas-microsoft-com:vml" val="13335272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FC270-A41D-4253-8EDF-55E5B8520FA5}" type="datetimeFigureOut">
              <a:rPr lang="ru-RU" smtClean="0"/>
              <a:pPr/>
              <a:t>23.11.2020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88733-6547-4EAD-A692-8E198EC52C4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a14="http://schemas.microsoft.com/office/drawing/2010/main" xmlns:p14="http://schemas.microsoft.com/office/powerpoint/2010/main" xmlns:mc="http://schemas.openxmlformats.org/markup-compatibility/2006" xmlns:c="http://schemas.openxmlformats.org/drawingml/2006/chart" xmlns:v="urn:schemas-microsoft-com:vml" val="8467587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FC270-A41D-4253-8EDF-55E5B8520FA5}" type="datetimeFigureOut">
              <a:rPr lang="ru-RU" smtClean="0"/>
              <a:pPr/>
              <a:t>23.11.2020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88733-6547-4EAD-A692-8E198EC52C4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a14="http://schemas.microsoft.com/office/drawing/2010/main" xmlns:p14="http://schemas.microsoft.com/office/powerpoint/2010/main" xmlns:mc="http://schemas.openxmlformats.org/markup-compatibility/2006" xmlns:c="http://schemas.openxmlformats.org/drawingml/2006/chart" xmlns:v="urn:schemas-microsoft-com:vml" val="24376636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6A8486"/>
            </a:gs>
            <a:gs pos="50000">
              <a:srgbClr val="9ABEC1"/>
            </a:gs>
            <a:gs pos="100000">
              <a:srgbClr val="B8E3E6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025"/>
          <p:cNvSpPr>
            <a:spLocks noGrp="1"/>
          </p:cNvSpPr>
          <p:nvPr>
            <p:ph type="title" idx="4294967295"/>
          </p:nvPr>
        </p:nvSpPr>
        <p:spPr>
          <a:xfrm>
            <a:off x="457200" y="276225"/>
            <a:ext cx="8229600" cy="1141413"/>
          </a:xfrm>
          <a:prstGeom prst="rect">
            <a:avLst/>
          </a:prstGeom>
          <a:noFill/>
          <a:ln>
            <a:noFill/>
          </a:ln>
        </p:spPr>
        <p:txBody>
          <a:bodyPr lIns="91424" tIns="45712" rIns="91424" bIns="45712" anchor="ctr"/>
          <a:lstStyle/>
          <a:p>
            <a:pPr lvl="0"/>
            <a:r>
              <a:rPr lang="en-US" altLang="en-US" dirty="0"/>
              <a:t>Образец заголовка</a:t>
            </a:r>
          </a:p>
        </p:txBody>
      </p:sp>
      <p:sp>
        <p:nvSpPr>
          <p:cNvPr id="1027" name="Текст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lIns="91424" tIns="45712" rIns="91424" bIns="45712"/>
          <a:lstStyle/>
          <a:p>
            <a:pPr lvl="0"/>
            <a:r>
              <a:rPr lang="en-US" altLang="en-US" dirty="0"/>
              <a:t>Образец текста</a:t>
            </a:r>
          </a:p>
          <a:p>
            <a:pPr lvl="1"/>
            <a:r>
              <a:rPr lang="en-US" altLang="en-US" dirty="0"/>
              <a:t>Второй уровень</a:t>
            </a:r>
          </a:p>
          <a:p>
            <a:pPr lvl="2"/>
            <a:r>
              <a:rPr lang="en-US" altLang="en-US" dirty="0"/>
              <a:t>Третий уровень</a:t>
            </a:r>
          </a:p>
          <a:p>
            <a:pPr lvl="3"/>
            <a:r>
              <a:rPr lang="en-US" altLang="en-US" dirty="0"/>
              <a:t>Четвертый уровень</a:t>
            </a:r>
          </a:p>
          <a:p>
            <a:pPr lvl="4"/>
            <a:r>
              <a:rPr lang="en-US" altLang="en-US" dirty="0"/>
              <a:t>Пятый уровень</a:t>
            </a:r>
          </a:p>
        </p:txBody>
      </p:sp>
      <p:sp>
        <p:nvSpPr>
          <p:cNvPr id="1028" name="Дата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5188" cy="476250"/>
          </a:xfrm>
          <a:prstGeom prst="rect">
            <a:avLst/>
          </a:prstGeom>
          <a:noFill/>
          <a:ln>
            <a:noFill/>
          </a:ln>
        </p:spPr>
        <p:txBody>
          <a:bodyPr lIns="91424" tIns="45712" rIns="91424" bIns="45712"/>
          <a:lstStyle/>
          <a:p>
            <a:endParaRPr lang="en-US" altLang="en-US" sz="1400" dirty="0"/>
          </a:p>
        </p:txBody>
      </p:sp>
      <p:sp>
        <p:nvSpPr>
          <p:cNvPr id="1029" name="Нижний колонтитул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lIns="91424" tIns="45712" rIns="91424" bIns="45712"/>
          <a:lstStyle/>
          <a:p>
            <a:pPr algn="ctr"/>
            <a:endParaRPr lang="en-US" altLang="en-US" sz="1400" dirty="0"/>
          </a:p>
        </p:txBody>
      </p:sp>
      <p:sp>
        <p:nvSpPr>
          <p:cNvPr id="1030" name="Номер слайда 1029"/>
          <p:cNvSpPr>
            <a:spLocks noGrp="1"/>
          </p:cNvSpPr>
          <p:nvPr>
            <p:ph type="sldNum" sz="quarter" idx="4"/>
          </p:nvPr>
        </p:nvSpPr>
        <p:spPr>
          <a:xfrm>
            <a:off x="6551613" y="6245225"/>
            <a:ext cx="2135187" cy="476250"/>
          </a:xfrm>
          <a:prstGeom prst="rect">
            <a:avLst/>
          </a:prstGeom>
          <a:noFill/>
          <a:ln>
            <a:noFill/>
          </a:ln>
        </p:spPr>
        <p:txBody>
          <a:bodyPr lIns="91424" tIns="45712" rIns="91424" bIns="45712"/>
          <a:lstStyle/>
          <a:p>
            <a:pPr algn="r"/>
            <a:fld id="{12FF1C42-D199-2030-1000-587298610EC3}" type="slidenum">
              <a:rPr lang="en-US" altLang="en-US" sz="1400" dirty="0"/>
              <a:pPr algn="r"/>
              <a:t>‹#›</a:t>
            </a:fld>
            <a:endParaRPr lang="en-US" altLang="en-US" sz="1400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9256" r:id="rId1"/>
    <p:sldLayoutId id="2147489257" r:id="rId2"/>
    <p:sldLayoutId id="2147489258" r:id="rId3"/>
    <p:sldLayoutId id="2147489259" r:id="rId4"/>
    <p:sldLayoutId id="2147489260" r:id="rId5"/>
    <p:sldLayoutId id="2147489261" r:id="rId6"/>
    <p:sldLayoutId id="2147489262" r:id="rId7"/>
    <p:sldLayoutId id="2147489263" r:id="rId8"/>
    <p:sldLayoutId id="2147489264" r:id="rId9"/>
    <p:sldLayoutId id="2147489265" r:id="rId10"/>
    <p:sldLayoutId id="2147489266" r:id="rId11"/>
    <p:sldLayoutId id="2147489267" r:id="rId12"/>
  </p:sldLayoutIdLst>
  <p:txStyles>
    <p:titleStyle>
      <a:lvl1pPr marL="0" indent="0" algn="ctr" rtl="0" eaLnBrk="0" fontAlgn="base" hangingPunct="0">
        <a:lnSpc>
          <a:spcPct val="100000"/>
        </a:lnSpc>
        <a:spcBef>
          <a:spcPct val="0"/>
        </a:spcBef>
        <a:spcAft>
          <a:spcPct val="0"/>
        </a:spcAft>
        <a:buNone/>
        <a:defRPr sz="4400">
          <a:solidFill>
            <a:srgbClr val="000000"/>
          </a:solidFill>
          <a:latin typeface="Arial" charset="0"/>
        </a:defRPr>
      </a:lvl1pPr>
    </p:titleStyle>
    <p:bodyStyle>
      <a:lvl1pPr marL="341312" indent="-341312" algn="l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3200">
          <a:solidFill>
            <a:srgbClr val="000000"/>
          </a:solidFill>
          <a:latin typeface="Arial" charset="0"/>
        </a:defRPr>
      </a:lvl1pPr>
      <a:lvl2pPr marL="742950" indent="-285750" algn="l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>
          <a:solidFill>
            <a:srgbClr val="000000"/>
          </a:solidFill>
          <a:latin typeface="Arial" charset="0"/>
        </a:defRPr>
      </a:lvl2pPr>
      <a:lvl3pPr marL="1141412" indent="-227012" algn="l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500">
          <a:solidFill>
            <a:srgbClr val="000000"/>
          </a:solidFill>
          <a:latin typeface="Arial" charset="0"/>
        </a:defRPr>
      </a:lvl3pPr>
      <a:lvl4pPr marL="1600200" indent="-228600" algn="l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>
          <a:solidFill>
            <a:srgbClr val="000000"/>
          </a:solidFill>
          <a:latin typeface="Arial" charset="0"/>
        </a:defRPr>
      </a:lvl4pPr>
      <a:lvl5pPr marL="2057400" indent="-228600" algn="l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Arial" charset="0"/>
        </a:defRPr>
      </a:lvl5pPr>
    </p:bodyStyle>
    <p:otherStyle>
      <a:lvl1pPr marL="0" indent="0" algn="l" rtl="0" eaLnBrk="1" fontAlgn="base" hangingPunct="1">
        <a:lnSpc>
          <a:spcPct val="100000"/>
        </a:lnSpc>
        <a:spcBef>
          <a:spcPct val="0"/>
        </a:spcBef>
        <a:spcAft>
          <a:spcPct val="0"/>
        </a:spcAft>
        <a:buNone/>
        <a:defRPr sz="1800">
          <a:solidFill>
            <a:srgbClr val="000000"/>
          </a:solidFill>
          <a:latin typeface="Arial" charset="0"/>
        </a:defRPr>
      </a:lvl1pPr>
      <a:lvl2pPr marL="457200" indent="0" algn="l" rtl="0" eaLnBrk="1" fontAlgn="base" hangingPunct="1">
        <a:lnSpc>
          <a:spcPct val="100000"/>
        </a:lnSpc>
        <a:spcBef>
          <a:spcPct val="0"/>
        </a:spcBef>
        <a:spcAft>
          <a:spcPct val="0"/>
        </a:spcAft>
        <a:buNone/>
        <a:defRPr sz="1800">
          <a:solidFill>
            <a:srgbClr val="000000"/>
          </a:solidFill>
          <a:latin typeface="Arial" charset="0"/>
        </a:defRPr>
      </a:lvl2pPr>
      <a:lvl3pPr marL="914400" indent="0" algn="l" rtl="0" eaLnBrk="1" fontAlgn="base" hangingPunct="1">
        <a:lnSpc>
          <a:spcPct val="100000"/>
        </a:lnSpc>
        <a:spcBef>
          <a:spcPct val="0"/>
        </a:spcBef>
        <a:spcAft>
          <a:spcPct val="0"/>
        </a:spcAft>
        <a:buNone/>
        <a:defRPr sz="1800">
          <a:solidFill>
            <a:srgbClr val="000000"/>
          </a:solidFill>
          <a:latin typeface="Arial" charset="0"/>
        </a:defRPr>
      </a:lvl3pPr>
      <a:lvl4pPr marL="1371600" indent="0" algn="l" rtl="0" eaLnBrk="1" fontAlgn="base" hangingPunct="1">
        <a:lnSpc>
          <a:spcPct val="100000"/>
        </a:lnSpc>
        <a:spcBef>
          <a:spcPct val="0"/>
        </a:spcBef>
        <a:spcAft>
          <a:spcPct val="0"/>
        </a:spcAft>
        <a:buNone/>
        <a:defRPr sz="1800">
          <a:solidFill>
            <a:srgbClr val="000000"/>
          </a:solidFill>
          <a:latin typeface="Arial" charset="0"/>
        </a:defRPr>
      </a:lvl4pPr>
      <a:lvl5pPr marL="1828800" indent="0" algn="l" rtl="0" eaLnBrk="1" fontAlgn="base" hangingPunct="1">
        <a:lnSpc>
          <a:spcPct val="100000"/>
        </a:lnSpc>
        <a:spcBef>
          <a:spcPct val="0"/>
        </a:spcBef>
        <a:spcAft>
          <a:spcPct val="0"/>
        </a:spcAft>
        <a:buNone/>
        <a:defRPr sz="1800">
          <a:solidFill>
            <a:srgbClr val="000000"/>
          </a:solidFill>
          <a:latin typeface="Arial" charset="0"/>
        </a:defRPr>
      </a:lvl5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2049"/>
          <p:cNvSpPr>
            <a:spLocks noGrp="1"/>
          </p:cNvSpPr>
          <p:nvPr>
            <p:ph type="title" idx="4294967295"/>
          </p:nvPr>
        </p:nvSpPr>
        <p:spPr>
          <a:xfrm>
            <a:off x="381000" y="276225"/>
            <a:ext cx="8305800" cy="2314575"/>
          </a:xfrm>
          <a:ln/>
        </p:spPr>
        <p:txBody>
          <a:bodyPr wrap="square" lIns="91424" tIns="45712" rIns="91424" bIns="45712" anchor="ctr"/>
          <a:lstStyle/>
          <a:p>
            <a:r>
              <a:t/>
            </a:r>
            <a:br/>
            <a:r>
              <a:rPr lang="en-US" altLang="en-US" sz="5400" b="1" dirty="0">
                <a:solidFill>
                  <a:srgbClr val="000000"/>
                </a:solidFill>
                <a:latin typeface="Times New Roman" charset="0"/>
              </a:rPr>
              <a:t>Виды и способы отделки   изделий из древесины</a:t>
            </a:r>
          </a:p>
        </p:txBody>
      </p:sp>
      <p:pic>
        <p:nvPicPr>
          <p:cNvPr id="2051" name="Текст 2050"/>
          <p:cNvPicPr>
            <a:picLocks noGrp="1" noChangeAspect="1"/>
          </p:cNvPicPr>
          <p:nvPr>
            <p:ph type="body" idx="4294967295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/>
          </a:blip>
          <a:srcRect/>
          <a:stretch>
            <a:fillRect/>
          </a:stretch>
        </p:blipFill>
        <p:spPr>
          <a:xfrm>
            <a:off x="1905000" y="2438400"/>
            <a:ext cx="3733800" cy="4114800"/>
          </a:xfrm>
          <a:prstGeom prst="rect">
            <a:avLst/>
          </a:prstGeo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Прямоугольник 11265"/>
          <p:cNvSpPr>
            <a:spLocks/>
          </p:cNvSpPr>
          <p:nvPr/>
        </p:nvSpPr>
        <p:spPr>
          <a:xfrm>
            <a:off x="457200" y="1905000"/>
            <a:ext cx="8382000" cy="3657600"/>
          </a:xfrm>
          <a:prstGeom prst="rect">
            <a:avLst/>
          </a:prstGeom>
          <a:solidFill>
            <a:srgbClr val="FFFFFF"/>
          </a:solidFill>
          <a:ln w="25400">
            <a:solidFill>
              <a:srgbClr val="89A4A7"/>
            </a:solidFill>
          </a:ln>
        </p:spPr>
        <p:txBody>
          <a:bodyPr anchor="ctr"/>
          <a:lstStyle/>
          <a:p>
            <a:pPr algn="ctr"/>
            <a:endParaRPr lang="en-US" altLang="en-US" dirty="0">
              <a:solidFill>
                <a:srgbClr val="FFFFFF"/>
              </a:solidFill>
            </a:endParaRPr>
          </a:p>
        </p:txBody>
      </p:sp>
      <p:sp>
        <p:nvSpPr>
          <p:cNvPr id="11267" name="Заголовок 11266"/>
          <p:cNvSpPr>
            <a:spLocks noGrp="1"/>
          </p:cNvSpPr>
          <p:nvPr>
            <p:ph type="title" idx="4294967295"/>
          </p:nvPr>
        </p:nvSpPr>
        <p:spPr>
          <a:xfrm>
            <a:off x="457200" y="276225"/>
            <a:ext cx="8229600" cy="1141413"/>
          </a:xfrm>
          <a:ln/>
        </p:spPr>
        <p:txBody>
          <a:bodyPr wrap="square" lIns="91424" tIns="45712" rIns="91424" bIns="45712" anchor="ctr"/>
          <a:lstStyle/>
          <a:p>
            <a:r>
              <a:rPr lang="en-US" altLang="en-US" b="1" dirty="0">
                <a:solidFill>
                  <a:srgbClr val="002060"/>
                </a:solidFill>
                <a:latin typeface="Times New Roman" charset="0"/>
              </a:rPr>
              <a:t>Технология прозрачной отделки изделия лаком</a:t>
            </a:r>
          </a:p>
        </p:txBody>
      </p:sp>
      <p:grpSp>
        <p:nvGrpSpPr>
          <p:cNvPr id="11268" name="Группа 11267"/>
          <p:cNvGrpSpPr>
            <a:grpSpLocks/>
          </p:cNvGrpSpPr>
          <p:nvPr/>
        </p:nvGrpSpPr>
        <p:grpSpPr>
          <a:xfrm>
            <a:off x="458788" y="1981200"/>
            <a:ext cx="8347074" cy="3524250"/>
            <a:chOff x="289" y="1248"/>
            <a:chExt cx="5258" cy="2219"/>
          </a:xfrm>
        </p:grpSpPr>
        <p:pic>
          <p:nvPicPr>
            <p:cNvPr id="11269" name="Рисунок 11268"/>
            <p:cNvPicPr>
              <a:picLocks noChangeAspect="1"/>
            </p:cNvPicPr>
            <p:nvPr/>
          </p:nvPicPr>
          <p:blipFill>
            <a:blip r:embed="rId2">
              <a:lum bright="-48000" contrast="70000"/>
              <a:extLst/>
            </a:blip>
            <a:srcRect t="17999" r="7691" b="3999"/>
            <a:stretch>
              <a:fillRect/>
            </a:stretch>
          </p:blipFill>
          <p:spPr>
            <a:xfrm>
              <a:off x="1248" y="1248"/>
              <a:ext cx="4299" cy="2219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11270" name="Группа 11269"/>
            <p:cNvGrpSpPr>
              <a:grpSpLocks/>
            </p:cNvGrpSpPr>
            <p:nvPr/>
          </p:nvGrpSpPr>
          <p:grpSpPr>
            <a:xfrm>
              <a:off x="289" y="1632"/>
              <a:ext cx="1070" cy="811"/>
              <a:chOff x="653" y="1632"/>
              <a:chExt cx="931" cy="816"/>
            </a:xfrm>
          </p:grpSpPr>
          <p:pic>
            <p:nvPicPr>
              <p:cNvPr id="11272" name="Рисунок 11271"/>
              <p:cNvPicPr>
                <a:picLocks noChangeAspect="1"/>
              </p:cNvPicPr>
              <p:nvPr/>
            </p:nvPicPr>
            <p:blipFill>
              <a:blip r:embed="rId3">
                <a:lum bright="-48000" contrast="70000"/>
                <a:extLst/>
              </a:blip>
              <a:srcRect l="17857" t="12693" r="60714" b="56478"/>
              <a:stretch>
                <a:fillRect/>
              </a:stretch>
            </p:blipFill>
            <p:spPr>
              <a:xfrm rot="10800000" flipH="1" flipV="1">
                <a:off x="653" y="1632"/>
                <a:ext cx="864" cy="816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1273" name="Прямоугольник 11272"/>
              <p:cNvSpPr>
                <a:spLocks/>
              </p:cNvSpPr>
              <p:nvPr/>
            </p:nvSpPr>
            <p:spPr>
              <a:xfrm>
                <a:off x="653" y="1873"/>
                <a:ext cx="151" cy="191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FFFFFF"/>
                </a:solidFill>
              </a:ln>
            </p:spPr>
            <p:txBody>
              <a:bodyPr wrap="none" anchor="ctr"/>
              <a:lstStyle/>
              <a:p>
                <a:endParaRPr lang="en-US" altLang="en-US" dirty="0"/>
              </a:p>
            </p:txBody>
          </p:sp>
          <p:sp>
            <p:nvSpPr>
              <p:cNvPr id="11274" name="Прямоугольник 11273"/>
              <p:cNvSpPr>
                <a:spLocks/>
              </p:cNvSpPr>
              <p:nvPr/>
            </p:nvSpPr>
            <p:spPr>
              <a:xfrm>
                <a:off x="1344" y="2112"/>
                <a:ext cx="240" cy="240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FFFFFF"/>
                </a:solidFill>
              </a:ln>
            </p:spPr>
            <p:txBody>
              <a:bodyPr wrap="none" anchor="ctr"/>
              <a:lstStyle/>
              <a:p>
                <a:endParaRPr lang="en-US" altLang="en-US" dirty="0"/>
              </a:p>
            </p:txBody>
          </p:sp>
        </p:grpSp>
        <p:sp>
          <p:nvSpPr>
            <p:cNvPr id="11271" name="Прямоугольник 11270"/>
            <p:cNvSpPr>
              <a:spLocks/>
            </p:cNvSpPr>
            <p:nvPr/>
          </p:nvSpPr>
          <p:spPr>
            <a:xfrm>
              <a:off x="1248" y="2783"/>
              <a:ext cx="528" cy="672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FFFFFF"/>
              </a:solidFill>
            </a:ln>
          </p:spPr>
          <p:txBody>
            <a:bodyPr wrap="none" anchor="ctr"/>
            <a:lstStyle/>
            <a:p>
              <a:endParaRPr lang="en-US" alt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2289"/>
          <p:cNvSpPr>
            <a:spLocks noGrp="1"/>
          </p:cNvSpPr>
          <p:nvPr>
            <p:ph type="title" idx="4294967295"/>
          </p:nvPr>
        </p:nvSpPr>
        <p:spPr>
          <a:xfrm>
            <a:off x="457200" y="276225"/>
            <a:ext cx="8229600" cy="4829175"/>
          </a:xfrm>
          <a:ln/>
        </p:spPr>
        <p:txBody>
          <a:bodyPr wrap="square" lIns="91424" tIns="45712" rIns="91424" bIns="45712" anchor="ctr"/>
          <a:lstStyle/>
          <a:p>
            <a:r>
              <a:rPr lang="en-US" altLang="en-US" b="1" dirty="0">
                <a:solidFill>
                  <a:srgbClr val="002060"/>
                </a:solidFill>
              </a:rPr>
              <a:t>Крашение древесины </a:t>
            </a:r>
            <a:r>
              <a:t/>
            </a:r>
            <a:br/>
            <a:r>
              <a:rPr lang="en-US" altLang="en-US" dirty="0"/>
              <a:t>применяют для того, чтобы скрыть дефекты древесины или имитировать ценные породы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Прямоугольник 13313"/>
          <p:cNvSpPr>
            <a:spLocks/>
          </p:cNvSpPr>
          <p:nvPr/>
        </p:nvSpPr>
        <p:spPr>
          <a:xfrm>
            <a:off x="0" y="1447800"/>
            <a:ext cx="9144000" cy="5410200"/>
          </a:xfrm>
          <a:prstGeom prst="rect">
            <a:avLst/>
          </a:prstGeom>
          <a:solidFill>
            <a:srgbClr val="FFFFFF"/>
          </a:solidFill>
          <a:ln w="25400">
            <a:solidFill>
              <a:srgbClr val="89A4A7"/>
            </a:solidFill>
          </a:ln>
        </p:spPr>
        <p:txBody>
          <a:bodyPr anchor="ctr"/>
          <a:lstStyle/>
          <a:p>
            <a:pPr algn="ctr"/>
            <a:endParaRPr lang="en-US" altLang="en-US" dirty="0">
              <a:solidFill>
                <a:srgbClr val="FFFFFF"/>
              </a:solidFill>
            </a:endParaRPr>
          </a:p>
        </p:txBody>
      </p:sp>
      <p:pic>
        <p:nvPicPr>
          <p:cNvPr id="13315" name="Рисунок 13314"/>
          <p:cNvPicPr>
            <a:picLocks noChangeAspect="1"/>
          </p:cNvPicPr>
          <p:nvPr/>
        </p:nvPicPr>
        <p:blipFill>
          <a:blip r:embed="rId2">
            <a:lum bright="-48000" contrast="70000"/>
            <a:extLst/>
          </a:blip>
          <a:srcRect l="17921" t="24827" b="4827"/>
          <a:stretch>
            <a:fillRect/>
          </a:stretch>
        </p:blipFill>
        <p:spPr>
          <a:xfrm>
            <a:off x="5257800" y="4114800"/>
            <a:ext cx="3352800" cy="2592388"/>
          </a:xfrm>
          <a:prstGeom prst="rect">
            <a:avLst/>
          </a:prstGeom>
          <a:noFill/>
          <a:ln>
            <a:noFill/>
          </a:ln>
        </p:spPr>
      </p:pic>
      <p:sp>
        <p:nvSpPr>
          <p:cNvPr id="13316" name="Заголовок 13315"/>
          <p:cNvSpPr>
            <a:spLocks noGrp="1"/>
          </p:cNvSpPr>
          <p:nvPr>
            <p:ph type="title" idx="4294967295"/>
          </p:nvPr>
        </p:nvSpPr>
        <p:spPr>
          <a:xfrm>
            <a:off x="457200" y="276225"/>
            <a:ext cx="8229600" cy="1141413"/>
          </a:xfrm>
          <a:noFill/>
          <a:ln/>
        </p:spPr>
        <p:txBody>
          <a:bodyPr wrap="square" lIns="91424" tIns="45712" rIns="91424" bIns="45712" anchor="ctr"/>
          <a:lstStyle/>
          <a:p>
            <a:r>
              <a:rPr lang="en-US" altLang="en-US" b="1" dirty="0">
                <a:solidFill>
                  <a:srgbClr val="002060"/>
                </a:solidFill>
                <a:latin typeface="Times New Roman" charset="0"/>
              </a:rPr>
              <a:t>Технология непрозрачной отделки изделия краской</a:t>
            </a:r>
          </a:p>
        </p:txBody>
      </p:sp>
      <p:pic>
        <p:nvPicPr>
          <p:cNvPr id="13317" name="Рисунок 13316"/>
          <p:cNvPicPr>
            <a:picLocks noChangeAspect="1"/>
          </p:cNvPicPr>
          <p:nvPr/>
        </p:nvPicPr>
        <p:blipFill>
          <a:blip r:embed="rId3">
            <a:lum bright="-48000" contrast="70000"/>
            <a:extLst/>
          </a:blip>
          <a:srcRect l="39279" t="58747" r="2583"/>
          <a:stretch>
            <a:fillRect/>
          </a:stretch>
        </p:blipFill>
        <p:spPr>
          <a:xfrm>
            <a:off x="0" y="4038600"/>
            <a:ext cx="3962400" cy="236378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3318" name="Группа 13317"/>
          <p:cNvGrpSpPr>
            <a:grpSpLocks/>
          </p:cNvGrpSpPr>
          <p:nvPr/>
        </p:nvGrpSpPr>
        <p:grpSpPr>
          <a:xfrm>
            <a:off x="0" y="1447800"/>
            <a:ext cx="8759826" cy="4497388"/>
            <a:chOff x="0" y="1008"/>
            <a:chExt cx="5518" cy="2832"/>
          </a:xfrm>
        </p:grpSpPr>
        <p:pic>
          <p:nvPicPr>
            <p:cNvPr id="13319" name="Рисунок 13318"/>
            <p:cNvPicPr>
              <a:picLocks noChangeAspect="1"/>
            </p:cNvPicPr>
            <p:nvPr/>
          </p:nvPicPr>
          <p:blipFill>
            <a:blip r:embed="rId4">
              <a:lum bright="-48000" contrast="70000"/>
              <a:extLst/>
            </a:blip>
            <a:srcRect l="7916" t="18521" r="11344" b="35176"/>
            <a:stretch>
              <a:fillRect/>
            </a:stretch>
          </p:blipFill>
          <p:spPr>
            <a:xfrm>
              <a:off x="0" y="1008"/>
              <a:ext cx="3552" cy="163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320" name="Рисунок 13319"/>
            <p:cNvPicPr>
              <a:picLocks noChangeAspect="1"/>
            </p:cNvPicPr>
            <p:nvPr/>
          </p:nvPicPr>
          <p:blipFill>
            <a:blip r:embed="rId4">
              <a:lum bright="-48000" contrast="70000"/>
              <a:extLst/>
            </a:blip>
            <a:srcRect l="9498" t="59423" r="48857"/>
            <a:stretch>
              <a:fillRect/>
            </a:stretch>
          </p:blipFill>
          <p:spPr>
            <a:xfrm>
              <a:off x="3600" y="1296"/>
              <a:ext cx="1918" cy="130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3321" name="Прямоугольник 13320"/>
            <p:cNvSpPr>
              <a:spLocks/>
            </p:cNvSpPr>
            <p:nvPr/>
          </p:nvSpPr>
          <p:spPr>
            <a:xfrm>
              <a:off x="3600" y="1296"/>
              <a:ext cx="871" cy="237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FFFFFF"/>
              </a:solidFill>
            </a:ln>
          </p:spPr>
          <p:txBody>
            <a:bodyPr wrap="none" anchor="ctr"/>
            <a:lstStyle/>
            <a:p>
              <a:endParaRPr lang="en-US" altLang="en-US" dirty="0"/>
            </a:p>
          </p:txBody>
        </p:sp>
        <p:sp>
          <p:nvSpPr>
            <p:cNvPr id="13322" name="Прямоугольник 13321"/>
            <p:cNvSpPr>
              <a:spLocks/>
            </p:cNvSpPr>
            <p:nvPr/>
          </p:nvSpPr>
          <p:spPr>
            <a:xfrm>
              <a:off x="864" y="2304"/>
              <a:ext cx="308" cy="395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FFFFFF"/>
              </a:solidFill>
            </a:ln>
          </p:spPr>
          <p:txBody>
            <a:bodyPr wrap="none" anchor="ctr"/>
            <a:lstStyle/>
            <a:p>
              <a:endParaRPr lang="en-US" altLang="en-US" dirty="0"/>
            </a:p>
          </p:txBody>
        </p:sp>
        <p:pic>
          <p:nvPicPr>
            <p:cNvPr id="13323" name="Рисунок 13322"/>
            <p:cNvPicPr>
              <a:picLocks noChangeAspect="1"/>
            </p:cNvPicPr>
            <p:nvPr/>
          </p:nvPicPr>
          <p:blipFill>
            <a:blip r:embed="rId3">
              <a:lum bright="-48000" contrast="70000"/>
              <a:extLst/>
            </a:blip>
            <a:srcRect l="39279" t="76026" r="46972" b="10150"/>
            <a:stretch>
              <a:fillRect/>
            </a:stretch>
          </p:blipFill>
          <p:spPr>
            <a:xfrm>
              <a:off x="2592" y="3359"/>
              <a:ext cx="672" cy="481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4337"/>
          <p:cNvSpPr>
            <a:spLocks noGrp="1"/>
          </p:cNvSpPr>
          <p:nvPr>
            <p:ph type="title" idx="4294967295"/>
          </p:nvPr>
        </p:nvSpPr>
        <p:spPr>
          <a:xfrm>
            <a:off x="457200" y="276225"/>
            <a:ext cx="8229600" cy="1141413"/>
          </a:xfrm>
          <a:ln/>
        </p:spPr>
        <p:txBody>
          <a:bodyPr wrap="square" lIns="91424" tIns="45712" rIns="91424" bIns="45712" anchor="ctr"/>
          <a:lstStyle/>
          <a:p>
            <a:r>
              <a:rPr lang="en-US" altLang="en-US" sz="4300" b="1" i="1" dirty="0">
                <a:solidFill>
                  <a:srgbClr val="161645"/>
                </a:solidFill>
                <a:latin typeface="Times New Roman" charset="0"/>
              </a:rPr>
              <a:t>Разрез окрашенной поверхности</a:t>
            </a:r>
          </a:p>
        </p:txBody>
      </p:sp>
      <p:pic>
        <p:nvPicPr>
          <p:cNvPr id="14339" name="Рисунок 14338"/>
          <p:cNvPicPr>
            <a:picLocks noChangeAspect="1"/>
          </p:cNvPicPr>
          <p:nvPr/>
        </p:nvPicPr>
        <p:blipFill>
          <a:blip r:embed="rId2">
            <a:lum bright="-24000" contrast="58000"/>
            <a:extLst/>
          </a:blip>
          <a:srcRect/>
          <a:stretch>
            <a:fillRect/>
          </a:stretch>
        </p:blipFill>
        <p:spPr>
          <a:xfrm>
            <a:off x="1447800" y="1525588"/>
            <a:ext cx="6935788" cy="4800600"/>
          </a:xfrm>
          <a:prstGeom prst="rect">
            <a:avLst/>
          </a:prstGeom>
          <a:noFill/>
          <a:ln>
            <a:noFill/>
          </a:ln>
        </p:spPr>
      </p:pic>
      <p:sp>
        <p:nvSpPr>
          <p:cNvPr id="14340" name="Прямоугольник 14339"/>
          <p:cNvSpPr>
            <a:spLocks/>
          </p:cNvSpPr>
          <p:nvPr/>
        </p:nvSpPr>
        <p:spPr>
          <a:xfrm>
            <a:off x="1447800" y="4951413"/>
            <a:ext cx="1144588" cy="915987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txBody>
          <a:bodyPr wrap="none" anchor="ctr"/>
          <a:lstStyle/>
          <a:p>
            <a:endParaRPr lang="en-US" altLang="en-US" dirty="0"/>
          </a:p>
        </p:txBody>
      </p:sp>
      <p:sp>
        <p:nvSpPr>
          <p:cNvPr id="14341" name="Прямоугольник 14340"/>
          <p:cNvSpPr>
            <a:spLocks/>
          </p:cNvSpPr>
          <p:nvPr/>
        </p:nvSpPr>
        <p:spPr>
          <a:xfrm>
            <a:off x="2592388" y="4649788"/>
            <a:ext cx="5103812" cy="76041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txBody>
          <a:bodyPr wrap="none" anchor="ctr"/>
          <a:lstStyle/>
          <a:p>
            <a:endParaRPr lang="en-US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6385"/>
          <p:cNvSpPr>
            <a:spLocks noGrp="1"/>
          </p:cNvSpPr>
          <p:nvPr>
            <p:ph type="title" idx="4294967295"/>
          </p:nvPr>
        </p:nvSpPr>
        <p:spPr>
          <a:xfrm>
            <a:off x="457200" y="276225"/>
            <a:ext cx="8229600" cy="1141413"/>
          </a:xfrm>
          <a:ln/>
        </p:spPr>
        <p:txBody>
          <a:bodyPr wrap="square" lIns="91424" tIns="45712" rIns="91424" bIns="45712" anchor="ctr"/>
          <a:lstStyle/>
          <a:p>
            <a:r>
              <a:rPr lang="en-US" altLang="en-US" b="1" i="1" dirty="0">
                <a:solidFill>
                  <a:srgbClr val="161645"/>
                </a:solidFill>
                <a:latin typeface="Times New Roman" charset="0"/>
              </a:rPr>
              <a:t>Инструменты</a:t>
            </a:r>
            <a:r>
              <a:rPr lang="en-US" altLang="en-US" dirty="0">
                <a:solidFill>
                  <a:srgbClr val="0033CC"/>
                </a:solidFill>
              </a:rPr>
              <a:t> </a:t>
            </a:r>
          </a:p>
        </p:txBody>
      </p:sp>
      <p:pic>
        <p:nvPicPr>
          <p:cNvPr id="16387" name="Рисунок 16386"/>
          <p:cNvPicPr>
            <a:picLocks noChangeAspect="1"/>
          </p:cNvPicPr>
          <p:nvPr/>
        </p:nvPicPr>
        <p:blipFill>
          <a:blip r:embed="rId2">
            <a:extLst/>
          </a:blip>
          <a:srcRect/>
          <a:stretch>
            <a:fillRect/>
          </a:stretch>
        </p:blipFill>
        <p:spPr>
          <a:xfrm>
            <a:off x="1981200" y="1447800"/>
            <a:ext cx="2157413" cy="4062413"/>
          </a:xfrm>
          <a:prstGeom prst="rect">
            <a:avLst/>
          </a:prstGeom>
          <a:noFill/>
          <a:ln>
            <a:noFill/>
          </a:ln>
        </p:spPr>
      </p:pic>
      <p:sp>
        <p:nvSpPr>
          <p:cNvPr id="16388" name="Прямоугольник 16387"/>
          <p:cNvSpPr>
            <a:spLocks/>
          </p:cNvSpPr>
          <p:nvPr/>
        </p:nvSpPr>
        <p:spPr>
          <a:xfrm>
            <a:off x="2971800" y="2514600"/>
            <a:ext cx="152400" cy="152400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txBody>
          <a:bodyPr wrap="none" anchor="ctr"/>
          <a:lstStyle/>
          <a:p>
            <a:endParaRPr lang="en-US" altLang="en-US" dirty="0"/>
          </a:p>
        </p:txBody>
      </p:sp>
      <p:sp>
        <p:nvSpPr>
          <p:cNvPr id="16389" name="Прямоугольник 16388"/>
          <p:cNvSpPr>
            <a:spLocks/>
          </p:cNvSpPr>
          <p:nvPr/>
        </p:nvSpPr>
        <p:spPr>
          <a:xfrm>
            <a:off x="2971800" y="4038600"/>
            <a:ext cx="228600" cy="228600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txBody>
          <a:bodyPr wrap="none" anchor="ctr"/>
          <a:lstStyle/>
          <a:p>
            <a:endParaRPr lang="en-US" altLang="en-US" dirty="0"/>
          </a:p>
        </p:txBody>
      </p:sp>
      <p:sp>
        <p:nvSpPr>
          <p:cNvPr id="16390" name="Прямоугольник 16389"/>
          <p:cNvSpPr>
            <a:spLocks/>
          </p:cNvSpPr>
          <p:nvPr/>
        </p:nvSpPr>
        <p:spPr>
          <a:xfrm>
            <a:off x="5486400" y="4876800"/>
            <a:ext cx="2514600" cy="533400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txBody>
          <a:bodyPr wrap="none" anchor="ctr"/>
          <a:lstStyle/>
          <a:p>
            <a:pPr algn="ctr"/>
            <a:r>
              <a:rPr lang="en-US" altLang="en-US" sz="2400" b="1" dirty="0">
                <a:solidFill>
                  <a:srgbClr val="0033CC"/>
                </a:solidFill>
              </a:rPr>
              <a:t>Валик </a:t>
            </a:r>
          </a:p>
        </p:txBody>
      </p:sp>
      <p:sp>
        <p:nvSpPr>
          <p:cNvPr id="16391" name="Прямоугольник 16390"/>
          <p:cNvSpPr>
            <a:spLocks/>
          </p:cNvSpPr>
          <p:nvPr/>
        </p:nvSpPr>
        <p:spPr>
          <a:xfrm>
            <a:off x="5486400" y="3352800"/>
            <a:ext cx="2514600" cy="533400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txBody>
          <a:bodyPr wrap="none" anchor="ctr"/>
          <a:lstStyle/>
          <a:p>
            <a:pPr algn="ctr"/>
            <a:r>
              <a:rPr lang="en-US" altLang="en-US" sz="2400" b="1" dirty="0">
                <a:solidFill>
                  <a:srgbClr val="0033CC"/>
                </a:solidFill>
              </a:rPr>
              <a:t>Кисточки</a:t>
            </a:r>
            <a:r>
              <a:rPr lang="en-US" altLang="en-US" sz="2400" dirty="0">
                <a:solidFill>
                  <a:srgbClr val="0033CC"/>
                </a:solidFill>
              </a:rPr>
              <a:t> </a:t>
            </a:r>
          </a:p>
        </p:txBody>
      </p:sp>
      <p:sp>
        <p:nvSpPr>
          <p:cNvPr id="16392" name="Прямая соединительная линия 16391"/>
          <p:cNvSpPr>
            <a:spLocks/>
          </p:cNvSpPr>
          <p:nvPr/>
        </p:nvSpPr>
        <p:spPr>
          <a:xfrm>
            <a:off x="4648200" y="2057400"/>
            <a:ext cx="609600" cy="0"/>
          </a:xfrm>
          <a:prstGeom prst="line">
            <a:avLst/>
          </a:prstGeom>
          <a:noFill/>
          <a:ln w="57150">
            <a:solidFill>
              <a:srgbClr val="000000"/>
            </a:solidFill>
            <a:tailEnd type="triangle" w="med" len="med"/>
          </a:ln>
        </p:spPr>
        <p:txBody>
          <a:bodyPr wrap="none" rtlCol="0" anchor="ctr"/>
          <a:lstStyle/>
          <a:p>
            <a:pPr algn="ctr"/>
            <a:endParaRPr lang="zh-CN" altLang="en-US"/>
          </a:p>
        </p:txBody>
      </p:sp>
      <p:sp>
        <p:nvSpPr>
          <p:cNvPr id="16393" name="Прямоугольник 16392"/>
          <p:cNvSpPr>
            <a:spLocks/>
          </p:cNvSpPr>
          <p:nvPr/>
        </p:nvSpPr>
        <p:spPr>
          <a:xfrm>
            <a:off x="5410200" y="1905000"/>
            <a:ext cx="2514600" cy="457200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txBody>
          <a:bodyPr wrap="none" anchor="ctr"/>
          <a:lstStyle/>
          <a:p>
            <a:pPr algn="ctr"/>
            <a:r>
              <a:rPr lang="en-US" altLang="en-US" sz="2400" b="1" dirty="0">
                <a:solidFill>
                  <a:srgbClr val="0033CC"/>
                </a:solidFill>
              </a:rPr>
              <a:t>Шпатели</a:t>
            </a:r>
            <a:r>
              <a:rPr lang="en-US" altLang="en-US" dirty="0">
                <a:solidFill>
                  <a:srgbClr val="0033CC"/>
                </a:solidFill>
              </a:rPr>
              <a:t> </a:t>
            </a:r>
          </a:p>
        </p:txBody>
      </p:sp>
      <p:sp>
        <p:nvSpPr>
          <p:cNvPr id="16394" name="Прямая соединительная линия 16393"/>
          <p:cNvSpPr>
            <a:spLocks/>
          </p:cNvSpPr>
          <p:nvPr/>
        </p:nvSpPr>
        <p:spPr>
          <a:xfrm>
            <a:off x="4724400" y="5181600"/>
            <a:ext cx="609600" cy="0"/>
          </a:xfrm>
          <a:prstGeom prst="line">
            <a:avLst/>
          </a:prstGeom>
          <a:noFill/>
          <a:ln w="57150">
            <a:solidFill>
              <a:srgbClr val="000000"/>
            </a:solidFill>
            <a:tailEnd type="triangle" w="med" len="med"/>
          </a:ln>
        </p:spPr>
        <p:txBody>
          <a:bodyPr wrap="none" rtlCol="0" anchor="ctr"/>
          <a:lstStyle/>
          <a:p>
            <a:pPr algn="ctr"/>
            <a:endParaRPr lang="zh-CN" altLang="en-US"/>
          </a:p>
        </p:txBody>
      </p:sp>
      <p:sp>
        <p:nvSpPr>
          <p:cNvPr id="16395" name="Прямая соединительная линия 16394"/>
          <p:cNvSpPr>
            <a:spLocks/>
          </p:cNvSpPr>
          <p:nvPr/>
        </p:nvSpPr>
        <p:spPr>
          <a:xfrm>
            <a:off x="4724400" y="3657600"/>
            <a:ext cx="609600" cy="0"/>
          </a:xfrm>
          <a:prstGeom prst="line">
            <a:avLst/>
          </a:prstGeom>
          <a:noFill/>
          <a:ln w="57150">
            <a:solidFill>
              <a:srgbClr val="000000"/>
            </a:solidFill>
            <a:tailEnd type="triangle" w="med" len="med"/>
          </a:ln>
        </p:spPr>
        <p:txBody>
          <a:bodyPr wrap="none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7409"/>
          <p:cNvSpPr>
            <a:spLocks noGrp="1"/>
          </p:cNvSpPr>
          <p:nvPr>
            <p:ph type="title" idx="4294967295"/>
          </p:nvPr>
        </p:nvSpPr>
        <p:spPr>
          <a:xfrm>
            <a:off x="0" y="-152400"/>
            <a:ext cx="8915400" cy="1905000"/>
          </a:xfrm>
          <a:ln/>
        </p:spPr>
        <p:txBody>
          <a:bodyPr wrap="square" lIns="91424" tIns="45712" rIns="91424" bIns="45712" anchor="ctr"/>
          <a:lstStyle/>
          <a:p>
            <a:r>
              <a:rPr lang="en-US" altLang="en-US" b="1" dirty="0">
                <a:solidFill>
                  <a:srgbClr val="FF0000"/>
                </a:solidFill>
              </a:rPr>
              <a:t>ПТБ при выполнении отделки изделий из древесины</a:t>
            </a:r>
          </a:p>
        </p:txBody>
      </p:sp>
      <p:sp>
        <p:nvSpPr>
          <p:cNvPr id="17411" name="Содержимое 17410"/>
          <p:cNvSpPr>
            <a:spLocks noGrp="1"/>
          </p:cNvSpPr>
          <p:nvPr>
            <p:ph idx="4294967295"/>
          </p:nvPr>
        </p:nvSpPr>
        <p:spPr>
          <a:xfrm>
            <a:off x="228600" y="1676400"/>
            <a:ext cx="8458200" cy="4449763"/>
          </a:xfrm>
          <a:ln/>
        </p:spPr>
        <p:txBody>
          <a:bodyPr wrap="square" lIns="91424" tIns="45712" rIns="91424" bIns="45712" anchor="t" anchorCtr="0"/>
          <a:lstStyle/>
          <a:p>
            <a:r>
              <a:rPr lang="en-US" altLang="en-US" dirty="0"/>
              <a:t>Нельзя сдувать шлифовальную пыль с изделия</a:t>
            </a:r>
          </a:p>
          <a:p>
            <a:r>
              <a:rPr lang="en-US" altLang="en-US" dirty="0"/>
              <a:t>Нельзя вдыхать растворы морилки, клея, лака, растворитель</a:t>
            </a:r>
          </a:p>
          <a:p>
            <a:r>
              <a:rPr lang="en-US" altLang="en-US" dirty="0"/>
              <a:t>Необходимо оберегать открытые участки тела от попадания на кожу лака. Лучше пользоваться резиновыми перчатками</a:t>
            </a:r>
          </a:p>
          <a:p>
            <a:r>
              <a:rPr lang="en-US" altLang="en-US" dirty="0"/>
              <a:t>После работы необходимо тщательно вымыть руки с мылом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3073"/>
          <p:cNvSpPr>
            <a:spLocks noGrp="1"/>
          </p:cNvSpPr>
          <p:nvPr>
            <p:ph type="title" idx="4294967295"/>
          </p:nvPr>
        </p:nvSpPr>
        <p:spPr>
          <a:xfrm>
            <a:off x="457200" y="276225"/>
            <a:ext cx="8229600" cy="6200775"/>
          </a:xfrm>
          <a:ln/>
        </p:spPr>
        <p:txBody>
          <a:bodyPr wrap="square" lIns="91424" tIns="45712" rIns="91424" bIns="45712" anchor="ctr"/>
          <a:lstStyle/>
          <a:p>
            <a:r>
              <a:rPr lang="en-US" altLang="en-US" b="1" dirty="0"/>
              <a:t>Под </a:t>
            </a:r>
            <a:r>
              <a:rPr lang="en-US" altLang="en-US" b="1" u="sng" dirty="0"/>
              <a:t>отделкой</a:t>
            </a:r>
            <a:r>
              <a:rPr lang="en-US" altLang="en-US" b="1" dirty="0"/>
              <a:t> изделий из древесины понимают все способы обработки  поверхности древесины направленные на улучшение ее внешнего вида и защиту изделия от воздействий окружающей среды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4097"/>
          <p:cNvSpPr>
            <a:spLocks noGrp="1"/>
          </p:cNvSpPr>
          <p:nvPr>
            <p:ph type="title" idx="4294967295"/>
          </p:nvPr>
        </p:nvSpPr>
        <p:spPr>
          <a:xfrm>
            <a:off x="152400" y="504825"/>
            <a:ext cx="8991600" cy="6353175"/>
          </a:xfrm>
          <a:ln/>
        </p:spPr>
        <p:txBody>
          <a:bodyPr wrap="square" lIns="91424" tIns="45712" rIns="91424" bIns="45712" anchor="ctr"/>
          <a:lstStyle/>
          <a:p>
            <a:pPr algn="l"/>
            <a:r>
              <a:rPr lang="en-US" altLang="en-US" dirty="0"/>
              <a:t>             </a:t>
            </a:r>
            <a:r>
              <a:rPr lang="en-US" altLang="en-US" b="1" dirty="0"/>
              <a:t>Виды отделки:</a:t>
            </a:r>
            <a:r>
              <a:t/>
            </a:r>
            <a:br/>
            <a:r>
              <a:t/>
            </a:r>
            <a:br/>
            <a:r>
              <a:rPr lang="en-US" altLang="en-US" dirty="0"/>
              <a:t>  </a:t>
            </a:r>
            <a:r>
              <a:rPr lang="en-US" altLang="en-US" sz="3600" b="1" u="sng" dirty="0"/>
              <a:t>прозрачная</a:t>
            </a:r>
            <a:r>
              <a:rPr lang="en-US" altLang="en-US" sz="3600" u="sng" dirty="0"/>
              <a:t>,</a:t>
            </a:r>
            <a:r>
              <a:rPr lang="en-US" altLang="en-US" sz="3600" dirty="0"/>
              <a:t> сохраняющая текстуру древесины;</a:t>
            </a:r>
            <a:r>
              <a:t/>
            </a:r>
            <a:br/>
            <a:r>
              <a:rPr lang="en-US" altLang="en-US" sz="3600" dirty="0"/>
              <a:t>  </a:t>
            </a:r>
            <a:r>
              <a:rPr lang="en-US" altLang="en-US" sz="3600" b="1" u="sng" dirty="0"/>
              <a:t>непрозрачная</a:t>
            </a:r>
            <a:r>
              <a:rPr lang="en-US" altLang="en-US" sz="3600" dirty="0"/>
              <a:t>, скрывающая текстуру и цвет древесины;</a:t>
            </a:r>
            <a:r>
              <a:t/>
            </a:r>
            <a:br/>
            <a:r>
              <a:rPr lang="en-US" altLang="en-US" sz="3600" dirty="0"/>
              <a:t>  </a:t>
            </a:r>
            <a:r>
              <a:rPr lang="en-US" altLang="en-US" sz="3600" b="1" u="sng" dirty="0"/>
              <a:t>декоративная</a:t>
            </a:r>
            <a:r>
              <a:rPr lang="en-US" altLang="en-US" sz="3600" u="sng" dirty="0"/>
              <a:t>,</a:t>
            </a:r>
            <a:r>
              <a:rPr lang="en-US" altLang="en-US" sz="3600" dirty="0"/>
              <a:t> которая воспроизводит текстуру и цвет древесины</a:t>
            </a:r>
            <a:r>
              <a:t/>
            </a:r>
            <a:br/>
            <a:r>
              <a:rPr lang="en-US" altLang="en-US" sz="3600" dirty="0"/>
              <a:t> </a:t>
            </a:r>
            <a:r>
              <a:t/>
            </a:r>
            <a:br/>
            <a:r>
              <a:rPr lang="en-US" altLang="en-US" dirty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5121"/>
          <p:cNvSpPr>
            <a:spLocks noGrp="1"/>
          </p:cNvSpPr>
          <p:nvPr>
            <p:ph type="title" idx="4294967295"/>
          </p:nvPr>
        </p:nvSpPr>
        <p:spPr>
          <a:xfrm>
            <a:off x="533400" y="228600"/>
            <a:ext cx="8229600" cy="4724400"/>
          </a:xfrm>
          <a:ln/>
        </p:spPr>
        <p:txBody>
          <a:bodyPr wrap="square" lIns="91424" tIns="45712" rIns="91424" bIns="45712" anchor="ctr"/>
          <a:lstStyle/>
          <a:p>
            <a:r>
              <a:rPr lang="en-US" altLang="en-US" b="1" u="sng" dirty="0">
                <a:solidFill>
                  <a:srgbClr val="002060"/>
                </a:solidFill>
              </a:rPr>
              <a:t>Главная задача отделки </a:t>
            </a:r>
            <a:r>
              <a:rPr lang="en-US" altLang="en-US" b="1" dirty="0">
                <a:solidFill>
                  <a:srgbClr val="002060"/>
                </a:solidFill>
              </a:rPr>
              <a:t>–</a:t>
            </a:r>
            <a:r>
              <a:t/>
            </a:r>
            <a:br/>
            <a:r>
              <a:t/>
            </a:r>
            <a:br/>
            <a:r>
              <a:rPr lang="en-US" altLang="en-US" dirty="0"/>
              <a:t>выявление и подчеркивание текстуры древесины.</a:t>
            </a:r>
            <a:r>
              <a:t/>
            </a:r>
            <a:br/>
            <a:r>
              <a:rPr lang="en-US" altLang="en-US" dirty="0"/>
              <a:t>В некоторых случаях отделкой хотят скрыть дефекты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Блок-схема: процесс 6145"/>
          <p:cNvSpPr>
            <a:spLocks/>
          </p:cNvSpPr>
          <p:nvPr/>
        </p:nvSpPr>
        <p:spPr>
          <a:xfrm>
            <a:off x="152400" y="6097588"/>
            <a:ext cx="1752600" cy="609600"/>
          </a:xfrm>
          <a:prstGeom prst="flowChartProcess">
            <a:avLst/>
          </a:prstGeom>
          <a:gradFill rotWithShape="1">
            <a:gsLst>
              <a:gs pos="0">
                <a:srgbClr val="767676"/>
              </a:gs>
              <a:gs pos="100000">
                <a:srgbClr val="FFFFFF"/>
              </a:gs>
            </a:gsLst>
            <a:lin ang="5400000" scaled="1"/>
          </a:gradFill>
          <a:ln>
            <a:solidFill>
              <a:srgbClr val="0033CC"/>
            </a:solidFill>
          </a:ln>
        </p:spPr>
        <p:txBody>
          <a:bodyPr wrap="none" lIns="91424" tIns="45712" rIns="91424" bIns="45712" anchor="ctr"/>
          <a:lstStyle/>
          <a:p>
            <a:pPr algn="ctr"/>
            <a:r>
              <a:rPr lang="en-US" altLang="en-US" b="1" dirty="0">
                <a:solidFill>
                  <a:srgbClr val="002060"/>
                </a:solidFill>
              </a:rPr>
              <a:t>Полировочные</a:t>
            </a:r>
          </a:p>
          <a:p>
            <a:pPr algn="ctr"/>
            <a:r>
              <a:rPr lang="en-US" altLang="en-US" b="1" dirty="0">
                <a:solidFill>
                  <a:srgbClr val="002060"/>
                </a:solidFill>
              </a:rPr>
              <a:t>пасты</a:t>
            </a:r>
          </a:p>
        </p:txBody>
      </p:sp>
      <p:grpSp>
        <p:nvGrpSpPr>
          <p:cNvPr id="6147" name="Группа 6146"/>
          <p:cNvGrpSpPr>
            <a:grpSpLocks/>
          </p:cNvGrpSpPr>
          <p:nvPr/>
        </p:nvGrpSpPr>
        <p:grpSpPr>
          <a:xfrm>
            <a:off x="152400" y="381000"/>
            <a:ext cx="8763000" cy="5743575"/>
            <a:chOff x="96" y="413"/>
            <a:chExt cx="5520" cy="3619"/>
          </a:xfrm>
        </p:grpSpPr>
        <p:sp>
          <p:nvSpPr>
            <p:cNvPr id="6148" name="Прямоугольник 6147"/>
            <p:cNvSpPr>
              <a:spLocks/>
            </p:cNvSpPr>
            <p:nvPr/>
          </p:nvSpPr>
          <p:spPr>
            <a:xfrm>
              <a:off x="288" y="413"/>
              <a:ext cx="5280" cy="403"/>
            </a:xfrm>
            <a:prstGeom prst="rect">
              <a:avLst/>
            </a:prstGeom>
            <a:noFill/>
            <a:ln>
              <a:noFill/>
            </a:ln>
          </p:spPr>
          <p:txBody>
            <a:bodyPr lIns="91424" tIns="45712" rIns="91424" bIns="45712" anchor="ctr"/>
            <a:lstStyle/>
            <a:p>
              <a:pPr algn="ctr"/>
              <a:r>
                <a:rPr lang="en-US" altLang="en-US" sz="4400" b="1" dirty="0">
                  <a:latin typeface="Times New Roman" charset="0"/>
                </a:rPr>
                <a:t>Отделка изделий из древесины</a:t>
              </a:r>
            </a:p>
          </p:txBody>
        </p:sp>
        <p:sp>
          <p:nvSpPr>
            <p:cNvPr id="6149" name="Блок-схема: процесс 6148"/>
            <p:cNvSpPr>
              <a:spLocks/>
            </p:cNvSpPr>
            <p:nvPr/>
          </p:nvSpPr>
          <p:spPr>
            <a:xfrm>
              <a:off x="2016" y="1056"/>
              <a:ext cx="1344" cy="384"/>
            </a:xfrm>
            <a:prstGeom prst="flowChartProcess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>
              <a:solidFill>
                <a:srgbClr val="0033CC"/>
              </a:solidFill>
            </a:ln>
          </p:spPr>
          <p:txBody>
            <a:bodyPr wrap="none" lIns="91424" tIns="45712" rIns="91424" bIns="45712" anchor="ctr"/>
            <a:lstStyle/>
            <a:p>
              <a:pPr algn="ctr"/>
              <a:r>
                <a:rPr lang="en-US" altLang="en-US" sz="2500" b="1" dirty="0">
                  <a:solidFill>
                    <a:srgbClr val="002060"/>
                  </a:solidFill>
                </a:rPr>
                <a:t>Отделка</a:t>
              </a:r>
              <a:r>
                <a:rPr lang="en-US" altLang="en-US" sz="2500" b="1" dirty="0">
                  <a:solidFill>
                    <a:srgbClr val="0033CC"/>
                  </a:solidFill>
                </a:rPr>
                <a:t> </a:t>
              </a:r>
            </a:p>
          </p:txBody>
        </p:sp>
        <p:sp>
          <p:nvSpPr>
            <p:cNvPr id="6150" name="Блок-схема: процесс 6149"/>
            <p:cNvSpPr>
              <a:spLocks/>
            </p:cNvSpPr>
            <p:nvPr/>
          </p:nvSpPr>
          <p:spPr>
            <a:xfrm>
              <a:off x="96" y="2352"/>
              <a:ext cx="1104" cy="384"/>
            </a:xfrm>
            <a:prstGeom prst="flowChartProcess">
              <a:avLst/>
            </a:prstGeom>
            <a:gradFill rotWithShape="1">
              <a:gsLst>
                <a:gs pos="0">
                  <a:srgbClr val="767676"/>
                </a:gs>
                <a:gs pos="100000">
                  <a:srgbClr val="FFFFFF"/>
                </a:gs>
              </a:gsLst>
              <a:lin ang="5400000" scaled="1"/>
            </a:gradFill>
            <a:ln>
              <a:solidFill>
                <a:srgbClr val="0033CC"/>
              </a:solidFill>
            </a:ln>
          </p:spPr>
          <p:txBody>
            <a:bodyPr wrap="none" lIns="91424" tIns="45712" rIns="91424" bIns="45712" anchor="ctr"/>
            <a:lstStyle/>
            <a:p>
              <a:pPr algn="ctr"/>
              <a:r>
                <a:rPr lang="en-US" altLang="en-US" b="1" dirty="0">
                  <a:solidFill>
                    <a:srgbClr val="002060"/>
                  </a:solidFill>
                </a:rPr>
                <a:t>Лаками </a:t>
              </a:r>
            </a:p>
          </p:txBody>
        </p:sp>
        <p:sp>
          <p:nvSpPr>
            <p:cNvPr id="6151" name="Блок-схема: процесс 6150"/>
            <p:cNvSpPr>
              <a:spLocks/>
            </p:cNvSpPr>
            <p:nvPr/>
          </p:nvSpPr>
          <p:spPr>
            <a:xfrm>
              <a:off x="96" y="1728"/>
              <a:ext cx="1440" cy="380"/>
            </a:xfrm>
            <a:prstGeom prst="flowChartProcess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>
              <a:solidFill>
                <a:srgbClr val="0033CC"/>
              </a:solidFill>
            </a:ln>
          </p:spPr>
          <p:txBody>
            <a:bodyPr wrap="none" lIns="91424" tIns="45712" rIns="91424" bIns="45712" anchor="ctr"/>
            <a:lstStyle/>
            <a:p>
              <a:pPr algn="ctr"/>
              <a:r>
                <a:rPr lang="en-US" altLang="en-US" sz="2000" b="1" dirty="0">
                  <a:solidFill>
                    <a:srgbClr val="002060"/>
                  </a:solidFill>
                </a:rPr>
                <a:t>Прозрачная</a:t>
              </a:r>
              <a:r>
                <a:rPr lang="en-US" altLang="en-US" sz="2000" b="1" dirty="0">
                  <a:solidFill>
                    <a:srgbClr val="0033CC"/>
                  </a:solidFill>
                </a:rPr>
                <a:t> </a:t>
              </a:r>
            </a:p>
          </p:txBody>
        </p:sp>
        <p:sp>
          <p:nvSpPr>
            <p:cNvPr id="6152" name="Блок-схема: процесс 6151"/>
            <p:cNvSpPr>
              <a:spLocks/>
            </p:cNvSpPr>
            <p:nvPr/>
          </p:nvSpPr>
          <p:spPr>
            <a:xfrm>
              <a:off x="3984" y="1728"/>
              <a:ext cx="1632" cy="380"/>
            </a:xfrm>
            <a:prstGeom prst="flowChartProcess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>
              <a:solidFill>
                <a:srgbClr val="0033CC"/>
              </a:solidFill>
            </a:ln>
          </p:spPr>
          <p:txBody>
            <a:bodyPr wrap="none" lIns="91424" tIns="45712" rIns="91424" bIns="45712" anchor="ctr"/>
            <a:lstStyle/>
            <a:p>
              <a:pPr algn="ctr"/>
              <a:r>
                <a:rPr lang="en-US" altLang="en-US" sz="2000" b="1" dirty="0">
                  <a:solidFill>
                    <a:srgbClr val="002060"/>
                  </a:solidFill>
                </a:rPr>
                <a:t>Непрозрачная</a:t>
              </a:r>
            </a:p>
          </p:txBody>
        </p:sp>
        <p:sp>
          <p:nvSpPr>
            <p:cNvPr id="6153" name="Блок-схема: процесс 6152"/>
            <p:cNvSpPr>
              <a:spLocks/>
            </p:cNvSpPr>
            <p:nvPr/>
          </p:nvSpPr>
          <p:spPr>
            <a:xfrm>
              <a:off x="4368" y="2976"/>
              <a:ext cx="1248" cy="384"/>
            </a:xfrm>
            <a:prstGeom prst="flowChartProcess">
              <a:avLst/>
            </a:prstGeom>
            <a:gradFill rotWithShape="1">
              <a:gsLst>
                <a:gs pos="0">
                  <a:srgbClr val="767676"/>
                </a:gs>
                <a:gs pos="100000">
                  <a:srgbClr val="FFFFFF"/>
                </a:gs>
              </a:gsLst>
              <a:lin ang="5400000" scaled="1"/>
            </a:gradFill>
            <a:ln>
              <a:solidFill>
                <a:srgbClr val="0033CC"/>
              </a:solidFill>
            </a:ln>
          </p:spPr>
          <p:txBody>
            <a:bodyPr wrap="none" lIns="91424" tIns="45712" rIns="91424" bIns="45712" anchor="ctr"/>
            <a:lstStyle/>
            <a:p>
              <a:pPr algn="ctr"/>
              <a:r>
                <a:rPr lang="en-US" altLang="en-US" b="1" dirty="0">
                  <a:solidFill>
                    <a:srgbClr val="002060"/>
                  </a:solidFill>
                </a:rPr>
                <a:t>Красками </a:t>
              </a:r>
            </a:p>
          </p:txBody>
        </p:sp>
        <p:sp>
          <p:nvSpPr>
            <p:cNvPr id="6154" name="Блок-схема: процесс 6153"/>
            <p:cNvSpPr>
              <a:spLocks/>
            </p:cNvSpPr>
            <p:nvPr/>
          </p:nvSpPr>
          <p:spPr>
            <a:xfrm>
              <a:off x="4368" y="2352"/>
              <a:ext cx="1248" cy="384"/>
            </a:xfrm>
            <a:prstGeom prst="flowChartProcess">
              <a:avLst/>
            </a:prstGeom>
            <a:gradFill rotWithShape="1">
              <a:gsLst>
                <a:gs pos="0">
                  <a:srgbClr val="767676"/>
                </a:gs>
                <a:gs pos="100000">
                  <a:srgbClr val="FFFFFF"/>
                </a:gs>
              </a:gsLst>
              <a:lin ang="5400000" scaled="1"/>
            </a:gradFill>
            <a:ln>
              <a:solidFill>
                <a:srgbClr val="0033CC"/>
              </a:solidFill>
            </a:ln>
          </p:spPr>
          <p:txBody>
            <a:bodyPr wrap="none" lIns="91424" tIns="45712" rIns="91424" bIns="45712" anchor="ctr"/>
            <a:lstStyle/>
            <a:p>
              <a:pPr algn="ctr"/>
              <a:r>
                <a:rPr lang="en-US" altLang="en-US" b="1" dirty="0">
                  <a:solidFill>
                    <a:srgbClr val="002060"/>
                  </a:solidFill>
                </a:rPr>
                <a:t>Эмалями </a:t>
              </a:r>
            </a:p>
          </p:txBody>
        </p:sp>
        <p:sp>
          <p:nvSpPr>
            <p:cNvPr id="6155" name="Блок-схема: процесс 6154"/>
            <p:cNvSpPr>
              <a:spLocks/>
            </p:cNvSpPr>
            <p:nvPr/>
          </p:nvSpPr>
          <p:spPr>
            <a:xfrm>
              <a:off x="96" y="2880"/>
              <a:ext cx="1104" cy="384"/>
            </a:xfrm>
            <a:prstGeom prst="flowChartProcess">
              <a:avLst/>
            </a:prstGeom>
            <a:gradFill rotWithShape="1">
              <a:gsLst>
                <a:gs pos="0">
                  <a:srgbClr val="767676"/>
                </a:gs>
                <a:gs pos="100000">
                  <a:srgbClr val="FFFFFF"/>
                </a:gs>
              </a:gsLst>
              <a:lin ang="5400000" scaled="1"/>
            </a:gradFill>
            <a:ln>
              <a:solidFill>
                <a:srgbClr val="0033CC"/>
              </a:solidFill>
            </a:ln>
          </p:spPr>
          <p:txBody>
            <a:bodyPr wrap="none" lIns="91424" tIns="45712" rIns="91424" bIns="45712" anchor="ctr"/>
            <a:lstStyle/>
            <a:p>
              <a:pPr algn="ctr"/>
              <a:r>
                <a:rPr lang="en-US" altLang="en-US" b="1" dirty="0">
                  <a:solidFill>
                    <a:srgbClr val="002060"/>
                  </a:solidFill>
                </a:rPr>
                <a:t>Олифой</a:t>
              </a:r>
            </a:p>
          </p:txBody>
        </p:sp>
        <p:sp>
          <p:nvSpPr>
            <p:cNvPr id="6156" name="Прямая соединительная линия 6155"/>
            <p:cNvSpPr>
              <a:spLocks/>
            </p:cNvSpPr>
            <p:nvPr/>
          </p:nvSpPr>
          <p:spPr>
            <a:xfrm flipH="1">
              <a:off x="1248" y="1440"/>
              <a:ext cx="768" cy="288"/>
            </a:xfrm>
            <a:prstGeom prst="line">
              <a:avLst/>
            </a:prstGeom>
            <a:noFill/>
            <a:ln>
              <a:solidFill>
                <a:srgbClr val="0033CC"/>
              </a:solidFill>
              <a:tailEnd type="triangle" w="med" len="med"/>
            </a:ln>
          </p:spPr>
          <p:txBody>
            <a:bodyPr wrap="none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57" name="Прямая соединительная линия 6156"/>
            <p:cNvSpPr>
              <a:spLocks/>
            </p:cNvSpPr>
            <p:nvPr/>
          </p:nvSpPr>
          <p:spPr>
            <a:xfrm>
              <a:off x="3360" y="1440"/>
              <a:ext cx="960" cy="288"/>
            </a:xfrm>
            <a:prstGeom prst="line">
              <a:avLst/>
            </a:prstGeom>
            <a:noFill/>
            <a:ln>
              <a:solidFill>
                <a:srgbClr val="0033CC"/>
              </a:solidFill>
              <a:tailEnd type="triangle" w="med" len="med"/>
            </a:ln>
          </p:spPr>
          <p:txBody>
            <a:bodyPr wrap="none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58" name="Прямая соединительная линия 6157"/>
            <p:cNvSpPr>
              <a:spLocks/>
            </p:cNvSpPr>
            <p:nvPr/>
          </p:nvSpPr>
          <p:spPr>
            <a:xfrm>
              <a:off x="1392" y="2112"/>
              <a:ext cx="0" cy="1920"/>
            </a:xfrm>
            <a:prstGeom prst="line">
              <a:avLst/>
            </a:prstGeom>
            <a:noFill/>
            <a:ln>
              <a:solidFill>
                <a:srgbClr val="0033CC"/>
              </a:solidFill>
            </a:ln>
          </p:spPr>
          <p:txBody>
            <a:bodyPr wrap="none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59" name="Прямая соединительная линия 6158"/>
            <p:cNvSpPr>
              <a:spLocks/>
            </p:cNvSpPr>
            <p:nvPr/>
          </p:nvSpPr>
          <p:spPr>
            <a:xfrm flipH="1">
              <a:off x="4176" y="2112"/>
              <a:ext cx="0" cy="1056"/>
            </a:xfrm>
            <a:prstGeom prst="line">
              <a:avLst/>
            </a:prstGeom>
            <a:noFill/>
            <a:ln>
              <a:solidFill>
                <a:srgbClr val="0033CC"/>
              </a:solidFill>
            </a:ln>
          </p:spPr>
          <p:txBody>
            <a:bodyPr wrap="none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60" name="Блок-схема: процесс 6159"/>
            <p:cNvSpPr>
              <a:spLocks/>
            </p:cNvSpPr>
            <p:nvPr/>
          </p:nvSpPr>
          <p:spPr>
            <a:xfrm>
              <a:off x="2016" y="1728"/>
              <a:ext cx="1536" cy="380"/>
            </a:xfrm>
            <a:prstGeom prst="flowChartProcess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>
              <a:solidFill>
                <a:srgbClr val="0033CC"/>
              </a:solidFill>
            </a:ln>
          </p:spPr>
          <p:txBody>
            <a:bodyPr wrap="none" lIns="91424" tIns="45712" rIns="91424" bIns="45712" anchor="ctr"/>
            <a:lstStyle/>
            <a:p>
              <a:pPr algn="ctr"/>
              <a:r>
                <a:rPr lang="en-US" altLang="en-US" sz="2000" b="1" dirty="0">
                  <a:solidFill>
                    <a:srgbClr val="002060"/>
                  </a:solidFill>
                </a:rPr>
                <a:t>Декоративная</a:t>
              </a:r>
              <a:r>
                <a:rPr lang="en-US" altLang="en-US" sz="2000" b="1" dirty="0">
                  <a:solidFill>
                    <a:srgbClr val="0033CC"/>
                  </a:solidFill>
                </a:rPr>
                <a:t> </a:t>
              </a:r>
            </a:p>
          </p:txBody>
        </p:sp>
        <p:sp>
          <p:nvSpPr>
            <p:cNvPr id="6161" name="Прямая соединительная линия 6160"/>
            <p:cNvSpPr>
              <a:spLocks/>
            </p:cNvSpPr>
            <p:nvPr/>
          </p:nvSpPr>
          <p:spPr>
            <a:xfrm>
              <a:off x="1200" y="2544"/>
              <a:ext cx="192" cy="0"/>
            </a:xfrm>
            <a:prstGeom prst="line">
              <a:avLst/>
            </a:prstGeom>
            <a:noFill/>
            <a:ln>
              <a:solidFill>
                <a:srgbClr val="0033CC"/>
              </a:solidFill>
              <a:headEnd type="triangle" w="med" len="med"/>
            </a:ln>
          </p:spPr>
          <p:txBody>
            <a:bodyPr wrap="none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62" name="Прямая соединительная линия 6161"/>
            <p:cNvSpPr>
              <a:spLocks/>
            </p:cNvSpPr>
            <p:nvPr/>
          </p:nvSpPr>
          <p:spPr>
            <a:xfrm flipH="1">
              <a:off x="1200" y="3072"/>
              <a:ext cx="192" cy="0"/>
            </a:xfrm>
            <a:prstGeom prst="line">
              <a:avLst/>
            </a:prstGeom>
            <a:noFill/>
            <a:ln>
              <a:solidFill>
                <a:srgbClr val="0033CC"/>
              </a:solidFill>
              <a:tailEnd type="triangle" w="med" len="med"/>
            </a:ln>
          </p:spPr>
          <p:txBody>
            <a:bodyPr wrap="none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63" name="Прямая соединительная линия 6162"/>
            <p:cNvSpPr>
              <a:spLocks/>
            </p:cNvSpPr>
            <p:nvPr/>
          </p:nvSpPr>
          <p:spPr>
            <a:xfrm>
              <a:off x="4176" y="3168"/>
              <a:ext cx="192" cy="0"/>
            </a:xfrm>
            <a:prstGeom prst="line">
              <a:avLst/>
            </a:prstGeom>
            <a:noFill/>
            <a:ln>
              <a:solidFill>
                <a:srgbClr val="0033CC"/>
              </a:solidFill>
              <a:tailEnd type="triangle" w="med" len="med"/>
            </a:ln>
          </p:spPr>
          <p:txBody>
            <a:bodyPr wrap="none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64" name="Прямая соединительная линия 6163"/>
            <p:cNvSpPr>
              <a:spLocks/>
            </p:cNvSpPr>
            <p:nvPr/>
          </p:nvSpPr>
          <p:spPr>
            <a:xfrm>
              <a:off x="4176" y="2544"/>
              <a:ext cx="192" cy="0"/>
            </a:xfrm>
            <a:prstGeom prst="line">
              <a:avLst/>
            </a:prstGeom>
            <a:noFill/>
            <a:ln>
              <a:solidFill>
                <a:srgbClr val="0033CC"/>
              </a:solidFill>
              <a:tailEnd type="triangle" w="med" len="med"/>
            </a:ln>
          </p:spPr>
          <p:txBody>
            <a:bodyPr wrap="none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65" name="Прямая соединительная линия 6164"/>
            <p:cNvSpPr>
              <a:spLocks/>
            </p:cNvSpPr>
            <p:nvPr/>
          </p:nvSpPr>
          <p:spPr>
            <a:xfrm>
              <a:off x="2688" y="1440"/>
              <a:ext cx="0" cy="288"/>
            </a:xfrm>
            <a:prstGeom prst="line">
              <a:avLst/>
            </a:prstGeom>
            <a:noFill/>
            <a:ln>
              <a:solidFill>
                <a:srgbClr val="0033CC"/>
              </a:solidFill>
              <a:tailEnd type="triangle" w="med" len="med"/>
            </a:ln>
          </p:spPr>
          <p:txBody>
            <a:bodyPr wrap="none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66" name="Блок-схема: процесс 6165"/>
            <p:cNvSpPr>
              <a:spLocks/>
            </p:cNvSpPr>
            <p:nvPr/>
          </p:nvSpPr>
          <p:spPr>
            <a:xfrm>
              <a:off x="2928" y="3264"/>
              <a:ext cx="1200" cy="768"/>
            </a:xfrm>
            <a:prstGeom prst="flowChartProcess">
              <a:avLst/>
            </a:prstGeom>
            <a:gradFill rotWithShape="1">
              <a:gsLst>
                <a:gs pos="0">
                  <a:srgbClr val="767676"/>
                </a:gs>
                <a:gs pos="100000">
                  <a:srgbClr val="FFFFFF"/>
                </a:gs>
              </a:gsLst>
              <a:lin ang="5400000" scaled="1"/>
            </a:gradFill>
            <a:ln>
              <a:solidFill>
                <a:srgbClr val="0033CC"/>
              </a:solidFill>
            </a:ln>
          </p:spPr>
          <p:txBody>
            <a:bodyPr wrap="none" lIns="91424" tIns="45712" rIns="91424" bIns="45712" anchor="ctr"/>
            <a:lstStyle/>
            <a:p>
              <a:pPr algn="ctr"/>
              <a:r>
                <a:rPr lang="en-US" altLang="en-US" b="1" dirty="0">
                  <a:solidFill>
                    <a:srgbClr val="002060"/>
                  </a:solidFill>
                </a:rPr>
                <a:t> Имитация </a:t>
              </a:r>
            </a:p>
            <a:p>
              <a:pPr algn="ctr"/>
              <a:r>
                <a:rPr lang="en-US" altLang="en-US" b="1" dirty="0">
                  <a:solidFill>
                    <a:srgbClr val="002060"/>
                  </a:solidFill>
                </a:rPr>
                <a:t>под дорогие</a:t>
              </a:r>
            </a:p>
            <a:p>
              <a:pPr algn="ctr"/>
              <a:r>
                <a:rPr lang="en-US" altLang="en-US" b="1" dirty="0">
                  <a:solidFill>
                    <a:srgbClr val="002060"/>
                  </a:solidFill>
                </a:rPr>
                <a:t>породы</a:t>
              </a:r>
            </a:p>
            <a:p>
              <a:pPr algn="ctr"/>
              <a:r>
                <a:rPr lang="en-US" altLang="en-US" b="1" dirty="0">
                  <a:solidFill>
                    <a:srgbClr val="002060"/>
                  </a:solidFill>
                </a:rPr>
                <a:t> древесины </a:t>
              </a:r>
            </a:p>
          </p:txBody>
        </p:sp>
        <p:sp>
          <p:nvSpPr>
            <p:cNvPr id="6167" name="Блок-схема: процесс 6166"/>
            <p:cNvSpPr>
              <a:spLocks/>
            </p:cNvSpPr>
            <p:nvPr/>
          </p:nvSpPr>
          <p:spPr>
            <a:xfrm>
              <a:off x="2928" y="2736"/>
              <a:ext cx="1200" cy="384"/>
            </a:xfrm>
            <a:prstGeom prst="flowChartProcess">
              <a:avLst/>
            </a:prstGeom>
            <a:gradFill rotWithShape="1">
              <a:gsLst>
                <a:gs pos="0">
                  <a:srgbClr val="767676"/>
                </a:gs>
                <a:gs pos="100000">
                  <a:srgbClr val="FFFFFF"/>
                </a:gs>
              </a:gsLst>
              <a:lin ang="5400000" scaled="1"/>
            </a:gradFill>
            <a:ln>
              <a:solidFill>
                <a:srgbClr val="0033CC"/>
              </a:solidFill>
            </a:ln>
          </p:spPr>
          <p:txBody>
            <a:bodyPr wrap="none" lIns="91424" tIns="45712" rIns="91424" bIns="45712" anchor="ctr"/>
            <a:lstStyle/>
            <a:p>
              <a:pPr algn="ctr"/>
              <a:r>
                <a:rPr lang="en-US" altLang="en-US" b="1" dirty="0">
                  <a:solidFill>
                    <a:srgbClr val="002060"/>
                  </a:solidFill>
                </a:rPr>
                <a:t>Роспись </a:t>
              </a:r>
            </a:p>
            <a:p>
              <a:pPr algn="ctr"/>
              <a:r>
                <a:rPr lang="en-US" altLang="en-US" b="1" dirty="0">
                  <a:solidFill>
                    <a:srgbClr val="002060"/>
                  </a:solidFill>
                </a:rPr>
                <a:t>по дереву</a:t>
              </a:r>
            </a:p>
          </p:txBody>
        </p:sp>
        <p:sp>
          <p:nvSpPr>
            <p:cNvPr id="6168" name="Блок-схема: процесс 6167"/>
            <p:cNvSpPr>
              <a:spLocks/>
            </p:cNvSpPr>
            <p:nvPr/>
          </p:nvSpPr>
          <p:spPr>
            <a:xfrm>
              <a:off x="1440" y="3216"/>
              <a:ext cx="1200" cy="384"/>
            </a:xfrm>
            <a:prstGeom prst="flowChartProcess">
              <a:avLst/>
            </a:prstGeom>
            <a:gradFill rotWithShape="1">
              <a:gsLst>
                <a:gs pos="0">
                  <a:srgbClr val="767676"/>
                </a:gs>
                <a:gs pos="100000">
                  <a:srgbClr val="FFFFFF"/>
                </a:gs>
              </a:gsLst>
              <a:lin ang="5400000" scaled="1"/>
            </a:gradFill>
            <a:ln>
              <a:solidFill>
                <a:srgbClr val="0033CC"/>
              </a:solidFill>
            </a:ln>
          </p:spPr>
          <p:txBody>
            <a:bodyPr wrap="none" lIns="91424" tIns="45712" rIns="91424" bIns="45712" anchor="ctr"/>
            <a:lstStyle/>
            <a:p>
              <a:pPr algn="ctr"/>
              <a:r>
                <a:rPr lang="en-US" altLang="en-US" b="1" dirty="0">
                  <a:solidFill>
                    <a:srgbClr val="002060"/>
                  </a:solidFill>
                </a:rPr>
                <a:t>Инкрустация </a:t>
              </a:r>
            </a:p>
          </p:txBody>
        </p:sp>
        <p:sp>
          <p:nvSpPr>
            <p:cNvPr id="6169" name="Блок-схема: процесс 6168"/>
            <p:cNvSpPr>
              <a:spLocks/>
            </p:cNvSpPr>
            <p:nvPr/>
          </p:nvSpPr>
          <p:spPr>
            <a:xfrm>
              <a:off x="1440" y="2688"/>
              <a:ext cx="1200" cy="384"/>
            </a:xfrm>
            <a:prstGeom prst="flowChartProcess">
              <a:avLst/>
            </a:prstGeom>
            <a:gradFill rotWithShape="1">
              <a:gsLst>
                <a:gs pos="0">
                  <a:srgbClr val="767676"/>
                </a:gs>
                <a:gs pos="100000">
                  <a:srgbClr val="FFFFFF"/>
                </a:gs>
              </a:gsLst>
              <a:lin ang="5400000" scaled="1"/>
            </a:gradFill>
            <a:ln>
              <a:solidFill>
                <a:srgbClr val="0033CC"/>
              </a:solidFill>
            </a:ln>
          </p:spPr>
          <p:txBody>
            <a:bodyPr wrap="none" lIns="91424" tIns="45712" rIns="91424" bIns="45712" anchor="ctr"/>
            <a:lstStyle/>
            <a:p>
              <a:pPr algn="ctr"/>
              <a:r>
                <a:rPr lang="en-US" altLang="en-US" b="1" dirty="0">
                  <a:solidFill>
                    <a:srgbClr val="002060"/>
                  </a:solidFill>
                </a:rPr>
                <a:t>Аппликация </a:t>
              </a:r>
            </a:p>
          </p:txBody>
        </p:sp>
        <p:sp>
          <p:nvSpPr>
            <p:cNvPr id="6170" name="Блок-схема: процесс 6169"/>
            <p:cNvSpPr>
              <a:spLocks/>
            </p:cNvSpPr>
            <p:nvPr/>
          </p:nvSpPr>
          <p:spPr>
            <a:xfrm>
              <a:off x="1440" y="2208"/>
              <a:ext cx="1200" cy="376"/>
            </a:xfrm>
            <a:prstGeom prst="flowChartProcess">
              <a:avLst/>
            </a:prstGeom>
            <a:gradFill rotWithShape="1">
              <a:gsLst>
                <a:gs pos="0">
                  <a:srgbClr val="767676"/>
                </a:gs>
                <a:gs pos="100000">
                  <a:srgbClr val="FFFFFF"/>
                </a:gs>
              </a:gsLst>
              <a:lin ang="5400000" scaled="1"/>
            </a:gradFill>
            <a:ln>
              <a:solidFill>
                <a:srgbClr val="0033CC"/>
              </a:solidFill>
            </a:ln>
          </p:spPr>
          <p:txBody>
            <a:bodyPr wrap="none" lIns="91424" tIns="45712" rIns="91424" bIns="45712" anchor="ctr"/>
            <a:lstStyle/>
            <a:p>
              <a:pPr algn="ctr"/>
              <a:r>
                <a:rPr lang="en-US" altLang="en-US" b="1" dirty="0">
                  <a:solidFill>
                    <a:srgbClr val="002060"/>
                  </a:solidFill>
                </a:rPr>
                <a:t>Художественное</a:t>
              </a:r>
            </a:p>
            <a:p>
              <a:pPr algn="ctr"/>
              <a:r>
                <a:rPr lang="en-US" altLang="en-US" b="1" dirty="0">
                  <a:solidFill>
                    <a:srgbClr val="002060"/>
                  </a:solidFill>
                </a:rPr>
                <a:t>выжигание  </a:t>
              </a:r>
            </a:p>
          </p:txBody>
        </p:sp>
        <p:sp>
          <p:nvSpPr>
            <p:cNvPr id="6171" name="Блок-схема: процесс 6170"/>
            <p:cNvSpPr>
              <a:spLocks/>
            </p:cNvSpPr>
            <p:nvPr/>
          </p:nvSpPr>
          <p:spPr>
            <a:xfrm>
              <a:off x="2928" y="2208"/>
              <a:ext cx="1200" cy="376"/>
            </a:xfrm>
            <a:prstGeom prst="flowChartProcess">
              <a:avLst/>
            </a:prstGeom>
            <a:gradFill rotWithShape="1">
              <a:gsLst>
                <a:gs pos="0">
                  <a:srgbClr val="767676"/>
                </a:gs>
                <a:gs pos="100000">
                  <a:srgbClr val="FFFFFF"/>
                </a:gs>
              </a:gsLst>
              <a:lin ang="5400000" scaled="1"/>
            </a:gradFill>
            <a:ln>
              <a:solidFill>
                <a:srgbClr val="0033CC"/>
              </a:solidFill>
            </a:ln>
          </p:spPr>
          <p:txBody>
            <a:bodyPr wrap="none" lIns="91424" tIns="45712" rIns="91424" bIns="45712" anchor="ctr"/>
            <a:lstStyle/>
            <a:p>
              <a:pPr algn="ctr"/>
              <a:r>
                <a:rPr lang="en-US" altLang="en-US" b="1" dirty="0">
                  <a:solidFill>
                    <a:srgbClr val="002060"/>
                  </a:solidFill>
                </a:rPr>
                <a:t>Резьба </a:t>
              </a:r>
            </a:p>
            <a:p>
              <a:pPr algn="ctr"/>
              <a:r>
                <a:rPr lang="en-US" altLang="en-US" b="1" dirty="0">
                  <a:solidFill>
                    <a:srgbClr val="002060"/>
                  </a:solidFill>
                </a:rPr>
                <a:t>по дереву </a:t>
              </a:r>
            </a:p>
          </p:txBody>
        </p:sp>
        <p:sp>
          <p:nvSpPr>
            <p:cNvPr id="6172" name="Прямая соединительная линия 6171"/>
            <p:cNvSpPr>
              <a:spLocks/>
            </p:cNvSpPr>
            <p:nvPr/>
          </p:nvSpPr>
          <p:spPr>
            <a:xfrm>
              <a:off x="2784" y="2112"/>
              <a:ext cx="0" cy="1344"/>
            </a:xfrm>
            <a:prstGeom prst="line">
              <a:avLst/>
            </a:prstGeom>
            <a:noFill/>
            <a:ln>
              <a:solidFill>
                <a:srgbClr val="0033CC"/>
              </a:solidFill>
            </a:ln>
          </p:spPr>
          <p:txBody>
            <a:bodyPr wrap="none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73" name="Прямая соединительная линия 6172"/>
            <p:cNvSpPr>
              <a:spLocks/>
            </p:cNvSpPr>
            <p:nvPr/>
          </p:nvSpPr>
          <p:spPr>
            <a:xfrm>
              <a:off x="2640" y="2400"/>
              <a:ext cx="288" cy="0"/>
            </a:xfrm>
            <a:prstGeom prst="line">
              <a:avLst/>
            </a:prstGeom>
            <a:noFill/>
            <a:ln>
              <a:solidFill>
                <a:srgbClr val="0033CC"/>
              </a:solidFill>
              <a:headEnd type="triangle" w="med" len="med"/>
              <a:tailEnd type="triangle" w="med" len="med"/>
            </a:ln>
          </p:spPr>
          <p:txBody>
            <a:bodyPr wrap="none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74" name="Прямая соединительная линия 6173"/>
            <p:cNvSpPr>
              <a:spLocks/>
            </p:cNvSpPr>
            <p:nvPr/>
          </p:nvSpPr>
          <p:spPr>
            <a:xfrm>
              <a:off x="2640" y="2880"/>
              <a:ext cx="288" cy="0"/>
            </a:xfrm>
            <a:prstGeom prst="line">
              <a:avLst/>
            </a:prstGeom>
            <a:noFill/>
            <a:ln>
              <a:solidFill>
                <a:srgbClr val="0033CC"/>
              </a:solidFill>
              <a:headEnd type="triangle" w="med" len="med"/>
              <a:tailEnd type="triangle" w="med" len="med"/>
            </a:ln>
          </p:spPr>
          <p:txBody>
            <a:bodyPr wrap="none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75" name="Прямая соединительная линия 6174"/>
            <p:cNvSpPr>
              <a:spLocks/>
            </p:cNvSpPr>
            <p:nvPr/>
          </p:nvSpPr>
          <p:spPr>
            <a:xfrm>
              <a:off x="2640" y="3456"/>
              <a:ext cx="288" cy="0"/>
            </a:xfrm>
            <a:prstGeom prst="line">
              <a:avLst/>
            </a:prstGeom>
            <a:noFill/>
            <a:ln>
              <a:solidFill>
                <a:srgbClr val="0033CC"/>
              </a:solidFill>
              <a:headEnd type="triangle" w="med" len="med"/>
              <a:tailEnd type="triangle" w="med" len="med"/>
            </a:ln>
          </p:spPr>
          <p:txBody>
            <a:bodyPr wrap="none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76" name="Блок-схема: процесс 6175"/>
            <p:cNvSpPr>
              <a:spLocks/>
            </p:cNvSpPr>
            <p:nvPr/>
          </p:nvSpPr>
          <p:spPr>
            <a:xfrm>
              <a:off x="96" y="3360"/>
              <a:ext cx="1104" cy="384"/>
            </a:xfrm>
            <a:prstGeom prst="flowChartProcess">
              <a:avLst/>
            </a:prstGeom>
            <a:gradFill rotWithShape="1">
              <a:gsLst>
                <a:gs pos="0">
                  <a:srgbClr val="767676"/>
                </a:gs>
                <a:gs pos="100000">
                  <a:srgbClr val="FFFFFF"/>
                </a:gs>
              </a:gsLst>
              <a:lin ang="5400000" scaled="1"/>
            </a:gradFill>
            <a:ln>
              <a:solidFill>
                <a:srgbClr val="0033CC"/>
              </a:solidFill>
            </a:ln>
          </p:spPr>
          <p:txBody>
            <a:bodyPr wrap="none" lIns="91424" tIns="45712" rIns="91424" bIns="45712" anchor="ctr"/>
            <a:lstStyle/>
            <a:p>
              <a:pPr algn="ctr"/>
              <a:r>
                <a:rPr lang="en-US" altLang="en-US" b="1" dirty="0">
                  <a:solidFill>
                    <a:srgbClr val="002060"/>
                  </a:solidFill>
                </a:rPr>
                <a:t>Воском </a:t>
              </a:r>
            </a:p>
          </p:txBody>
        </p:sp>
        <p:sp>
          <p:nvSpPr>
            <p:cNvPr id="6177" name="Прямая соединительная линия 6176"/>
            <p:cNvSpPr>
              <a:spLocks/>
            </p:cNvSpPr>
            <p:nvPr/>
          </p:nvSpPr>
          <p:spPr>
            <a:xfrm flipH="1">
              <a:off x="1200" y="4032"/>
              <a:ext cx="192" cy="0"/>
            </a:xfrm>
            <a:prstGeom prst="line">
              <a:avLst/>
            </a:prstGeom>
            <a:noFill/>
            <a:ln>
              <a:solidFill>
                <a:srgbClr val="0033CC"/>
              </a:solidFill>
              <a:tailEnd type="triangle" w="med" len="med"/>
            </a:ln>
          </p:spPr>
          <p:txBody>
            <a:bodyPr wrap="none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78" name="Прямая соединительная линия 6177"/>
            <p:cNvSpPr>
              <a:spLocks/>
            </p:cNvSpPr>
            <p:nvPr/>
          </p:nvSpPr>
          <p:spPr>
            <a:xfrm flipH="1">
              <a:off x="1200" y="3552"/>
              <a:ext cx="192" cy="0"/>
            </a:xfrm>
            <a:prstGeom prst="line">
              <a:avLst/>
            </a:prstGeom>
            <a:noFill/>
            <a:ln>
              <a:solidFill>
                <a:srgbClr val="0033CC"/>
              </a:solidFill>
              <a:tailEnd type="triangle" w="med" len="med"/>
            </a:ln>
          </p:spPr>
          <p:txBody>
            <a:bodyPr wrap="none"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7169"/>
          <p:cNvSpPr>
            <a:spLocks noGrp="1"/>
          </p:cNvSpPr>
          <p:nvPr>
            <p:ph type="title" idx="4294967295"/>
          </p:nvPr>
        </p:nvSpPr>
        <p:spPr>
          <a:xfrm>
            <a:off x="457200" y="276225"/>
            <a:ext cx="8229600" cy="1141413"/>
          </a:xfrm>
          <a:ln/>
        </p:spPr>
        <p:txBody>
          <a:bodyPr wrap="square" lIns="91424" tIns="45712" rIns="91424" bIns="45712" anchor="ctr"/>
          <a:lstStyle/>
          <a:p>
            <a:r>
              <a:rPr lang="en-US" altLang="en-US" b="1" dirty="0">
                <a:solidFill>
                  <a:srgbClr val="002060"/>
                </a:solidFill>
              </a:rPr>
              <a:t>Требования к отделке:</a:t>
            </a:r>
          </a:p>
        </p:txBody>
      </p:sp>
      <p:sp>
        <p:nvSpPr>
          <p:cNvPr id="7171" name="Содержимое 7170"/>
          <p:cNvSpPr>
            <a:spLocks noGrp="1"/>
          </p:cNvSpPr>
          <p:nvPr>
            <p:ph idx="4294967295"/>
          </p:nvPr>
        </p:nvSpPr>
        <p:spPr>
          <a:xfrm>
            <a:off x="457200" y="1371600"/>
            <a:ext cx="8229600" cy="4525963"/>
          </a:xfrm>
          <a:ln/>
        </p:spPr>
        <p:txBody>
          <a:bodyPr wrap="square" lIns="91424" tIns="45712" rIns="91424" bIns="45712" anchor="t" anchorCtr="0"/>
          <a:lstStyle/>
          <a:p>
            <a:r>
              <a:rPr lang="en-US" altLang="en-US" dirty="0"/>
              <a:t>Под слоем лака текстура древесины не должна теряться</a:t>
            </a:r>
          </a:p>
          <a:p>
            <a:r>
              <a:rPr lang="en-US" altLang="en-US" dirty="0"/>
              <a:t>При окрашивании(морении) текстура древесины не должна уничтожаться</a:t>
            </a:r>
          </a:p>
          <a:p>
            <a:r>
              <a:rPr lang="en-US" altLang="en-US" dirty="0"/>
              <a:t>Отделанная поверхность должна быть однородной, не допускаются потеки и пятна</a:t>
            </a:r>
          </a:p>
          <a:p>
            <a:r>
              <a:rPr lang="en-US" altLang="en-US" dirty="0"/>
              <a:t>Отделка должна быть устойчивой к воздействию окружающей среды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8193"/>
          <p:cNvSpPr>
            <a:spLocks noGrp="1"/>
          </p:cNvSpPr>
          <p:nvPr>
            <p:ph type="title" idx="4294967295"/>
          </p:nvPr>
        </p:nvSpPr>
        <p:spPr>
          <a:xfrm>
            <a:off x="457200" y="276225"/>
            <a:ext cx="8229600" cy="1141413"/>
          </a:xfrm>
          <a:ln/>
        </p:spPr>
        <p:txBody>
          <a:bodyPr wrap="square" lIns="91424" tIns="45712" rIns="91424" bIns="45712" anchor="ctr"/>
          <a:lstStyle/>
          <a:p>
            <a:r>
              <a:rPr lang="en-US" altLang="en-US" b="1" dirty="0">
                <a:solidFill>
                  <a:srgbClr val="002060"/>
                </a:solidFill>
              </a:rPr>
              <a:t>Подготовка поверхности к отделке</a:t>
            </a:r>
          </a:p>
        </p:txBody>
      </p:sp>
      <p:sp>
        <p:nvSpPr>
          <p:cNvPr id="8195" name="Содержимое 8194"/>
          <p:cNvSpPr>
            <a:spLocks noGrp="1"/>
          </p:cNvSpPr>
          <p:nvPr>
            <p:ph idx="4294967295"/>
          </p:nvPr>
        </p:nvSpPr>
        <p:spPr>
          <a:xfrm>
            <a:off x="228600" y="1600200"/>
            <a:ext cx="8915400" cy="4525963"/>
          </a:xfrm>
          <a:ln/>
        </p:spPr>
        <p:txBody>
          <a:bodyPr wrap="square" lIns="91424" tIns="45712" rIns="91424" bIns="45712" anchor="t" anchorCtr="0"/>
          <a:lstStyle/>
          <a:p>
            <a:pPr>
              <a:buNone/>
            </a:pPr>
            <a:r>
              <a:rPr lang="en-US" altLang="en-US" b="1" dirty="0">
                <a:solidFill>
                  <a:srgbClr val="FF0000"/>
                </a:solidFill>
              </a:rPr>
              <a:t>На поверхности древесины не должно быть загрязнений, жиров, смолы.</a:t>
            </a:r>
          </a:p>
          <a:p>
            <a:pPr>
              <a:buNone/>
            </a:pPr>
            <a:endParaRPr/>
          </a:p>
          <a:p>
            <a:pPr>
              <a:buNone/>
            </a:pPr>
            <a:r>
              <a:rPr lang="en-US" altLang="en-US" b="1" dirty="0">
                <a:solidFill>
                  <a:srgbClr val="002060"/>
                </a:solidFill>
              </a:rPr>
              <a:t>Виды подготовки поверхности к отделке:</a:t>
            </a:r>
          </a:p>
          <a:p>
            <a:pPr>
              <a:buNone/>
            </a:pPr>
            <a:endParaRPr/>
          </a:p>
          <a:p>
            <a:pPr>
              <a:buNone/>
            </a:pPr>
            <a:r>
              <a:rPr lang="en-US" altLang="en-US" b="1" dirty="0"/>
              <a:t>           Обессмоливание</a:t>
            </a:r>
          </a:p>
          <a:p>
            <a:pPr>
              <a:buNone/>
            </a:pPr>
            <a:r>
              <a:rPr lang="en-US" altLang="en-US" b="1" dirty="0"/>
              <a:t>           Отбеливание</a:t>
            </a:r>
          </a:p>
          <a:p>
            <a:pPr>
              <a:buNone/>
            </a:pPr>
            <a:r>
              <a:rPr lang="en-US" altLang="en-US" b="1" dirty="0"/>
              <a:t>           Удаление ворса</a:t>
            </a:r>
          </a:p>
          <a:p>
            <a:pPr>
              <a:buNone/>
            </a:pPr>
            <a:endParaRPr/>
          </a:p>
          <a:p>
            <a:pPr>
              <a:buNone/>
            </a:pPr>
            <a:r>
              <a:rPr lang="en-US" altLang="en-US" b="1" dirty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9217"/>
          <p:cNvSpPr>
            <a:spLocks noGrp="1"/>
          </p:cNvSpPr>
          <p:nvPr>
            <p:ph type="title" idx="4294967295"/>
          </p:nvPr>
        </p:nvSpPr>
        <p:spPr>
          <a:xfrm>
            <a:off x="457200" y="457200"/>
            <a:ext cx="8229600" cy="960438"/>
          </a:xfrm>
          <a:ln/>
        </p:spPr>
        <p:txBody>
          <a:bodyPr wrap="square" lIns="91424" tIns="45712" rIns="91424" bIns="45712" anchor="ctr"/>
          <a:lstStyle/>
          <a:p>
            <a:r>
              <a:rPr lang="en-US" altLang="en-US" b="1" dirty="0">
                <a:solidFill>
                  <a:srgbClr val="002060"/>
                </a:solidFill>
              </a:rPr>
              <a:t>Лакирование – покрытие поверхности лаками</a:t>
            </a:r>
          </a:p>
        </p:txBody>
      </p:sp>
      <p:sp>
        <p:nvSpPr>
          <p:cNvPr id="9219" name="Содержимое 9218"/>
          <p:cNvSpPr>
            <a:spLocks noGrp="1"/>
          </p:cNvSpPr>
          <p:nvPr>
            <p:ph idx="4294967295"/>
          </p:nvPr>
        </p:nvSpPr>
        <p:spPr>
          <a:xfrm>
            <a:off x="457200" y="2209800"/>
            <a:ext cx="8229600" cy="3916363"/>
          </a:xfrm>
          <a:ln/>
        </p:spPr>
        <p:txBody>
          <a:bodyPr wrap="square" lIns="91424" tIns="45712" rIns="91424" bIns="45712" anchor="t" anchorCtr="0"/>
          <a:lstStyle/>
          <a:p>
            <a:pPr>
              <a:buNone/>
            </a:pPr>
            <a:r>
              <a:rPr lang="en-US" altLang="en-US" b="1" dirty="0"/>
              <a:t>     </a:t>
            </a:r>
            <a:r>
              <a:rPr lang="en-US" altLang="en-US" b="1" u="sng" dirty="0"/>
              <a:t>Лаками</a:t>
            </a:r>
            <a:r>
              <a:rPr lang="en-US" altLang="en-US" b="1" dirty="0"/>
              <a:t> называют жидкие растворы пленкообразующих веществ в органических растворителях, способные образовывать твердое блестящее или матовое покрытие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0241"/>
          <p:cNvSpPr>
            <a:spLocks noGrp="1"/>
          </p:cNvSpPr>
          <p:nvPr>
            <p:ph type="title" idx="4294967295"/>
          </p:nvPr>
        </p:nvSpPr>
        <p:spPr>
          <a:xfrm>
            <a:off x="457200" y="276225"/>
            <a:ext cx="8229600" cy="1141413"/>
          </a:xfrm>
          <a:ln/>
        </p:spPr>
        <p:txBody>
          <a:bodyPr wrap="square" lIns="91424" tIns="45712" rIns="91424" bIns="45712" anchor="ctr"/>
          <a:lstStyle/>
          <a:p>
            <a:r>
              <a:rPr lang="en-US" altLang="en-US" b="1" dirty="0">
                <a:solidFill>
                  <a:srgbClr val="002060"/>
                </a:solidFill>
              </a:rPr>
              <a:t>Основные виды лаков</a:t>
            </a:r>
          </a:p>
        </p:txBody>
      </p:sp>
      <p:sp>
        <p:nvSpPr>
          <p:cNvPr id="10243" name="Содержимое 10242"/>
          <p:cNvSpPr>
            <a:spLocks noGrp="1"/>
          </p:cNvSpPr>
          <p:nvPr>
            <p:ph idx="4294967295"/>
          </p:nvPr>
        </p:nvSpPr>
        <p:spPr>
          <a:xfrm>
            <a:off x="304800" y="1600200"/>
            <a:ext cx="8534400" cy="4525963"/>
          </a:xfrm>
          <a:ln/>
        </p:spPr>
        <p:txBody>
          <a:bodyPr wrap="square" lIns="91424" tIns="45712" rIns="91424" bIns="45712" anchor="t" anchorCtr="0"/>
          <a:lstStyle/>
          <a:p>
            <a:r>
              <a:rPr lang="en-US" altLang="en-US" b="1" u="sng" dirty="0"/>
              <a:t>Спиртовые</a:t>
            </a:r>
            <a:r>
              <a:rPr lang="en-US" altLang="en-US" dirty="0"/>
              <a:t> лаки хорошо полируются, но недостаточно тверды, несветостойки.</a:t>
            </a:r>
          </a:p>
          <a:p>
            <a:r>
              <a:rPr lang="en-US" altLang="en-US" b="1" u="sng" dirty="0"/>
              <a:t>Нитроцеллюлозные</a:t>
            </a:r>
            <a:r>
              <a:rPr lang="en-US" altLang="en-US" dirty="0"/>
              <a:t>(нитролаки) образуют быстро сохнущую, твердую и прочную пленку.</a:t>
            </a:r>
          </a:p>
          <a:p>
            <a:r>
              <a:rPr lang="en-US" altLang="en-US" b="1" u="sng" dirty="0"/>
              <a:t>Масляные</a:t>
            </a:r>
            <a:r>
              <a:rPr lang="en-US" altLang="en-US" dirty="0"/>
              <a:t> лаки образуют прочную, эластичную, атмосферостойкую пленку с характерным жирным блеском, но долго сохнут.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>
  <a:themeElements>
    <a:clrScheme name="">
      <a:dk1>
        <a:srgbClr val="FFFFFF"/>
      </a:dk1>
      <a:lt1>
        <a:srgbClr val="000000"/>
      </a:lt1>
      <a:dk2>
        <a:srgbClr val="808080"/>
      </a:dk2>
      <a:lt2>
        <a:srgbClr val="000000"/>
      </a:lt2>
      <a:accent1>
        <a:srgbClr val="BBE0E3"/>
      </a:accent1>
      <a:accent2>
        <a:srgbClr val="333399"/>
      </a:accent2>
      <a:accent3>
        <a:srgbClr val="000000"/>
      </a:accent3>
      <a:accent4>
        <a:srgbClr val="000000"/>
      </a:accent4>
      <a:accent5>
        <a:srgbClr val="000000"/>
      </a:accent5>
      <a:accent6>
        <a:srgbClr val="000000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50000"/>
              </a:schemeClr>
            </a:gs>
            <a:gs pos="35000">
              <a:schemeClr val="phClr">
                <a:tint val="37000"/>
                <a:satMod val="37000"/>
              </a:schemeClr>
            </a:gs>
            <a:gs pos="100000">
              <a:schemeClr val="phClr">
                <a:tint val="15000"/>
                <a:satMod val="1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50000"/>
                <a:satMod val="50000"/>
              </a:schemeClr>
            </a:gs>
            <a:gs pos="35000">
              <a:schemeClr val="phClr">
                <a:tint val="37000"/>
                <a:satMod val="37000"/>
              </a:schemeClr>
            </a:gs>
            <a:gs pos="100000">
              <a:schemeClr val="phClr">
                <a:tint val="15000"/>
                <a:satMod val="15000"/>
              </a:schemeClr>
            </a:gs>
          </a:gsLst>
          <a:lin ang="16200000" scaled="1"/>
        </a:gradFill>
      </a:fillStyleLst>
      <a:lnStyleLst>
        <a:ln w="9259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3000" dir="5400000" rotWithShape="0">
              <a:schemeClr val="phClr">
                <a:alpha val="38000"/>
              </a:schemeClr>
            </a:outerShdw>
          </a:effectLst>
        </a:effectStyle>
        <a:effectStyle>
          <a:effectLst>
            <a:outerShdw blurRad="40000" dist="23000" dir="5400000" rotWithShape="0">
              <a:schemeClr val="phClr">
                <a:alpha val="35000"/>
              </a:schemeClr>
            </a:outerShdw>
          </a:effectLst>
        </a:effectStyle>
        <a:effectStyle>
          <a:effectLst>
            <a:outerShdw blurRad="40000" dist="23000" dir="5400000" rotWithShape="0">
              <a:schemeClr val="phClr">
                <a:alpha val="35000"/>
              </a:scheme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/>
            </a:gs>
            <a:gs pos="35000">
              <a:schemeClr val="phClr"/>
            </a:gs>
            <a:gs pos="100000">
              <a:schemeClr val="phClr"/>
            </a:gs>
          </a:gsLst>
        </a:gradFill>
        <a:gradFill rotWithShape="1">
          <a:gsLst>
            <a:gs pos="0">
              <a:schemeClr val="phClr"/>
            </a:gs>
            <a:gs pos="35000">
              <a:schemeClr val="phClr"/>
            </a:gs>
            <a:gs pos="100000">
              <a:schemeClr val="phClr"/>
            </a:gs>
          </a:gsLst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264</Words>
  <PresentationFormat>Экран (4:3)</PresentationFormat>
  <Paragraphs>62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8" baseType="lpstr">
      <vt:lpstr>Arial</vt:lpstr>
      <vt:lpstr>Times New Roman</vt:lpstr>
      <vt:lpstr/>
      <vt:lpstr> Виды и способы отделки   изделий из древесины</vt:lpstr>
      <vt:lpstr>Под отделкой изделий из древесины понимают все способы обработки  поверхности древесины направленные на улучшение ее внешнего вида и защиту изделия от воздействий окружающей среды   </vt:lpstr>
      <vt:lpstr>             Виды отделки:    прозрачная, сохраняющая текстуру древесины;   непрозрачная, скрывающая текстуру и цвет древесины;   декоративная, которая воспроизводит текстуру и цвет древесины    </vt:lpstr>
      <vt:lpstr>Главная задача отделки –  выявление и подчеркивание текстуры древесины. В некоторых случаях отделкой хотят скрыть дефекты  </vt:lpstr>
      <vt:lpstr>Слайд 5</vt:lpstr>
      <vt:lpstr>Требования к отделке:</vt:lpstr>
      <vt:lpstr>Подготовка поверхности к отделке</vt:lpstr>
      <vt:lpstr>Лакирование – покрытие поверхности лаками</vt:lpstr>
      <vt:lpstr>Основные виды лаков</vt:lpstr>
      <vt:lpstr>Технология прозрачной отделки изделия лаком</vt:lpstr>
      <vt:lpstr>Крашение древесины  применяют для того, чтобы скрыть дефекты древесины или имитировать ценные породы </vt:lpstr>
      <vt:lpstr>Технология непрозрачной отделки изделия краской</vt:lpstr>
      <vt:lpstr>Разрез окрашенной поверхности</vt:lpstr>
      <vt:lpstr>Инструменты </vt:lpstr>
      <vt:lpstr>ПТБ при выполнении отделки изделий из древесины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Виды и способы отделки   изделий из древесины</dc:title>
  <dc:creator>Admin</dc:creator>
  <cp:lastModifiedBy>Admin</cp:lastModifiedBy>
  <cp:revision>2</cp:revision>
  <dcterms:modified xsi:type="dcterms:W3CDTF">2020-11-23T15:29:49Z</dcterms:modified>
</cp:coreProperties>
</file>