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4"/>
  </p:notesMasterIdLst>
  <p:sldIdLst>
    <p:sldId id="257" r:id="rId3"/>
    <p:sldId id="294" r:id="rId4"/>
    <p:sldId id="293" r:id="rId5"/>
    <p:sldId id="288" r:id="rId6"/>
    <p:sldId id="291" r:id="rId7"/>
    <p:sldId id="290" r:id="rId8"/>
    <p:sldId id="295" r:id="rId9"/>
    <p:sldId id="296" r:id="rId10"/>
    <p:sldId id="297" r:id="rId11"/>
    <p:sldId id="298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36DB9-CF4E-49BD-95F1-AEDD55C81F24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92692-5F0A-4582-BE5F-760C692E30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528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1331B57-0BE5-4F82-AA58-76F53EFF3ADA}" type="datetime8">
              <a:rPr lang="en-US">
                <a:solidFill>
                  <a:prstClr val="black"/>
                </a:solidFill>
              </a:rPr>
              <a:pPr/>
              <a:t>11/15/2020 6:26 PM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r>
              <a:rPr lang="en-US" sz="500">
                <a:solidFill>
                  <a:srgbClr val="000000"/>
                </a:solidFill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r>
              <a:rPr lang="en-US" sz="500">
                <a:solidFill>
                  <a:srgbClr val="000000"/>
                </a:solidFill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>
                <a:solidFill>
                  <a:srgbClr val="000000"/>
                </a:solidFill>
              </a:rPr>
            </a:br>
            <a:r>
              <a:rPr lang="en-US" sz="500">
                <a:solidFill>
                  <a:srgbClr val="000000"/>
                </a:solidFill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endParaRPr lang="en-US" sz="500" dirty="0" smtClean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fld id="{EC87E0CF-87F6-4B58-B8B8-DCAB2DAAF3C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63396030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2555825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2223555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xmlns="" val="413984476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11/15/2020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xmlns="" val="34685228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90714829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61611427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40823428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04035966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13845155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7772368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3318606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" descr="7-00029_BAK_v03TOP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24995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pPr/>
              <a:t>11/15/2020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681913" cy="306896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480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Технология соединения деталей </a:t>
            </a:r>
            <a:r>
              <a:rPr lang="ru-RU" sz="4800" dirty="0" err="1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шкантами</a:t>
            </a:r>
            <a:r>
              <a:rPr lang="ru-RU" sz="480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cs typeface="Arial"/>
              </a:rPr>
              <a:t> и шурупами в нагель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843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102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После </a:t>
            </a:r>
            <a:r>
              <a:rPr lang="ru-RU" sz="2400" dirty="0"/>
              <a:t>сверления двух отверстий </a:t>
            </a:r>
            <a:r>
              <a:rPr lang="en-US" sz="2400" dirty="0"/>
              <a:t>ᴓ</a:t>
            </a:r>
            <a:r>
              <a:rPr lang="ru-RU" sz="2400" dirty="0" smtClean="0"/>
              <a:t> </a:t>
            </a:r>
            <a:r>
              <a:rPr lang="ru-RU" sz="2400" dirty="0"/>
              <a:t>20 мм в основании полочки и </a:t>
            </a:r>
            <a:r>
              <a:rPr lang="ru-RU" sz="2400" dirty="0" smtClean="0"/>
              <a:t>установки </a:t>
            </a:r>
            <a:r>
              <a:rPr lang="ru-RU" sz="2400" dirty="0"/>
              <a:t>в них с помощью клея подвесок для полотенец </a:t>
            </a:r>
            <a:r>
              <a:rPr lang="ru-RU" sz="2400" dirty="0" smtClean="0"/>
              <a:t>всё изделие зачищают </a:t>
            </a:r>
            <a:r>
              <a:rPr lang="ru-RU" sz="2400" dirty="0"/>
              <a:t>шлифовальной шкуркой и </a:t>
            </a:r>
            <a:r>
              <a:rPr lang="ru-RU" sz="2400" dirty="0" smtClean="0"/>
              <a:t>покрывают </a:t>
            </a:r>
            <a:r>
              <a:rPr lang="ru-RU" sz="2400" dirty="0"/>
              <a:t>лаком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  В 5 классе при изучении соединения деталей шурупами и </a:t>
            </a:r>
            <a:r>
              <a:rPr lang="ru-RU" sz="2400" dirty="0" err="1"/>
              <a:t>саморезами</a:t>
            </a:r>
            <a:r>
              <a:rPr lang="ru-RU" sz="2400" dirty="0"/>
              <a:t> вы </a:t>
            </a:r>
            <a:r>
              <a:rPr lang="ru-RU" sz="2400" dirty="0" smtClean="0"/>
              <a:t>узнали</a:t>
            </a:r>
            <a:r>
              <a:rPr lang="ru-RU" sz="2400" dirty="0"/>
              <a:t>, что соединение получается более прочным, если шуруп входит в основную деталь поперёк волокон, и менее </a:t>
            </a:r>
            <a:r>
              <a:rPr lang="ru-RU" sz="2400" dirty="0" smtClean="0"/>
              <a:t>прочным </a:t>
            </a:r>
            <a:r>
              <a:rPr lang="ru-RU" sz="2400" dirty="0"/>
              <a:t>— если вдоль волокон. Однако часто приходится ввинчивать шурупы в торец бруска вдоль волокон.</a:t>
            </a:r>
          </a:p>
        </p:txBody>
      </p:sp>
    </p:spTree>
    <p:extLst>
      <p:ext uri="{BB962C8B-B14F-4D97-AF65-F5344CB8AC3E}">
        <p14:creationId xmlns:p14="http://schemas.microsoft.com/office/powerpoint/2010/main" xmlns="" val="2661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881" y="1938992"/>
            <a:ext cx="5331062" cy="28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524882" y="5013176"/>
            <a:ext cx="53310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Рис. </a:t>
            </a:r>
            <a:r>
              <a:rPr lang="ru-RU" dirty="0" smtClean="0"/>
              <a:t>Соединение брусков шурупами </a:t>
            </a:r>
            <a:r>
              <a:rPr lang="ru-RU" dirty="0"/>
              <a:t>в нагель: </a:t>
            </a:r>
            <a:endParaRPr lang="ru-RU" dirty="0" smtClean="0"/>
          </a:p>
          <a:p>
            <a:r>
              <a:rPr lang="ru-RU" dirty="0" smtClean="0"/>
              <a:t>1 </a:t>
            </a:r>
            <a:r>
              <a:rPr lang="ru-RU" dirty="0"/>
              <a:t>— нагель; </a:t>
            </a:r>
            <a:endParaRPr lang="ru-RU" dirty="0" smtClean="0"/>
          </a:p>
          <a:p>
            <a:r>
              <a:rPr lang="ru-RU" dirty="0" smtClean="0"/>
              <a:t>2 </a:t>
            </a:r>
            <a:r>
              <a:rPr lang="ru-RU" dirty="0"/>
              <a:t>— бруски; </a:t>
            </a:r>
            <a:endParaRPr lang="ru-RU" dirty="0" smtClean="0"/>
          </a:p>
          <a:p>
            <a:r>
              <a:rPr lang="ru-RU" dirty="0" smtClean="0"/>
              <a:t>3 </a:t>
            </a:r>
            <a:r>
              <a:rPr lang="ru-RU" dirty="0"/>
              <a:t>— шурупы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21080" y="0"/>
            <a:ext cx="91650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Чтобы </a:t>
            </a:r>
            <a:r>
              <a:rPr lang="ru-RU" sz="2400" dirty="0"/>
              <a:t>повысить прочность такого </a:t>
            </a:r>
            <a:r>
              <a:rPr lang="ru-RU" sz="2400" dirty="0" smtClean="0"/>
              <a:t>соединения </a:t>
            </a:r>
            <a:r>
              <a:rPr lang="ru-RU" sz="2400" dirty="0"/>
              <a:t>деталей, вблизи торца сверлят отверстие и забивают в него смазанный клеем нагель — деревянный </a:t>
            </a:r>
            <a:r>
              <a:rPr lang="ru-RU" sz="2400" dirty="0" smtClean="0"/>
              <a:t>цилиндрический </a:t>
            </a:r>
            <a:r>
              <a:rPr lang="ru-RU" sz="2400" dirty="0"/>
              <a:t>шип (рис</a:t>
            </a:r>
            <a:r>
              <a:rPr lang="ru-RU" sz="2400" dirty="0" smtClean="0"/>
              <a:t>.). 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После </a:t>
            </a:r>
            <a:r>
              <a:rPr lang="ru-RU" sz="2400" dirty="0"/>
              <a:t>этого </a:t>
            </a:r>
            <a:r>
              <a:rPr lang="ru-RU" sz="2400" dirty="0" smtClean="0"/>
              <a:t>шурупы ввинчивают </a:t>
            </a:r>
            <a:r>
              <a:rPr lang="ru-RU" sz="2400" dirty="0"/>
              <a:t>в нагель поперек его волокон, что повышает прочность соединения.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55455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94" y="16455"/>
            <a:ext cx="91214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 столярным соединениям деталей из древесины, кроме шипового </a:t>
            </a:r>
            <a:r>
              <a:rPr lang="ru-RU" sz="2400" dirty="0" smtClean="0"/>
              <a:t>соединения</a:t>
            </a:r>
            <a:r>
              <a:rPr lang="ru-RU" sz="2400" dirty="0"/>
              <a:t>, относится соединение с помощью </a:t>
            </a:r>
            <a:r>
              <a:rPr lang="ru-RU" sz="2400" dirty="0" err="1"/>
              <a:t>шкантов</a:t>
            </a:r>
            <a:r>
              <a:rPr lang="ru-RU" sz="2400" dirty="0"/>
              <a:t>, которое очень часто применяется при соединении деталей современной мебели.</a:t>
            </a:r>
          </a:p>
        </p:txBody>
      </p:sp>
      <p:pic>
        <p:nvPicPr>
          <p:cNvPr id="3" name="Picture 2" descr="Шканты березовые в ассортименте. Диаметр: 18мм, 20мм, 22мм, 25мм, 28мм, 30м в Новосибирске от компании ПК-Строй, ООО, производ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01230"/>
            <a:ext cx="362427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к снять полку в шкафу (Частный клуб Алекса Экслера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563" y="3212976"/>
            <a:ext cx="4408164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7331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16" y="43265"/>
            <a:ext cx="9123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Рассмотрим технологию соединения </a:t>
            </a:r>
            <a:r>
              <a:rPr lang="ru-RU" sz="2400" dirty="0" smtClean="0"/>
              <a:t>деталей </a:t>
            </a:r>
            <a:r>
              <a:rPr lang="ru-RU" sz="2400" dirty="0"/>
              <a:t>с помощью </a:t>
            </a:r>
            <a:r>
              <a:rPr lang="ru-RU" sz="2400" dirty="0" err="1"/>
              <a:t>шкантов</a:t>
            </a:r>
            <a:r>
              <a:rPr lang="ru-RU" sz="2400" dirty="0"/>
              <a:t> на примере полочки для ванной комнаты (рис. </a:t>
            </a:r>
            <a:r>
              <a:rPr lang="ru-RU" sz="2400" dirty="0" smtClean="0"/>
              <a:t>). </a:t>
            </a:r>
            <a:r>
              <a:rPr lang="ru-RU" sz="2400" dirty="0"/>
              <a:t>Полочка 2 крепится к основанию 1 двумя </a:t>
            </a:r>
            <a:r>
              <a:rPr lang="ru-RU" sz="2400" dirty="0" err="1"/>
              <a:t>шкантами</a:t>
            </a:r>
            <a:r>
              <a:rPr lang="ru-RU" sz="2400" dirty="0"/>
              <a:t>, кронштейн 3 — двумя. Кроме того, кронштейн и полочка соединены между собой двумя </a:t>
            </a:r>
            <a:r>
              <a:rPr lang="ru-RU" sz="2400" dirty="0" err="1"/>
              <a:t>шкантами</a:t>
            </a:r>
            <a:r>
              <a:rPr lang="ru-RU" sz="24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4241" y="55172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Полочка для ванной комнаты: </a:t>
            </a:r>
            <a:endParaRPr lang="ru-RU" dirty="0" smtClean="0"/>
          </a:p>
          <a:p>
            <a:r>
              <a:rPr lang="ru-RU" dirty="0"/>
              <a:t>1 — </a:t>
            </a:r>
            <a:r>
              <a:rPr lang="ru-RU" dirty="0" smtClean="0"/>
              <a:t>основание;</a:t>
            </a:r>
            <a:endParaRPr lang="ru-RU" dirty="0"/>
          </a:p>
          <a:p>
            <a:r>
              <a:rPr lang="ru-RU" dirty="0" smtClean="0"/>
              <a:t>2 — </a:t>
            </a:r>
            <a:r>
              <a:rPr lang="ru-RU" dirty="0"/>
              <a:t>полочка;</a:t>
            </a:r>
          </a:p>
          <a:p>
            <a:r>
              <a:rPr lang="ru-RU" dirty="0" smtClean="0"/>
              <a:t>3 — </a:t>
            </a:r>
            <a:r>
              <a:rPr lang="ru-RU" dirty="0"/>
              <a:t>кронштейн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903" y="2003039"/>
            <a:ext cx="4530409" cy="32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1002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923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Первоначально </a:t>
            </a:r>
            <a:r>
              <a:rPr lang="ru-RU" sz="2400" dirty="0"/>
              <a:t>в соединяемых деталях выполняют разметку осей отверстий под </a:t>
            </a:r>
            <a:r>
              <a:rPr lang="ru-RU" sz="2400" dirty="0" err="1"/>
              <a:t>шканты</a:t>
            </a:r>
            <a:r>
              <a:rPr lang="ru-RU" sz="2400" dirty="0"/>
              <a:t> (рис</a:t>
            </a:r>
            <a:r>
              <a:rPr lang="ru-RU" sz="2400" dirty="0" smtClean="0"/>
              <a:t>.).</a:t>
            </a:r>
            <a:endParaRPr lang="ru-RU" sz="2400" dirty="0"/>
          </a:p>
          <a:p>
            <a:r>
              <a:rPr lang="ru-RU" sz="2400" dirty="0" smtClean="0"/>
              <a:t>   Диаметр </a:t>
            </a:r>
            <a:r>
              <a:rPr lang="ru-RU" sz="2400" dirty="0" err="1"/>
              <a:t>шканта</a:t>
            </a:r>
            <a:r>
              <a:rPr lang="ru-RU" sz="2400" dirty="0"/>
              <a:t> должен </a:t>
            </a:r>
            <a:r>
              <a:rPr lang="ru-RU" sz="2400" dirty="0" smtClean="0"/>
              <a:t>составлять 0,4</a:t>
            </a:r>
            <a:r>
              <a:rPr lang="ru-RU" sz="2400" dirty="0"/>
              <a:t>...</a:t>
            </a:r>
            <a:r>
              <a:rPr lang="ru-RU" sz="2400" dirty="0" smtClean="0"/>
              <a:t>0,5 толщины </a:t>
            </a:r>
            <a:r>
              <a:rPr lang="ru-RU" sz="2400" dirty="0"/>
              <a:t>соединяемых </a:t>
            </a:r>
            <a:r>
              <a:rPr lang="ru-RU" sz="2400" dirty="0" smtClean="0"/>
              <a:t>деталей </a:t>
            </a:r>
            <a:r>
              <a:rPr lang="ru-RU" sz="2400" dirty="0"/>
              <a:t>S. Для толщины S = 16 мм подойдут готовые промышленные деревянные </a:t>
            </a:r>
            <a:r>
              <a:rPr lang="ru-RU" sz="2400" dirty="0" err="1"/>
              <a:t>шканты</a:t>
            </a:r>
            <a:r>
              <a:rPr lang="ru-RU" sz="2400" dirty="0"/>
              <a:t> </a:t>
            </a:r>
            <a:r>
              <a:rPr lang="en-US" sz="2400" dirty="0"/>
              <a:t>ᴓ</a:t>
            </a:r>
            <a:r>
              <a:rPr lang="ru-RU" sz="2400" dirty="0" smtClean="0"/>
              <a:t> 8 </a:t>
            </a:r>
            <a:r>
              <a:rPr lang="ru-RU" sz="2400" dirty="0"/>
              <a:t>мм, длиной </a:t>
            </a:r>
            <a:r>
              <a:rPr lang="en-US" sz="2400" dirty="0" smtClean="0"/>
              <a:t>L</a:t>
            </a:r>
            <a:r>
              <a:rPr lang="ru-RU" sz="2400" dirty="0" err="1" smtClean="0"/>
              <a:t>шк</a:t>
            </a:r>
            <a:r>
              <a:rPr lang="ru-RU" sz="2400" dirty="0" smtClean="0"/>
              <a:t>= </a:t>
            </a:r>
            <a:r>
              <a:rPr lang="ru-RU" sz="2400" dirty="0"/>
              <a:t>30 мм.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097" y="2311247"/>
            <a:ext cx="8928000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7097" y="5934670"/>
            <a:ext cx="892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а                                                               б                                                в</a:t>
            </a:r>
          </a:p>
          <a:p>
            <a:endParaRPr lang="ru-RU" dirty="0" smtClean="0"/>
          </a:p>
          <a:p>
            <a:r>
              <a:rPr lang="ru-RU" dirty="0" smtClean="0"/>
              <a:t>Рис</a:t>
            </a:r>
            <a:r>
              <a:rPr lang="ru-RU" dirty="0"/>
              <a:t>. </a:t>
            </a:r>
            <a:r>
              <a:rPr lang="ru-RU" dirty="0" smtClean="0"/>
              <a:t>Разметка</a:t>
            </a:r>
            <a:r>
              <a:rPr lang="ru-RU" dirty="0"/>
              <a:t>: а — основания; б — полочки; в — </a:t>
            </a:r>
            <a:r>
              <a:rPr lang="ru-RU" dirty="0" smtClean="0"/>
              <a:t>кронштейна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63027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56" y="30494"/>
            <a:ext cx="91128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Диаметр </a:t>
            </a:r>
            <a:r>
              <a:rPr lang="ru-RU" sz="2400" dirty="0" err="1"/>
              <a:t>шканта</a:t>
            </a:r>
            <a:r>
              <a:rPr lang="ru-RU" sz="2400" dirty="0"/>
              <a:t> должен составлять 0,4 толщины соединяемых </a:t>
            </a:r>
            <a:r>
              <a:rPr lang="ru-RU" sz="2400" dirty="0" smtClean="0"/>
              <a:t>деталей</a:t>
            </a:r>
            <a:r>
              <a:rPr lang="ru-RU" sz="2400" dirty="0"/>
              <a:t>. Под </a:t>
            </a:r>
            <a:r>
              <a:rPr lang="ru-RU" sz="2400" dirty="0" err="1"/>
              <a:t>шканты</a:t>
            </a:r>
            <a:r>
              <a:rPr lang="ru-RU" sz="2400" dirty="0"/>
              <a:t> сверлят отверстия сверлами того же диаметра, что и </a:t>
            </a:r>
            <a:r>
              <a:rPr lang="ru-RU" sz="2400" dirty="0" smtClean="0"/>
              <a:t>диаметр </a:t>
            </a:r>
            <a:r>
              <a:rPr lang="ru-RU" sz="2400" dirty="0" err="1"/>
              <a:t>шканта</a:t>
            </a:r>
            <a:r>
              <a:rPr lang="ru-RU" sz="2400" dirty="0"/>
              <a:t>, на глубину 0,5 длины </a:t>
            </a:r>
            <a:r>
              <a:rPr lang="ru-RU" sz="2400" dirty="0" err="1"/>
              <a:t>шканта</a:t>
            </a:r>
            <a:r>
              <a:rPr lang="ru-RU" sz="2400" dirty="0"/>
              <a:t> плюс 2...3 мм.</a:t>
            </a:r>
          </a:p>
          <a:p>
            <a:r>
              <a:rPr lang="ru-RU" sz="2400" dirty="0"/>
              <a:t>Расстояние от ребра детали до центра отверстия под </a:t>
            </a:r>
            <a:r>
              <a:rPr lang="ru-RU" sz="2400" dirty="0" err="1"/>
              <a:t>шкант</a:t>
            </a:r>
            <a:r>
              <a:rPr lang="ru-RU" sz="2400" dirty="0"/>
              <a:t> должно быть не менее двух диаметров </a:t>
            </a:r>
            <a:r>
              <a:rPr lang="ru-RU" sz="2400" dirty="0" err="1"/>
              <a:t>шканта</a:t>
            </a:r>
            <a:r>
              <a:rPr lang="ru-RU" sz="2400" dirty="0"/>
              <a:t> (рис. </a:t>
            </a:r>
            <a:r>
              <a:rPr lang="ru-RU" sz="2400" dirty="0" smtClean="0"/>
              <a:t>б</a:t>
            </a:r>
            <a:r>
              <a:rPr lang="ru-RU" sz="2400" dirty="0"/>
              <a:t>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365" y="2780928"/>
            <a:ext cx="7310423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32364" y="6020928"/>
            <a:ext cx="7310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Соединение деталей </a:t>
            </a:r>
            <a:r>
              <a:rPr lang="ru-RU" dirty="0" err="1"/>
              <a:t>шкантами</a:t>
            </a:r>
            <a:r>
              <a:rPr lang="ru-RU" dirty="0"/>
              <a:t> (а) и разрез по </a:t>
            </a:r>
            <a:r>
              <a:rPr lang="ru-RU" dirty="0" err="1"/>
              <a:t>шканту</a:t>
            </a:r>
            <a:r>
              <a:rPr lang="ru-RU" dirty="0"/>
              <a:t> (б)</a:t>
            </a:r>
          </a:p>
        </p:txBody>
      </p:sp>
    </p:spTree>
    <p:extLst>
      <p:ext uri="{BB962C8B-B14F-4D97-AF65-F5344CB8AC3E}">
        <p14:creationId xmlns:p14="http://schemas.microsoft.com/office/powerpoint/2010/main" xmlns="" val="626777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рисунке </a:t>
            </a:r>
            <a:r>
              <a:rPr lang="ru-RU" sz="2400" dirty="0" smtClean="0"/>
              <a:t> </a:t>
            </a:r>
            <a:r>
              <a:rPr lang="ru-RU" sz="2400" dirty="0"/>
              <a:t>представлена последовательность соединения деталей </a:t>
            </a:r>
            <a:r>
              <a:rPr lang="ru-RU" sz="2400" dirty="0" err="1"/>
              <a:t>шкантами</a:t>
            </a:r>
            <a:r>
              <a:rPr lang="ru-RU" sz="2400" dirty="0"/>
              <a:t> со склеиванием.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803" y="830996"/>
            <a:ext cx="8602394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524291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Последовательность соединения деталей </a:t>
            </a:r>
            <a:r>
              <a:rPr lang="ru-RU" dirty="0" err="1"/>
              <a:t>шкантами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— разметка;</a:t>
            </a:r>
          </a:p>
          <a:p>
            <a:r>
              <a:rPr lang="ru-RU" dirty="0"/>
              <a:t>6— высверливание отверстий и соединение деталей; </a:t>
            </a:r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— разрез по </a:t>
            </a:r>
            <a:r>
              <a:rPr lang="ru-RU" dirty="0" err="1"/>
              <a:t>шкантам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258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Отверстия </a:t>
            </a:r>
            <a:r>
              <a:rPr lang="ru-RU" sz="2400" dirty="0"/>
              <a:t>в деталях под </a:t>
            </a:r>
            <a:r>
              <a:rPr lang="ru-RU" sz="2400" dirty="0" err="1"/>
              <a:t>шканты</a:t>
            </a:r>
            <a:r>
              <a:rPr lang="ru-RU" sz="2400" dirty="0"/>
              <a:t> сверлят того же диаметра, что и </a:t>
            </a:r>
            <a:r>
              <a:rPr lang="ru-RU" sz="2400" dirty="0" smtClean="0"/>
              <a:t>диаметр </a:t>
            </a:r>
            <a:r>
              <a:rPr lang="ru-RU" sz="2400" dirty="0" err="1"/>
              <a:t>шканта</a:t>
            </a:r>
            <a:r>
              <a:rPr lang="ru-RU" sz="2400" dirty="0"/>
              <a:t> (рис. </a:t>
            </a:r>
            <a:r>
              <a:rPr lang="ru-RU" sz="2400" dirty="0" smtClean="0"/>
              <a:t>б</a:t>
            </a:r>
            <a:r>
              <a:rPr lang="ru-RU" sz="2400" dirty="0"/>
              <a:t>).</a:t>
            </a:r>
          </a:p>
          <a:p>
            <a:r>
              <a:rPr lang="ru-RU" sz="2400" dirty="0"/>
              <a:t>В детали «основание» отверстия будут сквозными. Сверление ведут на подкладной доске (рис. </a:t>
            </a:r>
            <a:r>
              <a:rPr lang="ru-RU" sz="2400" dirty="0" smtClean="0"/>
              <a:t>а</a:t>
            </a:r>
            <a:r>
              <a:rPr lang="ru-RU" sz="2400" dirty="0"/>
              <a:t>), чтобы при выходе сверла из заготовки у </a:t>
            </a:r>
            <a:r>
              <a:rPr lang="ru-RU" sz="2400" dirty="0" smtClean="0"/>
              <a:t>отверстия </a:t>
            </a:r>
            <a:r>
              <a:rPr lang="ru-RU" sz="2400" dirty="0"/>
              <a:t>получались ровные края.</a:t>
            </a:r>
          </a:p>
          <a:p>
            <a:r>
              <a:rPr lang="ru-RU" sz="2400" dirty="0"/>
              <a:t>В полочке и кронштейне сверлят глухие отверстия. Глубина сверления поперечных отверстий под </a:t>
            </a:r>
            <a:r>
              <a:rPr lang="ru-RU" sz="2400" dirty="0" err="1"/>
              <a:t>шканты</a:t>
            </a:r>
            <a:r>
              <a:rPr lang="ru-RU" sz="2400" dirty="0"/>
              <a:t> в доске не должна превышать 0,6...0,7 её толщины (см. рис. </a:t>
            </a:r>
            <a:r>
              <a:rPr lang="ru-RU" sz="2400" dirty="0" smtClean="0"/>
              <a:t>б</a:t>
            </a:r>
            <a:r>
              <a:rPr lang="ru-RU" sz="2400" dirty="0"/>
              <a:t>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9586" y="3053203"/>
            <a:ext cx="6404827" cy="288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" y="5733256"/>
            <a:ext cx="9144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Сверление отверстий в деталях: а — в основании; б — в полочке; в — в кронштейне; </a:t>
            </a:r>
            <a:r>
              <a:rPr lang="ru-RU" dirty="0" smtClean="0"/>
              <a:t>1 </a:t>
            </a:r>
            <a:r>
              <a:rPr lang="ru-RU" dirty="0"/>
              <a:t>— сверло; 2 — заготовка; 3 — струбцина; 4 — подкладная</a:t>
            </a:r>
          </a:p>
          <a:p>
            <a:r>
              <a:rPr lang="ru-RU" dirty="0"/>
              <a:t>доска; 5 — верстак; 6 — </a:t>
            </a:r>
            <a:r>
              <a:rPr lang="ru-RU" dirty="0" err="1"/>
              <a:t>шканты</a:t>
            </a:r>
            <a:r>
              <a:rPr lang="ru-RU" dirty="0"/>
              <a:t>; 7 — ограничитель (резиновая втулка)</a:t>
            </a:r>
          </a:p>
        </p:txBody>
      </p:sp>
    </p:spTree>
    <p:extLst>
      <p:ext uri="{BB962C8B-B14F-4D97-AF65-F5344CB8AC3E}">
        <p14:creationId xmlns:p14="http://schemas.microsoft.com/office/powerpoint/2010/main" xmlns="" val="8809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9736" y="4365104"/>
            <a:ext cx="6004527" cy="2700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При </a:t>
            </a:r>
            <a:r>
              <a:rPr lang="ru-RU" sz="2400" dirty="0"/>
              <a:t>большей глубине доска может расколоться при забивании </a:t>
            </a:r>
            <a:r>
              <a:rPr lang="ru-RU" sz="2400" dirty="0" err="1"/>
              <a:t>шканта</a:t>
            </a:r>
            <a:r>
              <a:rPr lang="ru-RU" sz="2400" dirty="0"/>
              <a:t>. Для толщины 16 мм глубина глухого отверстия </a:t>
            </a:r>
            <a:r>
              <a:rPr lang="ru-RU" sz="2400" dirty="0" smtClean="0"/>
              <a:t>составит </a:t>
            </a:r>
            <a:r>
              <a:rPr lang="ru-RU" sz="2400" dirty="0"/>
              <a:t>примерно 10 мм. Для получения отверстия необходимой глубины на сверло надевают ограничитель — резиновую втулку (рис. </a:t>
            </a:r>
            <a:r>
              <a:rPr lang="ru-RU" sz="2400" dirty="0" smtClean="0"/>
              <a:t>б</a:t>
            </a:r>
            <a:r>
              <a:rPr lang="ru-RU" sz="2400" dirty="0"/>
              <a:t>, в</a:t>
            </a:r>
            <a:r>
              <a:rPr lang="ru-RU" sz="2400" dirty="0" smtClean="0"/>
              <a:t>).</a:t>
            </a:r>
          </a:p>
          <a:p>
            <a:r>
              <a:rPr lang="ru-RU" sz="2400" dirty="0" smtClean="0"/>
              <a:t>   Глубина </a:t>
            </a:r>
            <a:r>
              <a:rPr lang="ru-RU" sz="2400" dirty="0"/>
              <a:t>продольного отверстия под </a:t>
            </a:r>
            <a:r>
              <a:rPr lang="ru-RU" sz="2400" dirty="0" err="1"/>
              <a:t>шкант</a:t>
            </a:r>
            <a:r>
              <a:rPr lang="ru-RU" sz="2400" dirty="0"/>
              <a:t> должна равняться длине той </a:t>
            </a:r>
            <a:r>
              <a:rPr lang="ru-RU" sz="2400" dirty="0" smtClean="0"/>
              <a:t>части </a:t>
            </a:r>
            <a:r>
              <a:rPr lang="ru-RU" sz="2400" dirty="0" err="1"/>
              <a:t>шканта</a:t>
            </a:r>
            <a:r>
              <a:rPr lang="ru-RU" sz="2400" dirty="0"/>
              <a:t>, которая устанавливается в отверстие, плюс 2...3 мм (см. рис. </a:t>
            </a:r>
            <a:r>
              <a:rPr lang="ru-RU" sz="2400" dirty="0" smtClean="0"/>
              <a:t>в).</a:t>
            </a:r>
          </a:p>
          <a:p>
            <a:r>
              <a:rPr lang="ru-RU" sz="2400" dirty="0"/>
              <a:t>Четыре </a:t>
            </a:r>
            <a:r>
              <a:rPr lang="ru-RU" sz="2400" dirty="0" err="1"/>
              <a:t>шканта</a:t>
            </a:r>
            <a:r>
              <a:rPr lang="ru-RU" sz="2400" dirty="0"/>
              <a:t> смазывают клеем и забивают в кронштейн несильными ударами молотка или киянки (см. рис. 24, в). При этом следят, чтобы </a:t>
            </a:r>
            <a:r>
              <a:rPr lang="ru-RU" sz="2400" dirty="0" err="1"/>
              <a:t>шкан</a:t>
            </a:r>
            <a:r>
              <a:rPr lang="ru-RU" sz="2400" dirty="0"/>
              <a:t>-ты не раскололись. После этого забивают два </a:t>
            </a:r>
            <a:r>
              <a:rPr lang="ru-RU" sz="2400" dirty="0" err="1"/>
              <a:t>шканта</a:t>
            </a:r>
            <a:r>
              <a:rPr lang="ru-RU" sz="2400" dirty="0"/>
              <a:t> в кромку полочки</a:t>
            </a:r>
          </a:p>
        </p:txBody>
      </p:sp>
    </p:spTree>
    <p:extLst>
      <p:ext uri="{BB962C8B-B14F-4D97-AF65-F5344CB8AC3E}">
        <p14:creationId xmlns:p14="http://schemas.microsoft.com/office/powerpoint/2010/main" xmlns="" val="43400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Сборку </a:t>
            </a:r>
            <a:r>
              <a:rPr lang="ru-RU" sz="2400" dirty="0"/>
              <a:t>изделия начинают с </a:t>
            </a:r>
            <a:r>
              <a:rPr lang="ru-RU" sz="2400" dirty="0" smtClean="0"/>
              <a:t>соединения </a:t>
            </a:r>
            <a:r>
              <a:rPr lang="ru-RU" sz="2400" dirty="0"/>
              <a:t>полочки и кронштейна (рис</a:t>
            </a:r>
            <a:r>
              <a:rPr lang="ru-RU" sz="2400" dirty="0" smtClean="0"/>
              <a:t>.). </a:t>
            </a:r>
            <a:r>
              <a:rPr lang="ru-RU" sz="2400" dirty="0"/>
              <a:t>Для этого полочку с отверстиями, </a:t>
            </a:r>
            <a:r>
              <a:rPr lang="ru-RU" sz="2400" dirty="0" smtClean="0"/>
              <a:t>смазанными </a:t>
            </a:r>
            <a:r>
              <a:rPr lang="ru-RU" sz="2400" dirty="0"/>
              <a:t>клеем, сажают на </a:t>
            </a:r>
            <a:r>
              <a:rPr lang="ru-RU" sz="2400" dirty="0" err="1"/>
              <a:t>шканты</a:t>
            </a:r>
            <a:r>
              <a:rPr lang="ru-RU" sz="2400" dirty="0"/>
              <a:t> </a:t>
            </a:r>
            <a:r>
              <a:rPr lang="ru-RU" sz="2400" dirty="0" smtClean="0"/>
              <a:t>кронштейна</a:t>
            </a:r>
            <a:r>
              <a:rPr lang="ru-RU" sz="2400" dirty="0"/>
              <a:t>, нанося лёгкие удары по </a:t>
            </a:r>
            <a:r>
              <a:rPr lang="ru-RU" sz="2400" dirty="0" smtClean="0"/>
              <a:t>вспомогательному </a:t>
            </a:r>
            <a:r>
              <a:rPr lang="ru-RU" sz="2400" dirty="0"/>
              <a:t>бруску. Если не применять брусок, то </a:t>
            </a:r>
            <a:r>
              <a:rPr lang="ru-RU" sz="2400" dirty="0" err="1"/>
              <a:t>шканты</a:t>
            </a:r>
            <a:r>
              <a:rPr lang="ru-RU" sz="2400" dirty="0"/>
              <a:t> могут расколоть полочку.</a:t>
            </a:r>
          </a:p>
          <a:p>
            <a:r>
              <a:rPr lang="ru-RU" sz="2400" dirty="0" smtClean="0"/>
              <a:t>   Собранную </a:t>
            </a:r>
            <a:r>
              <a:rPr lang="ru-RU" sz="2400" dirty="0"/>
              <a:t>полочку с кронштейном соединяют с основанием, </a:t>
            </a:r>
            <a:r>
              <a:rPr lang="ru-RU" sz="2400" dirty="0" smtClean="0"/>
              <a:t>предварительно </a:t>
            </a:r>
            <a:r>
              <a:rPr lang="ru-RU" sz="2400" dirty="0"/>
              <a:t>смазав соединяемые отверстия и </a:t>
            </a:r>
            <a:r>
              <a:rPr lang="ru-RU" sz="2400" dirty="0" err="1" smtClean="0"/>
              <a:t>шканты</a:t>
            </a:r>
            <a:r>
              <a:rPr lang="ru-RU" sz="2400" dirty="0" smtClean="0"/>
              <a:t> </a:t>
            </a:r>
            <a:r>
              <a:rPr lang="ru-RU" sz="2400" dirty="0"/>
              <a:t>клеем.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205" y="3072066"/>
            <a:ext cx="4806953" cy="34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364088" y="393305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Рис. </a:t>
            </a:r>
            <a:r>
              <a:rPr lang="ru-RU" dirty="0" smtClean="0"/>
              <a:t>Соединение </a:t>
            </a:r>
            <a:r>
              <a:rPr lang="ru-RU" dirty="0"/>
              <a:t>на </a:t>
            </a:r>
            <a:r>
              <a:rPr lang="ru-RU" dirty="0" err="1"/>
              <a:t>шкантах</a:t>
            </a:r>
            <a:r>
              <a:rPr lang="ru-RU" dirty="0"/>
              <a:t>:</a:t>
            </a:r>
          </a:p>
          <a:p>
            <a:r>
              <a:rPr lang="ru-RU" dirty="0"/>
              <a:t>1 — </a:t>
            </a:r>
            <a:r>
              <a:rPr lang="ru-RU" dirty="0" smtClean="0"/>
              <a:t>полочка;</a:t>
            </a:r>
            <a:endParaRPr lang="ru-RU" dirty="0"/>
          </a:p>
          <a:p>
            <a:r>
              <a:rPr lang="ru-RU" dirty="0" smtClean="0"/>
              <a:t>2 — </a:t>
            </a:r>
            <a:r>
              <a:rPr lang="ru-RU" dirty="0"/>
              <a:t>кронштейн;</a:t>
            </a:r>
          </a:p>
          <a:p>
            <a:r>
              <a:rPr lang="ru-RU" dirty="0" smtClean="0"/>
              <a:t>3 — </a:t>
            </a:r>
            <a:r>
              <a:rPr lang="ru-RU" dirty="0" err="1"/>
              <a:t>шкант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4 — </a:t>
            </a:r>
            <a:r>
              <a:rPr lang="ru-RU" dirty="0"/>
              <a:t>брусок</a:t>
            </a:r>
          </a:p>
        </p:txBody>
      </p:sp>
    </p:spTree>
    <p:extLst>
      <p:ext uri="{BB962C8B-B14F-4D97-AF65-F5344CB8AC3E}">
        <p14:creationId xmlns:p14="http://schemas.microsoft.com/office/powerpoint/2010/main" xmlns="" val="20378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TS010286789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822</Words>
  <Application>Microsoft Office PowerPoint</Application>
  <PresentationFormat>Экран (4:3)</PresentationFormat>
  <Paragraphs>47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TS010286789</vt:lpstr>
      <vt:lpstr>Исполнительная</vt:lpstr>
      <vt:lpstr>Технология соединения деталей шкантами и шурупами в нагель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Утепление дверей и окон</dc:title>
  <dc:creator>Главный</dc:creator>
  <cp:lastModifiedBy>Admin</cp:lastModifiedBy>
  <cp:revision>46</cp:revision>
  <dcterms:created xsi:type="dcterms:W3CDTF">2013-11-23T19:38:08Z</dcterms:created>
  <dcterms:modified xsi:type="dcterms:W3CDTF">2020-11-15T13:26:49Z</dcterms:modified>
</cp:coreProperties>
</file>