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8" r:id="rId11"/>
    <p:sldId id="264" r:id="rId12"/>
    <p:sldId id="265" r:id="rId13"/>
    <p:sldId id="266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bg2">
                <a:tint val="80000"/>
                <a:satMod val="300000"/>
                <a:lumMod val="15000"/>
                <a:lumOff val="8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59228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  <a:t/>
            </a:r>
            <a:br>
              <a:rPr lang="ru-RU" sz="5400" b="1" spc="50" dirty="0" smtClean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</a:br>
            <a:r>
              <a:rPr lang="ru-RU" sz="5400" b="1" spc="50" dirty="0" smtClean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  <a:t>ЭЛЕКТРИЧЕСКИЕ</a:t>
            </a:r>
            <a:r>
              <a:rPr lang="ru-RU" sz="5400" b="1" spc="50" dirty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  <a:t/>
            </a:r>
            <a:br>
              <a:rPr lang="ru-RU" sz="5400" b="1" spc="50" dirty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</a:br>
            <a:r>
              <a:rPr lang="ru-RU" sz="5400" b="1" spc="50" dirty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  <a:t>ПРОВОДА</a:t>
            </a:r>
            <a:br>
              <a:rPr lang="ru-RU" sz="5400" b="1" spc="50" dirty="0">
                <a:ln w="11430"/>
                <a:gradFill>
                  <a:gsLst>
                    <a:gs pos="25000">
                      <a:srgbClr val="9F2936">
                        <a:satMod val="155000"/>
                      </a:srgbClr>
                    </a:gs>
                    <a:gs pos="100000">
                      <a:srgbClr val="9F2936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4314056" cy="242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52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400" dirty="0">
                <a:solidFill>
                  <a:srgbClr val="C00000"/>
                </a:solidFill>
                <a:latin typeface="Tahoma"/>
              </a:rPr>
              <a:t>Расшифруем некоторые марки проводов: </a:t>
            </a:r>
            <a:endParaRPr lang="ru-RU" sz="3400" dirty="0" smtClean="0">
              <a:solidFill>
                <a:srgbClr val="C00000"/>
              </a:solidFill>
              <a:latin typeface="Tahoma"/>
            </a:endParaRPr>
          </a:p>
          <a:p>
            <a:pPr marL="0" indent="0">
              <a:buNone/>
            </a:pPr>
            <a:r>
              <a:rPr lang="ru-RU" sz="2300" u="sng" dirty="0" smtClean="0">
                <a:solidFill>
                  <a:schemeClr val="bg1"/>
                </a:solidFill>
                <a:latin typeface="Tahoma"/>
              </a:rPr>
              <a:t>МГСП </a:t>
            </a:r>
            <a:r>
              <a:rPr lang="ru-RU" sz="2300" u="sng" dirty="0">
                <a:solidFill>
                  <a:schemeClr val="bg1"/>
                </a:solidFill>
                <a:latin typeface="Tahoma"/>
              </a:rPr>
              <a:t>3х0,05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-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монтажный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провод с гибкой многопроволочной жилой поперечным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сечением 0,05 мм</a:t>
            </a:r>
            <a:r>
              <a:rPr lang="ru-RU" sz="1000" dirty="0" smtClean="0">
                <a:solidFill>
                  <a:schemeClr val="bg1"/>
                </a:solidFill>
                <a:latin typeface="Tahoma"/>
              </a:rPr>
              <a:t>2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,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с обмоткой из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стеклянных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нитей и изоляцией из полиэтилена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;</a:t>
            </a:r>
          </a:p>
          <a:p>
            <a:pPr marL="0" indent="0">
              <a:buNone/>
            </a:pPr>
            <a:endParaRPr lang="ru-RU" sz="2300" dirty="0">
              <a:solidFill>
                <a:schemeClr val="bg1"/>
              </a:solidFill>
              <a:latin typeface="Tahoma"/>
            </a:endParaRPr>
          </a:p>
          <a:p>
            <a:pPr marL="0" indent="0">
              <a:buNone/>
            </a:pPr>
            <a:r>
              <a:rPr lang="ru-RU" sz="2300" u="sng" dirty="0">
                <a:solidFill>
                  <a:schemeClr val="bg1"/>
                </a:solidFill>
                <a:latin typeface="Tahoma"/>
              </a:rPr>
              <a:t>МШДЛ </a:t>
            </a:r>
            <a:r>
              <a:rPr lang="ru-RU" sz="2300" u="sng" dirty="0" smtClean="0">
                <a:solidFill>
                  <a:schemeClr val="bg1"/>
                </a:solidFill>
                <a:latin typeface="Tahoma"/>
              </a:rPr>
              <a:t>1х6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-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монтажный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провод с </a:t>
            </a:r>
            <a:r>
              <a:rPr lang="ru-RU" sz="2300" dirty="0" err="1" smtClean="0">
                <a:solidFill>
                  <a:schemeClr val="bg1"/>
                </a:solidFill>
                <a:latin typeface="Tahoma"/>
              </a:rPr>
              <a:t>однопроволочной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жилой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сечением 6мм</a:t>
            </a:r>
            <a:r>
              <a:rPr lang="ru-RU" sz="1000" dirty="0" smtClean="0">
                <a:solidFill>
                  <a:schemeClr val="bg1"/>
                </a:solidFill>
                <a:latin typeface="Tahoma"/>
              </a:rPr>
              <a:t>2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,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с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двойной обмоткой </a:t>
            </a:r>
            <a:r>
              <a:rPr lang="ru-RU" sz="2300" dirty="0">
                <a:solidFill>
                  <a:schemeClr val="bg1"/>
                </a:solidFill>
                <a:latin typeface="Tahoma"/>
              </a:rPr>
              <a:t>из полиамидного шелка, </a:t>
            </a: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лакированный.</a:t>
            </a:r>
          </a:p>
          <a:p>
            <a:pPr marL="0" indent="0">
              <a:buNone/>
            </a:pPr>
            <a:endParaRPr lang="ru-RU" sz="2300" dirty="0">
              <a:solidFill>
                <a:schemeClr val="bg1"/>
              </a:solidFill>
              <a:latin typeface="Tahoma"/>
            </a:endParaRPr>
          </a:p>
          <a:p>
            <a:pPr marL="0" indent="0">
              <a:buNone/>
            </a:pP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В марках обмоточных проводов с медной жилой на первом месте стоит буква П.</a:t>
            </a:r>
          </a:p>
          <a:p>
            <a:pPr marL="0" indent="0">
              <a:buNone/>
            </a:pPr>
            <a:r>
              <a:rPr lang="ru-RU" sz="2300" dirty="0" smtClean="0">
                <a:solidFill>
                  <a:schemeClr val="bg1"/>
                </a:solidFill>
                <a:latin typeface="Tahoma"/>
              </a:rPr>
              <a:t> Если жила алюминиевая, в конце </a:t>
            </a:r>
            <a:r>
              <a:rPr lang="ru-RU" sz="1900" dirty="0" smtClean="0">
                <a:solidFill>
                  <a:schemeClr val="bg1"/>
                </a:solidFill>
                <a:latin typeface="Tahoma"/>
              </a:rPr>
              <a:t>маркировки стоит буква А:</a:t>
            </a:r>
          </a:p>
          <a:p>
            <a:pPr marL="0" indent="0">
              <a:buNone/>
            </a:pPr>
            <a:r>
              <a:rPr lang="ru-RU" sz="1900" u="sng" dirty="0" smtClean="0">
                <a:solidFill>
                  <a:schemeClr val="bg1"/>
                </a:solidFill>
                <a:latin typeface="Tahoma"/>
              </a:rPr>
              <a:t>ПЭЛ </a:t>
            </a:r>
            <a:r>
              <a:rPr lang="ru-RU" sz="1900" dirty="0" smtClean="0">
                <a:solidFill>
                  <a:schemeClr val="bg1"/>
                </a:solidFill>
                <a:latin typeface="Tahoma"/>
              </a:rPr>
              <a:t>- провод медный, изолированный </a:t>
            </a:r>
            <a:r>
              <a:rPr lang="ru-RU" sz="1900" dirty="0" err="1" smtClean="0">
                <a:solidFill>
                  <a:schemeClr val="bg1"/>
                </a:solidFill>
                <a:latin typeface="Tahoma"/>
              </a:rPr>
              <a:t>лакостойкой</a:t>
            </a:r>
            <a:r>
              <a:rPr lang="ru-RU" sz="1900" dirty="0" smtClean="0">
                <a:solidFill>
                  <a:schemeClr val="bg1"/>
                </a:solidFill>
                <a:latin typeface="Tahoma"/>
              </a:rPr>
              <a:t> эмалью;</a:t>
            </a:r>
          </a:p>
          <a:p>
            <a:pPr marL="0" indent="0">
              <a:buNone/>
            </a:pPr>
            <a:r>
              <a:rPr lang="ru-RU" sz="1900" u="sng" dirty="0" smtClean="0">
                <a:solidFill>
                  <a:schemeClr val="bg1"/>
                </a:solidFill>
                <a:latin typeface="Tahoma"/>
              </a:rPr>
              <a:t>ПЭВА</a:t>
            </a:r>
            <a:r>
              <a:rPr lang="ru-RU" sz="1900" dirty="0" smtClean="0">
                <a:solidFill>
                  <a:schemeClr val="bg1"/>
                </a:solidFill>
                <a:latin typeface="Tahoma"/>
              </a:rPr>
              <a:t> - провод алюминиевый, эмалированный в винипластовой изоляции.</a:t>
            </a:r>
          </a:p>
          <a:p>
            <a:pPr marL="0" indent="0">
              <a:buNone/>
            </a:pPr>
            <a:endParaRPr lang="ru-RU" sz="1900" dirty="0" smtClean="0">
              <a:solidFill>
                <a:schemeClr val="bg1"/>
              </a:solidFill>
              <a:latin typeface="Tahoma"/>
            </a:endParaRPr>
          </a:p>
          <a:p>
            <a:pPr marL="0" indent="0">
              <a:buNone/>
            </a:pPr>
            <a:r>
              <a:rPr lang="ru-RU" sz="1900" dirty="0" smtClean="0">
                <a:solidFill>
                  <a:schemeClr val="bg1"/>
                </a:solidFill>
                <a:latin typeface="Tahoma"/>
              </a:rPr>
              <a:t> В марках проводов с большим удельным сопротивлением применяют буквенные обозначения: М - манганин, К - константан, НХ - нихром.</a:t>
            </a:r>
            <a:endParaRPr lang="ru-RU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93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800" u="sng" dirty="0">
                <a:solidFill>
                  <a:srgbClr val="FF0000"/>
                </a:solidFill>
                <a:latin typeface="Verdana"/>
              </a:rPr>
              <a:t>По назначению провода разделяют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u="sng" dirty="0">
                <a:solidFill>
                  <a:prstClr val="black"/>
                </a:solidFill>
                <a:latin typeface="Verdana"/>
              </a:rPr>
              <a:t>Установочные провода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используют для выполнения различных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Verdana"/>
              </a:rPr>
              <a:t>электропроводок. Например, для выполнения проводки по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Verdana"/>
              </a:rPr>
              <a:t>потолку  стенам здания открытым способом или под штукатуркой 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–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скрытой проводки.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Verdana"/>
              </a:rPr>
              <a:t>В качестве изоляции для проводов 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используют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резину, полиэтилен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, полихлорвинил, шелк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лак и др. материалы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u="sng" dirty="0">
                <a:solidFill>
                  <a:prstClr val="black"/>
                </a:solidFill>
                <a:latin typeface="Verdana"/>
              </a:rPr>
              <a:t>Монтажные провода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применяют для внутреннего монтажа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Verdana"/>
              </a:rPr>
              <a:t>электрических приборов и аппаратов. Жила таких проводов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Verdana"/>
              </a:rPr>
              <a:t>должна обладать повышенной гибкостью. В качестве изоляции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Verdana"/>
              </a:rPr>
              <a:t>применяют капроновые, лавсановые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стекловолокнистые нити, которые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покрывают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полиэтиленовой или </a:t>
            </a:r>
            <a:endParaRPr lang="ru-RU" sz="1800" dirty="0" smtClean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поливинилхлоридной 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оболочкой.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i="1" u="sng" dirty="0">
                <a:solidFill>
                  <a:prstClr val="black"/>
                </a:solidFill>
                <a:latin typeface="Verdana"/>
              </a:rPr>
              <a:t>Обмоточные провода</a:t>
            </a:r>
            <a:r>
              <a:rPr lang="ru-RU" sz="1800" u="sng" dirty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применяются для изготовления 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компактных обмоток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электрических машин, аппаратов, </a:t>
            </a:r>
            <a:endParaRPr lang="ru-RU" sz="1800" dirty="0" smtClean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электроприборов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и </a:t>
            </a: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поэтому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имеют малую </a:t>
            </a:r>
            <a:endParaRPr lang="ru-RU" sz="1800" dirty="0" smtClean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Verdana"/>
              </a:rPr>
              <a:t>толщину </a:t>
            </a:r>
            <a:r>
              <a:rPr lang="ru-RU" sz="1800" dirty="0">
                <a:solidFill>
                  <a:prstClr val="black"/>
                </a:solidFill>
                <a:latin typeface="Verdana"/>
              </a:rPr>
              <a:t>изоляционного слоя.</a:t>
            </a:r>
          </a:p>
          <a:p>
            <a:endParaRPr lang="ru-RU" sz="1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8996" y="1515666"/>
            <a:ext cx="1877420" cy="119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13447"/>
            <a:ext cx="2299044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8996" y="5278368"/>
            <a:ext cx="1945285" cy="131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0554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3600400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Для проверки исправности провода или шнура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Используются «пробник», или тестер проводимости.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Концы провода присоединяют к штырям вилки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«пробника». Зажженная лампочка указывает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на отсутствие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разрыва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в электрической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цепи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Если лампочка не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горит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, значит, есть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разрыв в цепи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и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провод 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необходимо </a:t>
            </a:r>
            <a:endParaRPr lang="ru-RU" sz="2400" dirty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заменить на новый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или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отремонтировать. 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5"/>
            <a:ext cx="3482355" cy="255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60" r="5730" b="24944"/>
          <a:stretch/>
        </p:blipFill>
        <p:spPr bwMode="auto">
          <a:xfrm>
            <a:off x="1043608" y="3933056"/>
            <a:ext cx="3264071" cy="255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21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ЗНАКОМСТВО С МУЛЬТИМЕТРОМ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003232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Итак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мультиметр</a:t>
            </a:r>
            <a:r>
              <a:rPr lang="ru-RU" sz="2400" dirty="0">
                <a:solidFill>
                  <a:schemeClr val="bg1"/>
                </a:solidFill>
              </a:rPr>
              <a:t> – это многофункциональный измерительный прибор, также называемый универсальным тестером. С его помощью можно узнать значения сопротивления, напряжения и силы тока на участке цепи. Кроме этого, при помощи универсального тестера можно проверить целостность электрической цепи, и многие радиодетали (например, транзисторы или диоды).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Функционально </a:t>
            </a:r>
            <a:r>
              <a:rPr lang="ru-RU" sz="2400" dirty="0" err="1">
                <a:solidFill>
                  <a:schemeClr val="bg1"/>
                </a:solidFill>
              </a:rPr>
              <a:t>мультиметр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заменяет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несколько </a:t>
            </a:r>
            <a:r>
              <a:rPr lang="ru-RU" sz="2400" dirty="0">
                <a:solidFill>
                  <a:schemeClr val="bg1"/>
                </a:solidFill>
              </a:rPr>
              <a:t>измерительных устройств</a:t>
            </a:r>
            <a:r>
              <a:rPr lang="ru-RU" sz="2400" dirty="0" smtClean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вольтметр</a:t>
            </a:r>
            <a:r>
              <a:rPr lang="ru-RU" sz="2400" dirty="0">
                <a:solidFill>
                  <a:schemeClr val="bg1"/>
                </a:solidFill>
              </a:rPr>
              <a:t>, амперметр, омметр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Это </a:t>
            </a:r>
            <a:r>
              <a:rPr lang="ru-RU" sz="2400" dirty="0">
                <a:solidFill>
                  <a:schemeClr val="bg1"/>
                </a:solidFill>
              </a:rPr>
              <a:t>очень удобно иметь компактное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устройство</a:t>
            </a:r>
            <a:r>
              <a:rPr lang="ru-RU" sz="2400" dirty="0">
                <a:solidFill>
                  <a:schemeClr val="bg1"/>
                </a:solidFill>
              </a:rPr>
              <a:t>, способное измерить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практически все.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2569468" cy="2569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821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Расшифруйте марки проводов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</a:rPr>
              <a:t>Шбпв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Пгв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Мшдл</a:t>
            </a:r>
            <a:r>
              <a:rPr lang="ru-RU" dirty="0" smtClean="0">
                <a:solidFill>
                  <a:schemeClr val="bg1"/>
                </a:solidFill>
              </a:rPr>
              <a:t> 1</a:t>
            </a:r>
            <a:r>
              <a:rPr lang="ru-RU" sz="2400" dirty="0" smtClean="0">
                <a:solidFill>
                  <a:schemeClr val="bg1"/>
                </a:solidFill>
              </a:rPr>
              <a:t>х</a:t>
            </a:r>
            <a:r>
              <a:rPr lang="ru-RU" dirty="0" smtClean="0">
                <a:solidFill>
                  <a:schemeClr val="bg1"/>
                </a:solidFill>
              </a:rPr>
              <a:t>6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Мгсп</a:t>
            </a:r>
            <a:r>
              <a:rPr lang="ru-RU" dirty="0" smtClean="0">
                <a:solidFill>
                  <a:schemeClr val="bg1"/>
                </a:solidFill>
              </a:rPr>
              <a:t> 3</a:t>
            </a:r>
            <a:r>
              <a:rPr lang="ru-RU" sz="2400" dirty="0" smtClean="0">
                <a:solidFill>
                  <a:schemeClr val="bg1"/>
                </a:solidFill>
              </a:rPr>
              <a:t>Х</a:t>
            </a:r>
            <a:r>
              <a:rPr lang="ru-RU" dirty="0" smtClean="0">
                <a:solidFill>
                  <a:schemeClr val="bg1"/>
                </a:solidFill>
              </a:rPr>
              <a:t>0,05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Отправить на электронную почту: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vladimir89adm@gmail.com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4320480"/>
          </a:xfrm>
        </p:spPr>
        <p:txBody>
          <a:bodyPr>
            <a:normAutofit fontScale="925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39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Большое преимущество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9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электрической энергии –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9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возможность передачи её от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9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источника к потребителям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9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на большие расстояния</a:t>
            </a:r>
            <a:r>
              <a:rPr lang="ru-RU" sz="39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.</a:t>
            </a:r>
            <a:endParaRPr lang="ru-RU" sz="3900" dirty="0">
              <a:solidFill>
                <a:schemeClr val="accent5">
                  <a:lumMod val="50000"/>
                </a:schemeClr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3900" u="sng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Эта передача осуществляется с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900" u="sng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помощью проводов.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65104"/>
            <a:ext cx="3124824" cy="208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736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1"/>
            <a:ext cx="8568952" cy="3960440"/>
          </a:xfrm>
        </p:spPr>
        <p:txBody>
          <a:bodyPr>
            <a:normAutofit fontScale="925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 Электрические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провода бывают без изоляции (голые)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и с изоляционным покрытием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Участок провода,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по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которому проходит электрический ток, называется 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токоведущей </a:t>
            </a:r>
            <a:r>
              <a:rPr lang="ru-RU" sz="2400" i="1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жилой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Жилы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бывают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однопроволочными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 и многопроволочными.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Их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делают из меди и алюминия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–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металлов, обладающих хорошей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электропроводимостью.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Verdana"/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Для изготовления особо прочных проводов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Verdana"/>
              </a:rPr>
              <a:t>применяют стальную проволоку.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28675"/>
            <a:ext cx="4536504" cy="279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515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8229600" cy="4536504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Наряду с проводами в электротехнике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находят широкое применение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всевозможные электроизоляционные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материалы</a:t>
            </a:r>
            <a:r>
              <a:rPr lang="ru-RU" dirty="0" smtClean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dirty="0">
                <a:solidFill>
                  <a:prstClr val="black"/>
                </a:solidFill>
                <a:latin typeface="Verdana"/>
              </a:rPr>
              <a:t>К ним  относятся сухая </a:t>
            </a:r>
            <a:r>
              <a:rPr lang="ru-RU" dirty="0" smtClean="0">
                <a:solidFill>
                  <a:prstClr val="black"/>
                </a:solidFill>
                <a:latin typeface="Verdana"/>
              </a:rPr>
              <a:t>древесина</a:t>
            </a:r>
            <a:r>
              <a:rPr lang="ru-RU" dirty="0">
                <a:solidFill>
                  <a:prstClr val="black"/>
                </a:solidFill>
                <a:latin typeface="Verdana"/>
              </a:rPr>
              <a:t>, стекло, пластмассы, фарфор, </a:t>
            </a:r>
            <a:r>
              <a:rPr lang="ru-RU" dirty="0" smtClean="0">
                <a:solidFill>
                  <a:prstClr val="black"/>
                </a:solidFill>
                <a:latin typeface="Verdana"/>
              </a:rPr>
              <a:t>бумага</a:t>
            </a:r>
            <a:r>
              <a:rPr lang="ru-RU" dirty="0">
                <a:solidFill>
                  <a:prstClr val="black"/>
                </a:solidFill>
                <a:latin typeface="Verdana"/>
              </a:rPr>
              <a:t>, картон, сухая ткань, резина,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дистиллированная вода, воздух,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минеральные масла, краски, лаки,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prstClr val="black"/>
                </a:solidFill>
                <a:latin typeface="Verdana"/>
              </a:rPr>
              <a:t>окислы металлов и др.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37112"/>
            <a:ext cx="28575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3" y="4443387"/>
            <a:ext cx="2159892" cy="19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891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4464496"/>
          </a:xfrm>
        </p:spPr>
        <p:txBody>
          <a:bodyPr>
            <a:normAutofit fontScale="850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Изоляторы в электротехнике нужны так же,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как и проводники, поскольку нельзя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использовать электрический ток без надежной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изоляции.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Изоляторы ограждают человека от действия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электрического тока при случайном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прикосновении к оголенным проводам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и другим токоведущим элементам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электрической цепи.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Кроме того, они защищают провода от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коррозии и предотвращают соприкосновение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токоведущих жил  разных проводов,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ведущее к короткому замыканию. 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689140"/>
            <a:ext cx="3333750" cy="201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578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3024336"/>
          </a:xfrm>
        </p:spPr>
        <p:txBody>
          <a:bodyPr>
            <a:normAutofit fontScale="925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3400" dirty="0">
                <a:solidFill>
                  <a:prstClr val="black"/>
                </a:solidFill>
                <a:latin typeface="Verdana"/>
              </a:rPr>
              <a:t>При выполнении электротехнических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400" dirty="0">
                <a:solidFill>
                  <a:prstClr val="black"/>
                </a:solidFill>
                <a:latin typeface="Verdana"/>
              </a:rPr>
              <a:t>работ для изоляции мест соединения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400" dirty="0">
                <a:solidFill>
                  <a:prstClr val="black"/>
                </a:solidFill>
                <a:latin typeface="Verdana"/>
              </a:rPr>
              <a:t>проводов  друг  с  другом  и  их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400" dirty="0">
                <a:solidFill>
                  <a:prstClr val="black"/>
                </a:solidFill>
                <a:latin typeface="Verdana"/>
              </a:rPr>
              <a:t>оголенных участков  используют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3400" i="1" dirty="0">
                <a:solidFill>
                  <a:prstClr val="black"/>
                </a:solidFill>
                <a:latin typeface="Verdana"/>
              </a:rPr>
              <a:t>изоляционную   ленту    </a:t>
            </a:r>
            <a:r>
              <a:rPr lang="ru-RU" sz="3400" dirty="0">
                <a:solidFill>
                  <a:prstClr val="black"/>
                </a:solidFill>
                <a:latin typeface="Verdana"/>
              </a:rPr>
              <a:t>и</a:t>
            </a:r>
            <a:endParaRPr lang="ru-RU" sz="3400" i="1" dirty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3400" dirty="0">
                <a:solidFill>
                  <a:prstClr val="black"/>
                </a:solidFill>
                <a:latin typeface="Verdana"/>
              </a:rPr>
              <a:t>изолирующие трубки – </a:t>
            </a:r>
            <a:r>
              <a:rPr lang="ru-RU" sz="3400" i="1" dirty="0" err="1">
                <a:solidFill>
                  <a:prstClr val="black"/>
                </a:solidFill>
                <a:latin typeface="Verdana"/>
              </a:rPr>
              <a:t>кембрики</a:t>
            </a:r>
            <a:r>
              <a:rPr lang="ru-RU" sz="3400" i="1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4032448" cy="27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9234" y="4192984"/>
            <a:ext cx="1909056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2381250" cy="27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70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Провода имеют самое разное назначение и устройство,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поэтому каждому из них присвоена своя марка.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марки проводов имеют буквенное-цифровое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обозначение.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Буквенные обозначения расшифровываются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следующим образом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Verdana"/>
              </a:rPr>
              <a:t>Ш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– шнур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Verdana"/>
              </a:rPr>
              <a:t>П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– провод,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prstClr val="black"/>
                </a:solidFill>
                <a:latin typeface="Verdana"/>
              </a:rPr>
              <a:t>Б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 –бытовой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Verdana"/>
              </a:rPr>
              <a:t>Р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–резиновая изоляция,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prstClr val="black"/>
                </a:solidFill>
                <a:latin typeface="Verdana"/>
              </a:rPr>
              <a:t>В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 –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изоляция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полихлорвиниловая,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Verdana"/>
              </a:rPr>
              <a:t>Г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– гибкий,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prstClr val="black"/>
                </a:solidFill>
                <a:latin typeface="Verdana"/>
              </a:rPr>
              <a:t>Д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 –двойной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Verdana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– изолированные жилы </a:t>
            </a:r>
            <a:endParaRPr lang="ru-RU" sz="2400" dirty="0" smtClean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заключены в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общую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оплётку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из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хлопчатобумажной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нити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или оболочку.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2400" dirty="0" smtClean="0">
              <a:solidFill>
                <a:prstClr val="black"/>
              </a:solidFill>
              <a:latin typeface="Verdana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Буква </a:t>
            </a:r>
            <a:r>
              <a:rPr lang="ru-RU" sz="2400" b="1" dirty="0">
                <a:solidFill>
                  <a:prstClr val="black"/>
                </a:solidFill>
                <a:latin typeface="Verdana"/>
              </a:rPr>
              <a:t>А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 в начале марки означает, что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жила алюминиевая.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Отсутствие буквы А  указывает  на то, что жила –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медная.</a:t>
            </a:r>
          </a:p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682806"/>
            <a:ext cx="4248472" cy="361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850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26469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800" dirty="0">
                <a:solidFill>
                  <a:srgbClr val="C00000"/>
                </a:solidFill>
                <a:latin typeface="Trebuchet MS"/>
              </a:rPr>
              <a:t>основные признаки, по которым можно разделить проводники</a:t>
            </a:r>
            <a:endParaRPr lang="ru-RU" sz="3800" dirty="0" smtClean="0">
              <a:solidFill>
                <a:srgbClr val="C00000"/>
              </a:solidFill>
              <a:latin typeface="Trebuchet MS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424242"/>
                </a:solidFill>
                <a:latin typeface="Trebuchet MS"/>
              </a:rPr>
              <a:t>1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. Материал, используемый для изготовления токопроводящей жилы: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буква А, если это алюминий;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без обозначения, если это медь.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2. Материал, из которого выполнена изоляция токопроводящих жил: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буква П – полимерная изоляция;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буквы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Пв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 – полиэтилен;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буква В – поливинилхлорид.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3. Броня кабеля: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буква Г – брони нет, кабель голый;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бронированный (Б).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4. Оболочка, наружная изоляция: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буква В – поливинилхлорид;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буквы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Шв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 – имеет защитный шланг;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буквы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Шп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 – имеет защитный шланг из полиэтилена;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буква П – полимерная наружная оболочка.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5. По пожарной безопасности: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если нет обозначения, то при одиночной прокладке кабель не распространяет горение;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если обозначение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нг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, то при групповой прокладке кабель не распространяет горение;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если обозначение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нг-ls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,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дымо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- и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газовыделение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 пониженное, при групповой прокладке кабель не распространяет горение;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если обозначение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нг-hf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, при групповой прокладке кабель не распространяет горение, при тлении и горении не выделяются коррозионно-активные газообразные вещества;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если обозначение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нг-frls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, при групповой прокладке не распространяет горение, выделение газа и дыма пониженное;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424242"/>
                </a:solidFill>
                <a:latin typeface="Trebuchet MS"/>
              </a:rPr>
              <a:t>- если обозначение </a:t>
            </a:r>
            <a:r>
              <a:rPr lang="ru-RU" dirty="0" err="1">
                <a:solidFill>
                  <a:srgbClr val="424242"/>
                </a:solidFill>
                <a:latin typeface="Trebuchet MS"/>
              </a:rPr>
              <a:t>нг-frhf</a:t>
            </a:r>
            <a:r>
              <a:rPr lang="ru-RU" dirty="0">
                <a:solidFill>
                  <a:srgbClr val="424242"/>
                </a:solidFill>
                <a:latin typeface="Trebuchet MS"/>
              </a:rPr>
              <a:t>, при групповой прокладке кабель не распространяет горение, при тлении и горении не выделяются коррозионно-активные газообразные вещества.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993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3384375"/>
          </a:xfrm>
        </p:spPr>
        <p:txBody>
          <a:bodyPr>
            <a:normAutofit fontScale="850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Число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жил, площадь их поперечного сечения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указываются цифрами после буквенного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обозначения  марки провода.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Например: </a:t>
            </a:r>
            <a:r>
              <a:rPr lang="ru-RU" sz="2800" b="1" u="sng" dirty="0" smtClean="0">
                <a:solidFill>
                  <a:srgbClr val="C00000"/>
                </a:solidFill>
                <a:latin typeface="Verdana"/>
              </a:rPr>
              <a:t>ВВГ </a:t>
            </a:r>
            <a:r>
              <a:rPr lang="ru-RU" sz="2800" b="1" u="sng" dirty="0" err="1" smtClean="0">
                <a:solidFill>
                  <a:srgbClr val="C00000"/>
                </a:solidFill>
                <a:latin typeface="Verdana"/>
              </a:rPr>
              <a:t>нг</a:t>
            </a:r>
            <a:r>
              <a:rPr lang="ru-RU" sz="2800" b="1" u="sng" dirty="0" smtClean="0">
                <a:solidFill>
                  <a:srgbClr val="C00000"/>
                </a:solidFill>
                <a:latin typeface="Verdana"/>
              </a:rPr>
              <a:t> 3х1,5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, где цифра 3 обозначает число жил, а 1,5 – площадь поперечного сечения  жилы в квадратных миллиметрах, изоляция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токопроводящих жил изготовлена из поливинилхлорида (В), изоляция наружной оболочки также из поливинилхлорида (В), специальный защитный слой, броня отсутствует (Г).</a:t>
            </a:r>
            <a:endParaRPr lang="ru-RU" sz="2800" dirty="0" smtClean="0">
              <a:solidFill>
                <a:prstClr val="black"/>
              </a:solidFill>
              <a:latin typeface="Verdana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61048"/>
            <a:ext cx="6109608" cy="241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861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995</Words>
  <Application>Microsoft Office PowerPoint</Application>
  <PresentationFormat>Экран (4:3)</PresentationFormat>
  <Paragraphs>147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ЭЛЕКТРИЧЕСКИЕ ПРОВОДА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ЗНАКОМСТВО С МУЛЬТИМЕТРОМ</vt:lpstr>
      <vt:lpstr>Расшифруйте марки проводов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 ЭЛЕКТРИЧЕСКИЕ ПРОВОДА </dc:title>
  <dc:creator>admin</dc:creator>
  <cp:lastModifiedBy>Admin</cp:lastModifiedBy>
  <cp:revision>21</cp:revision>
  <dcterms:created xsi:type="dcterms:W3CDTF">2017-12-15T17:44:10Z</dcterms:created>
  <dcterms:modified xsi:type="dcterms:W3CDTF">2020-12-10T14:05:23Z</dcterms:modified>
</cp:coreProperties>
</file>