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61" r:id="rId1"/>
  </p:sldMasterIdLst>
  <p:notesMasterIdLst>
    <p:notesMasterId r:id="rId29"/>
  </p:notesMasterIdLst>
  <p:sldIdLst>
    <p:sldId id="256" r:id="rId2"/>
    <p:sldId id="263" r:id="rId3"/>
    <p:sldId id="265" r:id="rId4"/>
    <p:sldId id="266" r:id="rId5"/>
    <p:sldId id="320" r:id="rId6"/>
    <p:sldId id="293" r:id="rId7"/>
    <p:sldId id="294" r:id="rId8"/>
    <p:sldId id="328" r:id="rId9"/>
    <p:sldId id="329" r:id="rId10"/>
    <p:sldId id="330" r:id="rId11"/>
    <p:sldId id="331" r:id="rId12"/>
    <p:sldId id="332" r:id="rId13"/>
    <p:sldId id="333" r:id="rId14"/>
    <p:sldId id="334" r:id="rId15"/>
    <p:sldId id="335" r:id="rId16"/>
    <p:sldId id="337" r:id="rId17"/>
    <p:sldId id="338" r:id="rId18"/>
    <p:sldId id="339" r:id="rId19"/>
    <p:sldId id="340" r:id="rId20"/>
    <p:sldId id="342" r:id="rId21"/>
    <p:sldId id="343" r:id="rId22"/>
    <p:sldId id="344" r:id="rId23"/>
    <p:sldId id="350" r:id="rId24"/>
    <p:sldId id="351" r:id="rId25"/>
    <p:sldId id="345" r:id="rId26"/>
    <p:sldId id="346" r:id="rId27"/>
    <p:sldId id="348" r:id="rId28"/>
  </p:sldIdLst>
  <p:sldSz cx="9144000" cy="5143500" type="screen16x9"/>
  <p:notesSz cx="6858000" cy="9144000"/>
  <p:embeddedFontLst>
    <p:embeddedFont>
      <p:font typeface="Montserrat" panose="00000500000000000000" pitchFamily="2" charset="-52"/>
      <p:regular r:id="rId30"/>
      <p:bold r:id="rId31"/>
      <p:italic r:id="rId32"/>
      <p:boldItalic r:id="rId33"/>
    </p:embeddedFont>
    <p:embeddedFont>
      <p:font typeface="Montserrat SemiBold" panose="00000700000000000000" pitchFamily="2" charset="-52"/>
      <p:regular r:id="rId34"/>
      <p:bold r:id="rId35"/>
      <p:italic r:id="rId36"/>
      <p:boldItalic r:id="rId37"/>
    </p:embeddedFont>
    <p:embeddedFont>
      <p:font typeface="PT Serif" panose="020A0603040505020204" pitchFamily="18" charset="-52"/>
      <p:regular r:id="rId38"/>
      <p:bold r:id="rId39"/>
      <p:italic r:id="rId40"/>
      <p:boldItalic r:id="rId41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Обухова Кристина Викторовна" initials="ОКВ" lastIdx="1" clrIdx="0">
    <p:extLst>
      <p:ext uri="{19B8F6BF-5375-455C-9EA6-DF929625EA0E}">
        <p15:presenceInfo xmlns:p15="http://schemas.microsoft.com/office/powerpoint/2012/main" userId="S-1-5-21-1056395079-139840744-1946846412-10971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0698" autoAdjust="0"/>
  </p:normalViewPr>
  <p:slideViewPr>
    <p:cSldViewPr snapToGrid="0">
      <p:cViewPr varScale="1">
        <p:scale>
          <a:sx n="117" d="100"/>
          <a:sy n="117" d="100"/>
        </p:scale>
        <p:origin x="1356" y="9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10.fntdata"/><Relationship Id="rId21" Type="http://schemas.openxmlformats.org/officeDocument/2006/relationships/slide" Target="slides/slide20.xml"/><Relationship Id="rId34" Type="http://schemas.openxmlformats.org/officeDocument/2006/relationships/font" Target="fonts/font5.fntdata"/><Relationship Id="rId42" Type="http://schemas.openxmlformats.org/officeDocument/2006/relationships/commentAuthors" Target="commentAuthor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3.fntdata"/><Relationship Id="rId37" Type="http://schemas.openxmlformats.org/officeDocument/2006/relationships/font" Target="fonts/font8.fntdata"/><Relationship Id="rId40" Type="http://schemas.openxmlformats.org/officeDocument/2006/relationships/font" Target="fonts/font11.fntdata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7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2.fntdata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font" Target="fonts/font1.fntdata"/><Relationship Id="rId35" Type="http://schemas.openxmlformats.org/officeDocument/2006/relationships/font" Target="fonts/font6.fntdata"/><Relationship Id="rId43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4.fntdata"/><Relationship Id="rId38" Type="http://schemas.openxmlformats.org/officeDocument/2006/relationships/font" Target="fonts/font9.fntdata"/><Relationship Id="rId46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font" Target="fonts/font12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8284992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7246817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51139852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76040750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4736847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01908684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98546730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8333744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9174194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514935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63445324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43327703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63947503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2091809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81363676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405307686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753875966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4676134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7957648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3944400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40507723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83067902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69547132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5499115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52718289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309655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gradFill>
          <a:gsLst>
            <a:gs pos="0">
              <a:srgbClr val="FF7D50"/>
            </a:gs>
            <a:gs pos="100000">
              <a:srgbClr val="FF4E10"/>
            </a:gs>
          </a:gsLst>
          <a:lin ang="5400012" scaled="0"/>
        </a:gra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0" y="1265050"/>
            <a:ext cx="5943000" cy="2066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52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3331725"/>
            <a:ext cx="4892100" cy="769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C1466"/>
              </a:buClr>
              <a:buSzPts val="1400"/>
              <a:buFont typeface="Montserrat SemiBold"/>
              <a:buNone/>
              <a:defRPr sz="1400">
                <a:solidFill>
                  <a:srgbClr val="1C1466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pic>
        <p:nvPicPr>
          <p:cNvPr id="12" name="Google Shape;12;p2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968374" y="304800"/>
            <a:ext cx="870825" cy="326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Google Shape;13;p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437090" y="2767150"/>
            <a:ext cx="1706910" cy="17293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Google Shape;14;p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4013897"/>
            <a:ext cx="9144003" cy="1129606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Google Shape;15;p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0" y="3940839"/>
            <a:ext cx="996375" cy="863285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Google Shape;16;p2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 rot="-5764906">
            <a:off x="5835769" y="2296816"/>
            <a:ext cx="2519334" cy="142281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Google Shape;17;p2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7968375" y="4651811"/>
            <a:ext cx="232400" cy="231700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Google Shape;18;p2"/>
          <p:cNvSpPr txBox="1"/>
          <p:nvPr/>
        </p:nvSpPr>
        <p:spPr>
          <a:xfrm>
            <a:off x="8200775" y="4602250"/>
            <a:ext cx="9963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00">
                <a:solidFill>
                  <a:schemeClr val="lt1"/>
                </a:solidFill>
                <a:latin typeface="PT Serif"/>
                <a:ea typeface="PT Serif"/>
                <a:cs typeface="PT Serif"/>
                <a:sym typeface="PT Serif"/>
              </a:rPr>
              <a:t>@edu.ekb</a:t>
            </a:r>
            <a:endParaRPr sz="1000">
              <a:solidFill>
                <a:schemeClr val="lt1"/>
              </a:solidFill>
              <a:latin typeface="PT Serif"/>
              <a:ea typeface="PT Serif"/>
              <a:cs typeface="PT Serif"/>
              <a:sym typeface="PT Serif"/>
            </a:endParaRPr>
          </a:p>
        </p:txBody>
      </p:sp>
      <p:pic>
        <p:nvPicPr>
          <p:cNvPr id="19" name="Google Shape;19;p2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421273" y="304800"/>
            <a:ext cx="996373" cy="848915"/>
          </a:xfrm>
          <a:prstGeom prst="rect">
            <a:avLst/>
          </a:prstGeom>
          <a:noFill/>
          <a:ln>
            <a:noFill/>
          </a:ln>
        </p:spPr>
      </p:pic>
      <p:sp>
        <p:nvSpPr>
          <p:cNvPr id="20" name="Google Shape;20;p2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buNone/>
              <a:defRPr sz="1300"/>
            </a:lvl1pPr>
            <a:lvl2pPr lvl="1" rtl="0">
              <a:buNone/>
              <a:defRPr sz="1300"/>
            </a:lvl2pPr>
            <a:lvl3pPr lvl="2" rtl="0">
              <a:buNone/>
              <a:defRPr sz="1300"/>
            </a:lvl3pPr>
            <a:lvl4pPr lvl="3" rtl="0">
              <a:buNone/>
              <a:defRPr sz="1300"/>
            </a:lvl4pPr>
            <a:lvl5pPr lvl="4" rtl="0">
              <a:buNone/>
              <a:defRPr sz="1300"/>
            </a:lvl5pPr>
            <a:lvl6pPr lvl="5" rtl="0">
              <a:buNone/>
              <a:defRPr sz="1300"/>
            </a:lvl6pPr>
            <a:lvl7pPr lvl="6" rtl="0">
              <a:buNone/>
              <a:defRPr sz="1300"/>
            </a:lvl7pPr>
            <a:lvl8pPr lvl="7" rtl="0">
              <a:buNone/>
              <a:defRPr sz="1300"/>
            </a:lvl8pPr>
            <a:lvl9pPr lvl="8" rtl="0">
              <a:buNone/>
              <a:defRPr sz="1300"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1"/>
          <p:cNvSpPr/>
          <p:nvPr/>
        </p:nvSpPr>
        <p:spPr>
          <a:xfrm>
            <a:off x="4572000" y="100"/>
            <a:ext cx="4572000" cy="5143500"/>
          </a:xfrm>
          <a:prstGeom prst="rect">
            <a:avLst/>
          </a:prstGeom>
          <a:solidFill>
            <a:srgbClr val="D3AA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D3AAFF"/>
              </a:solidFill>
            </a:endParaRPr>
          </a:p>
        </p:txBody>
      </p:sp>
      <p:sp>
        <p:nvSpPr>
          <p:cNvPr id="81" name="Google Shape;81;p11"/>
          <p:cNvSpPr txBox="1">
            <a:spLocks noGrp="1"/>
          </p:cNvSpPr>
          <p:nvPr>
            <p:ph type="title"/>
          </p:nvPr>
        </p:nvSpPr>
        <p:spPr>
          <a:xfrm>
            <a:off x="304800" y="304900"/>
            <a:ext cx="4045200" cy="3051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1C1466"/>
              </a:buClr>
              <a:buSzPts val="5200"/>
              <a:buNone/>
              <a:defRPr sz="5200">
                <a:solidFill>
                  <a:srgbClr val="1C1466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9pPr>
          </a:lstStyle>
          <a:p>
            <a:endParaRPr/>
          </a:p>
        </p:txBody>
      </p:sp>
      <p:sp>
        <p:nvSpPr>
          <p:cNvPr id="82" name="Google Shape;82;p11"/>
          <p:cNvSpPr txBox="1">
            <a:spLocks noGrp="1"/>
          </p:cNvSpPr>
          <p:nvPr>
            <p:ph type="subTitle" idx="1"/>
          </p:nvPr>
        </p:nvSpPr>
        <p:spPr>
          <a:xfrm>
            <a:off x="265500" y="3602975"/>
            <a:ext cx="4045200" cy="72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800"/>
              <a:buNone/>
              <a:defRPr>
                <a:solidFill>
                  <a:srgbClr val="999999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83" name="Google Shape;83;p11"/>
          <p:cNvSpPr txBox="1">
            <a:spLocks noGrp="1"/>
          </p:cNvSpPr>
          <p:nvPr>
            <p:ph type="body" idx="2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marL="914400" lvl="1" indent="-3175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marL="1371600" lvl="2" indent="-3175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marL="1828800" lvl="3" indent="-3175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marL="2286000" lvl="4" indent="-3175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marL="2743200" lvl="5" indent="-3175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marL="3200400" lvl="6" indent="-3175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marL="3657600" lvl="7" indent="-3175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marL="4114800" lvl="8" indent="-3175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84" name="Google Shape;84;p11"/>
          <p:cNvSpPr txBox="1">
            <a:spLocks noGrp="1"/>
          </p:cNvSpPr>
          <p:nvPr>
            <p:ph type="sldNum" idx="12"/>
          </p:nvPr>
        </p:nvSpPr>
        <p:spPr>
          <a:xfrm>
            <a:off x="8442908" y="4673692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1pPr>
            <a:lvl2pPr lvl="1" rtl="0">
              <a:buNone/>
              <a:defRPr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2pPr>
            <a:lvl3pPr lvl="2" rtl="0">
              <a:buNone/>
              <a:defRPr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3pPr>
            <a:lvl4pPr lvl="3" rtl="0">
              <a:buNone/>
              <a:defRPr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4pPr>
            <a:lvl5pPr lvl="4" rtl="0">
              <a:buNone/>
              <a:defRPr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5pPr>
            <a:lvl6pPr lvl="5" rtl="0">
              <a:buNone/>
              <a:defRPr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6pPr>
            <a:lvl7pPr lvl="6" rtl="0">
              <a:buNone/>
              <a:defRPr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7pPr>
            <a:lvl8pPr lvl="7" rtl="0">
              <a:buNone/>
              <a:defRPr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8pPr>
            <a:lvl9pPr lvl="8" rtl="0">
              <a:buNone/>
              <a:defRPr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85" name="Google Shape;85;p11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241725" y="304800"/>
            <a:ext cx="597473" cy="2237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gameday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152400" y="152400"/>
            <a:ext cx="5847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Montserrat"/>
              <a:buNone/>
              <a:defRPr sz="3000">
                <a:solidFill>
                  <a:schemeClr val="accent3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Montserrat"/>
              <a:buNone/>
              <a:defRPr sz="3000">
                <a:solidFill>
                  <a:schemeClr val="accent3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Montserrat"/>
              <a:buNone/>
              <a:defRPr sz="3000">
                <a:solidFill>
                  <a:schemeClr val="accent3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Montserrat"/>
              <a:buNone/>
              <a:defRPr sz="3000">
                <a:solidFill>
                  <a:schemeClr val="accent3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Montserrat"/>
              <a:buNone/>
              <a:defRPr sz="3000">
                <a:solidFill>
                  <a:schemeClr val="accent3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Montserrat"/>
              <a:buNone/>
              <a:defRPr sz="3000">
                <a:solidFill>
                  <a:schemeClr val="accent3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Montserrat"/>
              <a:buNone/>
              <a:defRPr sz="3000">
                <a:solidFill>
                  <a:schemeClr val="accent3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Montserrat"/>
              <a:buNone/>
              <a:defRPr sz="3000">
                <a:solidFill>
                  <a:schemeClr val="accent3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Montserrat"/>
              <a:buNone/>
              <a:defRPr sz="3000">
                <a:solidFill>
                  <a:schemeClr val="accent3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152400" y="1161800"/>
            <a:ext cx="8868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Montserrat"/>
              <a:buChar char="●"/>
              <a:defRPr sz="18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lvl="1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○"/>
              <a:defRPr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lvl="2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■"/>
              <a:defRPr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lvl="3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●"/>
              <a:defRPr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lvl="4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○"/>
              <a:defRPr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lvl="5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■"/>
              <a:defRPr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lvl="6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●"/>
              <a:defRPr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lvl="7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○"/>
              <a:defRPr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lvl="8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■"/>
              <a:defRPr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42908" y="4673692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 rtl="0">
              <a:buNone/>
              <a:defRPr sz="10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algn="r" rtl="0">
              <a:buNone/>
              <a:defRPr sz="10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 algn="r" rtl="0">
              <a:buNone/>
              <a:defRPr sz="10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 algn="r" rtl="0">
              <a:buNone/>
              <a:defRPr sz="10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 algn="r" rtl="0">
              <a:buNone/>
              <a:defRPr sz="10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 algn="r" rtl="0">
              <a:buNone/>
              <a:defRPr sz="10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 algn="r" rtl="0">
              <a:buNone/>
              <a:defRPr sz="10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 algn="r" rtl="0">
              <a:buNone/>
              <a:defRPr sz="10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 algn="r" rtl="0">
              <a:buNone/>
              <a:defRPr sz="10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7" r:id="rId2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png"/><Relationship Id="rId4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png"/><Relationship Id="rId4" Type="http://schemas.openxmlformats.org/officeDocument/2006/relationships/image" Target="../media/image2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png"/><Relationship Id="rId4" Type="http://schemas.openxmlformats.org/officeDocument/2006/relationships/image" Target="../media/image2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png"/><Relationship Id="rId4" Type="http://schemas.openxmlformats.org/officeDocument/2006/relationships/image" Target="../media/image2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png"/><Relationship Id="rId4" Type="http://schemas.openxmlformats.org/officeDocument/2006/relationships/image" Target="../media/image3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7" Type="http://schemas.openxmlformats.org/officeDocument/2006/relationships/image" Target="../media/image43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4" Type="http://schemas.openxmlformats.org/officeDocument/2006/relationships/image" Target="../media/image8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7" Type="http://schemas.openxmlformats.org/officeDocument/2006/relationships/image" Target="../media/image45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3.png"/><Relationship Id="rId5" Type="http://schemas.openxmlformats.org/officeDocument/2006/relationships/image" Target="../media/image44.png"/><Relationship Id="rId4" Type="http://schemas.openxmlformats.org/officeDocument/2006/relationships/image" Target="../media/image8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7" Type="http://schemas.openxmlformats.org/officeDocument/2006/relationships/image" Target="../media/image47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6.png"/><Relationship Id="rId5" Type="http://schemas.openxmlformats.org/officeDocument/2006/relationships/image" Target="../media/image43.png"/><Relationship Id="rId4" Type="http://schemas.openxmlformats.org/officeDocument/2006/relationships/image" Target="../media/image8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8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png"/><Relationship Id="rId4" Type="http://schemas.openxmlformats.org/officeDocument/2006/relationships/image" Target="../media/image5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suslugi.ru/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png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png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688520" y="2751300"/>
            <a:ext cx="7868264" cy="1621879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 algn="ctr"/>
            <a:br>
              <a:rPr lang="en-US" alt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ru-RU" alt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ru-RU" alt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ru-RU" alt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ru-RU" alt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ru-RU" alt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ru-RU" alt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ru-RU" alt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ru-RU" alt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ru-RU" alt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ru-RU" alt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alt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 panose="00000500000000000000" pitchFamily="2" charset="-52"/>
              </a:rPr>
              <a:t>Подача заявлений в организации отдыха детей и их оздоровления, расположенные на побережье Черного моря, в 2026 году для отдельных категорий детей, проживающих на территории города Екатеринбурга, </a:t>
            </a:r>
            <a:br>
              <a:rPr lang="ru-RU" sz="2400" b="1" dirty="0">
                <a:solidFill>
                  <a:srgbClr val="7030A0"/>
                </a:solidFill>
                <a:latin typeface="Montserrat" panose="00000500000000000000" pitchFamily="2" charset="-52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 panose="00000500000000000000" pitchFamily="2" charset="-52"/>
              </a:rPr>
              <a:t>с использованием федеральной портальной формы на Едином портале государственных и муниципальных услуг (функций) </a:t>
            </a:r>
            <a:br>
              <a:rPr lang="ru-RU" alt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sz="2200" b="1" dirty="0">
              <a:latin typeface="Montserrat" panose="00000500000000000000" pitchFamily="2" charset="-52"/>
            </a:endParaRP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1</a:t>
            </a:fld>
            <a:endParaRPr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FD71936-A2E5-4CF9-BA1A-E2050F49A62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47841" y="3986031"/>
            <a:ext cx="1076085" cy="1076085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439126" y="1268065"/>
            <a:ext cx="8426193" cy="82098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lnSpcReduction="10000"/>
          </a:bodyPr>
          <a:lstStyle/>
          <a:p>
            <a:pPr marL="268288" indent="0"/>
            <a:r>
              <a:rPr lang="ru-RU" altLang="ru-RU" dirty="0"/>
              <a:t>Укажите сведения о ребенке (детях). Данные загружаются из Личного кабинета, в случае отсутствия данных о ребенке (детях), необходимо добавить их в Личном кабинете</a:t>
            </a:r>
          </a:p>
          <a:p>
            <a:pPr marL="268288" indent="0"/>
            <a:endParaRPr lang="ru-RU" altLang="ru-RU" sz="700" b="1" dirty="0">
              <a:solidFill>
                <a:schemeClr val="tx1"/>
              </a:solidFill>
            </a:endParaRP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10</a:t>
            </a:fld>
            <a:endParaRPr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886" y="2031835"/>
            <a:ext cx="3668824" cy="271801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1799838"/>
            <a:ext cx="2914925" cy="3063687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F25BE342-8C1A-4899-8292-B47AD04B75A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24395" y="3970586"/>
            <a:ext cx="1076085" cy="1076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173492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404941" y="1167952"/>
            <a:ext cx="8426193" cy="82098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268288" indent="0"/>
            <a:r>
              <a:rPr lang="ru-RU" altLang="ru-RU" dirty="0"/>
              <a:t>В случае выбора ребенка, данные которого указаны в Личном кабинете, на форме услуги предоставляется возможность проверки и редактирования данных</a:t>
            </a:r>
            <a:endParaRPr lang="ru-RU" altLang="ru-RU" sz="700" b="1" dirty="0">
              <a:solidFill>
                <a:schemeClr val="tx1"/>
              </a:solidFill>
            </a:endParaRP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11</a:t>
            </a:fld>
            <a:endParaRPr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7992" y="2626458"/>
            <a:ext cx="3453873" cy="212339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3026" y="1813364"/>
            <a:ext cx="3626365" cy="2157222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BFDC8A32-4E98-4D3A-AF13-00FD8F20E10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24395" y="3970586"/>
            <a:ext cx="1076085" cy="1076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363042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12</a:t>
            </a:fld>
            <a:endParaRPr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0B2BA38-5308-49DF-8F48-A0D5A434852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24395" y="3970586"/>
            <a:ext cx="1076085" cy="1076085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F585E32-5F34-4B68-A1CE-CE125834023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81855" y="1464128"/>
            <a:ext cx="5580289" cy="31455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428378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13</a:t>
            </a:fld>
            <a:endParaRPr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2822" y="1328697"/>
            <a:ext cx="3474471" cy="3421154"/>
          </a:xfrm>
          <a:prstGeom prst="rect">
            <a:avLst/>
          </a:prstGeom>
        </p:spPr>
      </p:pic>
      <p:sp>
        <p:nvSpPr>
          <p:cNvPr id="6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370115" y="1719423"/>
            <a:ext cx="3347870" cy="263970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268288" indent="0"/>
            <a:r>
              <a:rPr lang="ru-RU" altLang="ru-RU" dirty="0"/>
              <a:t>Если ребенок имеет свидетельство о рождении иностранного государства, то необходимо загрузить нотариально заверенный электронный документ. </a:t>
            </a:r>
            <a:endParaRPr lang="ru-RU" altLang="ru-RU" sz="700" b="1" dirty="0">
              <a:solidFill>
                <a:schemeClr val="tx1"/>
              </a:solidFill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315DBA15-D595-43BD-9494-1D6979706F1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24395" y="3970586"/>
            <a:ext cx="1076085" cy="1076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13855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14</a:t>
            </a:fld>
            <a:endParaRPr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3452" y="1526876"/>
            <a:ext cx="3387875" cy="3104097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4788455-0864-4786-B8C0-30CE08263D1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24395" y="3970586"/>
            <a:ext cx="1076085" cy="1076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905979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15</a:t>
            </a:fld>
            <a:endParaRPr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5515" y="1117914"/>
            <a:ext cx="2931269" cy="2116399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2451" y="2930385"/>
            <a:ext cx="3186128" cy="1537420"/>
          </a:xfrm>
          <a:prstGeom prst="rect">
            <a:avLst/>
          </a:prstGeom>
        </p:spPr>
      </p:pic>
      <p:sp>
        <p:nvSpPr>
          <p:cNvPr id="7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370115" y="1719423"/>
            <a:ext cx="3347870" cy="263970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268288" indent="0"/>
            <a:r>
              <a:rPr lang="ru-RU" altLang="ru-RU" dirty="0"/>
              <a:t>В случает если адрес места жительства ребенка совпадает с адресом места жительства заявителя, то необходимо сделать об этом отметку</a:t>
            </a:r>
            <a:endParaRPr lang="ru-RU" altLang="ru-RU" sz="700" b="1" dirty="0">
              <a:solidFill>
                <a:schemeClr val="tx1"/>
              </a:solidFill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1D5E9DB9-56D1-419B-B575-7E8A12D947B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24395" y="3970586"/>
            <a:ext cx="1076085" cy="1076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754457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16</a:t>
            </a:fld>
            <a:endParaRPr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587" y="2384081"/>
            <a:ext cx="4270074" cy="209581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2223" y="1342838"/>
            <a:ext cx="3975653" cy="2082486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97AB3E37-87E3-415F-99F8-03D409CCE23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24395" y="3970586"/>
            <a:ext cx="1076085" cy="1076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007929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17</a:t>
            </a:fld>
            <a:endParaRPr/>
          </a:p>
        </p:txBody>
      </p:sp>
      <p:sp>
        <p:nvSpPr>
          <p:cNvPr id="7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370115" y="1719423"/>
            <a:ext cx="3347870" cy="263970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268288" indent="0"/>
            <a:r>
              <a:rPr lang="ru-RU" altLang="ru-RU" dirty="0"/>
              <a:t>В случае если было указано, что фамилии у ребенка и заявителя разные, необходимо указать причину</a:t>
            </a:r>
            <a:endParaRPr lang="ru-RU" altLang="ru-RU" sz="700" b="1" dirty="0">
              <a:solidFill>
                <a:schemeClr val="tx1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8396" y="1268083"/>
            <a:ext cx="3561788" cy="2985958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C60537EB-32ED-418B-A9B3-85483CA58D0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24395" y="3970586"/>
            <a:ext cx="1076085" cy="1076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829320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18</a:t>
            </a:fld>
            <a:endParaRPr/>
          </a:p>
        </p:txBody>
      </p:sp>
      <p:sp>
        <p:nvSpPr>
          <p:cNvPr id="7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370115" y="1719423"/>
            <a:ext cx="3347870" cy="263970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268288" indent="0"/>
            <a:r>
              <a:rPr lang="ru-RU" altLang="ru-RU" dirty="0"/>
              <a:t>В случае установления отцовства над ребенком, необходимо указать реквизиты документа</a:t>
            </a:r>
            <a:endParaRPr lang="ru-RU" altLang="ru-RU" sz="700" b="1" dirty="0">
              <a:solidFill>
                <a:schemeClr val="tx1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1270" y="1392740"/>
            <a:ext cx="3903946" cy="2966384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62B605E8-1B22-4BE6-84CB-F8F7B572D0E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24395" y="3970586"/>
            <a:ext cx="1076085" cy="1076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524030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19</a:t>
            </a:fld>
            <a:endParaRPr/>
          </a:p>
        </p:txBody>
      </p:sp>
      <p:sp>
        <p:nvSpPr>
          <p:cNvPr id="7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646158" y="1242205"/>
            <a:ext cx="8056407" cy="152687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268288" indent="0"/>
            <a:r>
              <a:rPr lang="ru-RU" altLang="ru-RU" dirty="0"/>
              <a:t>Если у ребенка и заявителя разные фамилии по причине заключения брака, то необходимо указать где зарегистрирован брак.</a:t>
            </a:r>
          </a:p>
          <a:p>
            <a:pPr marL="268288" indent="0"/>
            <a:r>
              <a:rPr lang="ru-RU" altLang="ru-RU" dirty="0"/>
              <a:t>В случае регистрации брака на территории иностранного государства, необходимо указать реквизиты документа</a:t>
            </a:r>
            <a:endParaRPr lang="ru-RU" altLang="ru-RU" sz="700" b="1" dirty="0">
              <a:solidFill>
                <a:schemeClr val="tx1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6339" y="2530598"/>
            <a:ext cx="3628877" cy="174536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7359" y="2530598"/>
            <a:ext cx="2863226" cy="2080707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B49AF050-2673-4534-AE8D-2AA407F5AF5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24395" y="3970586"/>
            <a:ext cx="1076085" cy="1076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2937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78645" y="808530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Если нет регистрации на</a:t>
            </a:r>
            <a:br>
              <a:rPr lang="ru-RU" sz="2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Едином портале государственных и муниципальных услуг (ЕПГУ) </a:t>
            </a:r>
            <a:br>
              <a:rPr lang="ru-RU" sz="2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(нет учетной записи)</a:t>
            </a:r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420544" y="2323751"/>
            <a:ext cx="8302911" cy="197509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88900" indent="0" algn="ctr">
              <a:buClr>
                <a:schemeClr val="accent3"/>
              </a:buClr>
              <a:defRPr/>
            </a:pPr>
            <a:r>
              <a:rPr lang="ru-RU" sz="1600" dirty="0"/>
              <a:t>Если родитель не был зарегистрирован на ЕПГУ (не получал, не подтверждал учетную запись), то можно подойти в отделения</a:t>
            </a:r>
          </a:p>
          <a:p>
            <a:pPr marL="88900" indent="0" algn="ctr">
              <a:buClr>
                <a:schemeClr val="accent3"/>
              </a:buClr>
              <a:defRPr/>
            </a:pPr>
            <a:r>
              <a:rPr lang="ru-RU" sz="1600" b="1" dirty="0"/>
              <a:t>ГБУ СО МФЦ, </a:t>
            </a:r>
            <a:r>
              <a:rPr lang="ru-RU" sz="1600" dirty="0"/>
              <a:t>и вместе с консультантами в зоне общественного доступа заполнить необходимые данные для регистрации на ЕПГУ, и получить подтверждение учетной записи.</a:t>
            </a:r>
          </a:p>
          <a:p>
            <a:pPr marL="109728" algn="just">
              <a:defRPr/>
            </a:pPr>
            <a:r>
              <a:rPr lang="ru-RU" dirty="0"/>
              <a:t>  </a:t>
            </a: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2</a:t>
            </a:fld>
            <a:endParaRPr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4A887B6-8222-457B-9B60-57C53FADC28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24395" y="3970586"/>
            <a:ext cx="1076085" cy="1076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6049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20</a:t>
            </a:fld>
            <a:endParaRPr/>
          </a:p>
        </p:txBody>
      </p:sp>
      <p:sp>
        <p:nvSpPr>
          <p:cNvPr id="7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149168" y="1233579"/>
            <a:ext cx="2970921" cy="363172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268288" indent="0"/>
            <a:r>
              <a:rPr lang="ru-RU" altLang="ru-RU" dirty="0"/>
              <a:t>Если у ребенка и заявителя разные фамилии по причине расторжения брака, то необходимо указать где расторгнут брак.</a:t>
            </a:r>
          </a:p>
          <a:p>
            <a:pPr marL="268288" indent="0"/>
            <a:r>
              <a:rPr lang="ru-RU" altLang="ru-RU" dirty="0"/>
              <a:t>В случае расторжения брака на территории иностранного государства, необходимо указать реквизиты свидетельства и загрузить документ</a:t>
            </a:r>
            <a:endParaRPr lang="ru-RU" altLang="ru-RU" sz="700" b="1" dirty="0">
              <a:solidFill>
                <a:schemeClr val="tx1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6413" y="1117914"/>
            <a:ext cx="2951619" cy="140571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3719" y="1700221"/>
            <a:ext cx="2497415" cy="1832728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8363" y="2616585"/>
            <a:ext cx="2339669" cy="2348680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01595BD4-A08F-4121-9F6B-4DC2EAE6DBD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924395" y="3970586"/>
            <a:ext cx="1076085" cy="1076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586647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21</a:t>
            </a:fld>
            <a:endParaRPr/>
          </a:p>
        </p:txBody>
      </p:sp>
      <p:sp>
        <p:nvSpPr>
          <p:cNvPr id="7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313070" y="1314931"/>
            <a:ext cx="8623896" cy="363172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268288" indent="0"/>
            <a:r>
              <a:rPr lang="ru-RU" altLang="ru-RU" dirty="0"/>
              <a:t>Если у ребенка и заявителя разные фамилии по причине изменения, то необходимо выбрать кто изменил фамилию и указать реквизиты документа</a:t>
            </a:r>
          </a:p>
          <a:p>
            <a:pPr marL="268288" indent="0"/>
            <a:endParaRPr lang="ru-RU" altLang="ru-RU" sz="700" b="1" dirty="0">
              <a:solidFill>
                <a:schemeClr val="tx1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621" y="2051369"/>
            <a:ext cx="3470544" cy="191863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51788" y="1777602"/>
            <a:ext cx="2779142" cy="2008337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0926" y="2706944"/>
            <a:ext cx="2884814" cy="2157991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9D528099-C981-4FC7-946B-B4F60178F2D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924395" y="3970586"/>
            <a:ext cx="1076085" cy="1076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622656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22</a:t>
            </a:fld>
            <a:endParaRPr/>
          </a:p>
        </p:txBody>
      </p:sp>
      <p:sp>
        <p:nvSpPr>
          <p:cNvPr id="7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313070" y="1314931"/>
            <a:ext cx="8623896" cy="90205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2500" lnSpcReduction="10000"/>
          </a:bodyPr>
          <a:lstStyle/>
          <a:p>
            <a:pPr marL="268288" indent="0" algn="ctr"/>
            <a:r>
              <a:rPr lang="ru-RU" altLang="ru-RU" dirty="0"/>
              <a:t>Дети участников СВО</a:t>
            </a:r>
          </a:p>
          <a:p>
            <a:pPr marL="268288" indent="0" algn="ctr"/>
            <a:endParaRPr lang="ru-RU" altLang="ru-RU" dirty="0"/>
          </a:p>
          <a:p>
            <a:pPr marL="268288" indent="0"/>
            <a:r>
              <a:rPr lang="ru-RU" altLang="ru-RU" dirty="0"/>
              <a:t>В связи с использованием региональной системы, при выборе категории, к которой относится ребенок, необходимо в поле поиска указать значение «Екатеринбург»</a:t>
            </a:r>
            <a:endParaRPr lang="ru-RU" altLang="ru-RU" sz="700" b="1" dirty="0">
              <a:solidFill>
                <a:schemeClr val="tx1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070" y="2279233"/>
            <a:ext cx="3391578" cy="1758920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2DEE51B6-DA50-41BF-BE21-75BECD7EB9C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24395" y="3970586"/>
            <a:ext cx="1076085" cy="1076085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1D6B31E5-1155-4C22-9DA0-A0F7A62051C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64326" y="2303633"/>
            <a:ext cx="3497291" cy="1403595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D317821F-A725-4377-8534-4F7F52C1B85A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2568" b="7895"/>
          <a:stretch/>
        </p:blipFill>
        <p:spPr>
          <a:xfrm>
            <a:off x="4064326" y="3692353"/>
            <a:ext cx="3497290" cy="345800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DD324D43-C9ED-4AC5-BD85-B2EFB6C46A3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064325" y="2279233"/>
            <a:ext cx="3497289" cy="10623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51151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23</a:t>
            </a:fld>
            <a:endParaRPr/>
          </a:p>
        </p:txBody>
      </p:sp>
      <p:sp>
        <p:nvSpPr>
          <p:cNvPr id="7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313070" y="1314931"/>
            <a:ext cx="8623896" cy="90205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2500" lnSpcReduction="10000"/>
          </a:bodyPr>
          <a:lstStyle/>
          <a:p>
            <a:pPr marL="268288" indent="0" algn="ctr"/>
            <a:r>
              <a:rPr lang="ru-RU" altLang="ru-RU" dirty="0"/>
              <a:t>Дети, находящиеся в трудной жизненной ситуации</a:t>
            </a:r>
          </a:p>
          <a:p>
            <a:pPr marL="268288" indent="0" algn="ctr"/>
            <a:endParaRPr lang="ru-RU" altLang="ru-RU" dirty="0"/>
          </a:p>
          <a:p>
            <a:pPr marL="268288" indent="0" algn="ctr"/>
            <a:r>
              <a:rPr lang="ru-RU" altLang="ru-RU" dirty="0"/>
              <a:t>В связи с использованием региональной системы, при выборе категории, к которой относится ребенок, необходимо в поле поиска указать значение «Екатеринбург»</a:t>
            </a:r>
            <a:endParaRPr lang="ru-RU" altLang="ru-RU" sz="700" b="1" dirty="0">
              <a:solidFill>
                <a:schemeClr val="tx1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070" y="2236066"/>
            <a:ext cx="3329565" cy="1726759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2DEE51B6-DA50-41BF-BE21-75BECD7EB9C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24395" y="3970586"/>
            <a:ext cx="1076085" cy="1076085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F7B1996-91A1-4EB7-BBFB-B80E4744DA9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72000" y="3629664"/>
            <a:ext cx="2916304" cy="333161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14D71DC2-6F36-4B3A-B259-A2EC38D8B1E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72000" y="2236066"/>
            <a:ext cx="2895936" cy="1062305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811DB516-1BC9-46AB-869E-0AD0C739CF5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572000" y="3298372"/>
            <a:ext cx="2895936" cy="3312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372020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24</a:t>
            </a:fld>
            <a:endParaRPr/>
          </a:p>
        </p:txBody>
      </p:sp>
      <p:sp>
        <p:nvSpPr>
          <p:cNvPr id="7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313070" y="1314930"/>
            <a:ext cx="8623896" cy="106228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2500" lnSpcReduction="20000"/>
          </a:bodyPr>
          <a:lstStyle/>
          <a:p>
            <a:pPr marL="268288" indent="0" algn="ctr"/>
            <a:r>
              <a:rPr lang="ru-RU" altLang="ru-RU" dirty="0"/>
              <a:t>Дети, являющиеся победителями и призерами профильных олимпиад, конкурсов, фестивалей и иных мероприятий</a:t>
            </a:r>
          </a:p>
          <a:p>
            <a:pPr marL="268288" indent="0" algn="ctr"/>
            <a:endParaRPr lang="ru-RU" altLang="ru-RU" dirty="0"/>
          </a:p>
          <a:p>
            <a:pPr marL="268288" indent="0" algn="ctr"/>
            <a:r>
              <a:rPr lang="ru-RU" altLang="ru-RU" dirty="0"/>
              <a:t>В связи с использованием региональной системы, при выборе категории, к которой относится ребенок, необходимо в поле поиска указать значение «Екатеринбург»</a:t>
            </a:r>
            <a:endParaRPr lang="ru-RU" altLang="ru-RU" sz="700" b="1" dirty="0">
              <a:solidFill>
                <a:schemeClr val="tx1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548" y="2571750"/>
            <a:ext cx="3329565" cy="1726759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2DEE51B6-DA50-41BF-BE21-75BECD7EB9C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24395" y="3970586"/>
            <a:ext cx="1076085" cy="1076085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14D71DC2-6F36-4B3A-B259-A2EC38D8B1E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72000" y="2571750"/>
            <a:ext cx="2895936" cy="1062305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95AD8BE-F210-4DA2-AC92-E6882E1F670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72001" y="3634056"/>
            <a:ext cx="2895936" cy="434160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ADEAF870-BE12-46C0-B75A-6389FD4352F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572000" y="4068216"/>
            <a:ext cx="2895936" cy="4327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264257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25</a:t>
            </a:fld>
            <a:endParaRPr/>
          </a:p>
        </p:txBody>
      </p:sp>
      <p:sp>
        <p:nvSpPr>
          <p:cNvPr id="7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313070" y="1314931"/>
            <a:ext cx="8623896" cy="90205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268288" indent="0"/>
            <a:r>
              <a:rPr lang="ru-RU" altLang="ru-RU" dirty="0"/>
              <a:t>При подаче заявления необходимо выбрать лагерь «</a:t>
            </a:r>
            <a:r>
              <a:rPr lang="ru-RU" altLang="ru-RU" dirty="0" err="1"/>
              <a:t>ДепОбр</a:t>
            </a:r>
            <a:r>
              <a:rPr lang="ru-RU" altLang="ru-RU" dirty="0"/>
              <a:t> АГ Екатеринбурга - региональный проект "Поезд здоровья 2.0"» и период отдыха</a:t>
            </a:r>
            <a:endParaRPr lang="ru-RU" altLang="ru-RU" sz="700" b="1" dirty="0">
              <a:solidFill>
                <a:schemeClr val="tx1"/>
              </a:solidFill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E93EEB35-C961-4C12-BC66-346AA8940C8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24395" y="3970586"/>
            <a:ext cx="1076085" cy="1076085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6D50EA2B-FF51-4458-BC28-AA75731091F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08489" y="1943797"/>
            <a:ext cx="3927021" cy="2909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074089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26</a:t>
            </a:fld>
            <a:endParaRPr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6424" y="1375862"/>
            <a:ext cx="8659772" cy="769500"/>
          </a:xfrm>
        </p:spPr>
        <p:txBody>
          <a:bodyPr>
            <a:normAutofit lnSpcReduction="10000"/>
          </a:bodyPr>
          <a:lstStyle/>
          <a:p>
            <a:pPr indent="-7938"/>
            <a:r>
              <a:rPr lang="ru-RU" dirty="0"/>
              <a:t>В случае если ранее в заявлении была выбрана льготная категория, то при необходимости в предоставлении оригиналов документов, в личный кабинет заявителя поступит уведомление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2434" y="2143012"/>
            <a:ext cx="3756624" cy="2606839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2885682E-DF23-44C0-AFE6-09C4218ABD7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24395" y="3970586"/>
            <a:ext cx="1076085" cy="1076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066715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27</a:t>
            </a:fld>
            <a:endParaRPr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-1" y="1154396"/>
            <a:ext cx="4977923" cy="1624176"/>
          </a:xfrm>
        </p:spPr>
        <p:txBody>
          <a:bodyPr>
            <a:normAutofit/>
          </a:bodyPr>
          <a:lstStyle/>
          <a:p>
            <a:pPr indent="-7938"/>
            <a:r>
              <a:rPr lang="ru-RU" sz="1200" dirty="0"/>
              <a:t>Для выбора места получения результата предоставления услуги необходимо </a:t>
            </a:r>
            <a:r>
              <a:rPr lang="ru-RU" altLang="ru-RU" sz="1200" dirty="0"/>
              <a:t>в поле поиска указать значение «Екатеринбург»</a:t>
            </a:r>
            <a:br>
              <a:rPr lang="ru-RU" altLang="ru-RU" sz="1200" dirty="0"/>
            </a:br>
            <a:r>
              <a:rPr lang="ru-RU" altLang="ru-RU" sz="1200" dirty="0"/>
              <a:t>и выбрать «Администрация города Екатеринбурга»</a:t>
            </a:r>
          </a:p>
          <a:p>
            <a:pPr indent="-7938"/>
            <a:r>
              <a:rPr lang="ru-RU" dirty="0"/>
              <a:t>                                                                                             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561E0B8E-23DC-4A82-8981-433AB4E9425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2261" r="35086" b="35479"/>
          <a:stretch/>
        </p:blipFill>
        <p:spPr>
          <a:xfrm>
            <a:off x="413674" y="2098634"/>
            <a:ext cx="4485594" cy="2031325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783FFE82-53FC-4B1C-8DA4-2D2B08FF0EC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83679" y="2809030"/>
            <a:ext cx="3239764" cy="182756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280E175F-15B4-4F11-8F23-4FBD2D683FE8}"/>
              </a:ext>
            </a:extLst>
          </p:cNvPr>
          <p:cNvSpPr txBox="1"/>
          <p:nvPr/>
        </p:nvSpPr>
        <p:spPr>
          <a:xfrm>
            <a:off x="5019397" y="950822"/>
            <a:ext cx="4124603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200" dirty="0">
                <a:solidFill>
                  <a:srgbClr val="1C1466"/>
                </a:solidFill>
                <a:latin typeface="Montserrat SemiBold"/>
                <a:sym typeface="Montserrat SemiBold"/>
              </a:rPr>
              <a:t>Электронный результат будет направлен в ваш личный кабинет</a:t>
            </a:r>
            <a:br>
              <a:rPr lang="ru-RU" sz="1200" dirty="0">
                <a:solidFill>
                  <a:srgbClr val="1C1466"/>
                </a:solidFill>
                <a:latin typeface="Montserrat SemiBold"/>
                <a:sym typeface="Montserrat SemiBold"/>
              </a:rPr>
            </a:br>
            <a:r>
              <a:rPr lang="ru-RU" sz="1200" dirty="0">
                <a:solidFill>
                  <a:srgbClr val="1C1466"/>
                </a:solidFill>
                <a:latin typeface="Montserrat SemiBold"/>
                <a:sym typeface="Montserrat SemiBold"/>
              </a:rPr>
              <a:t>на ЕПГУ.</a:t>
            </a:r>
          </a:p>
          <a:p>
            <a:r>
              <a:rPr lang="ru-RU" sz="1200" dirty="0">
                <a:solidFill>
                  <a:srgbClr val="1C1466"/>
                </a:solidFill>
                <a:latin typeface="Montserrat SemiBold"/>
                <a:sym typeface="Montserrat SemiBold"/>
              </a:rPr>
              <a:t>При необходимости получения результата на бумажном носителе необходимо поставить «галочку»</a:t>
            </a:r>
            <a:br>
              <a:rPr lang="ru-RU" sz="1200" dirty="0">
                <a:solidFill>
                  <a:srgbClr val="1C1466"/>
                </a:solidFill>
                <a:latin typeface="Montserrat SemiBold"/>
                <a:sym typeface="Montserrat SemiBold"/>
              </a:rPr>
            </a:br>
            <a:r>
              <a:rPr lang="ru-RU" sz="1200" dirty="0">
                <a:solidFill>
                  <a:srgbClr val="1C1466"/>
                </a:solidFill>
                <a:latin typeface="Montserrat SemiBold"/>
                <a:sym typeface="Montserrat SemiBold"/>
              </a:rPr>
              <a:t>в соответствующее поле.</a:t>
            </a:r>
          </a:p>
          <a:p>
            <a:r>
              <a:rPr lang="ru-RU" sz="1200" dirty="0">
                <a:solidFill>
                  <a:srgbClr val="1C1466"/>
                </a:solidFill>
                <a:latin typeface="Montserrat SemiBold"/>
                <a:sym typeface="Montserrat SemiBold"/>
              </a:rPr>
              <a:t>Для отправки заявления нажать кнопку «Отправить заявление».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E89F1BAA-4063-438A-B5A4-0C5F6C57770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24395" y="3970586"/>
            <a:ext cx="1076085" cy="1076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19128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Как получить услугу</a:t>
            </a:r>
            <a:endParaRPr lang="ru-RU" sz="25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236071" y="1269169"/>
            <a:ext cx="7512265" cy="115089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88900" indent="0" eaLnBrk="1" hangingPunct="1"/>
            <a:r>
              <a:rPr lang="ru-RU" altLang="ru-RU" dirty="0"/>
              <a:t>В адресной строке набрать </a:t>
            </a:r>
            <a:r>
              <a:rPr lang="en-US" altLang="ru-RU" dirty="0">
                <a:hlinkClick r:id="rId3"/>
              </a:rPr>
              <a:t>www.gosuslugi.ru</a:t>
            </a:r>
            <a:endParaRPr lang="en-US" altLang="ru-RU" dirty="0"/>
          </a:p>
          <a:p>
            <a:pPr indent="-368300" eaLnBrk="1" hangingPunct="1"/>
            <a:r>
              <a:rPr lang="ru-RU" altLang="ru-RU" dirty="0"/>
              <a:t>Нажать кнопку «Войти»</a:t>
            </a: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endParaRPr lang="ru-RU" altLang="ru-RU" sz="700" dirty="0">
              <a:solidFill>
                <a:schemeClr val="tx1"/>
              </a:solidFill>
            </a:endParaRP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3</a:t>
            </a:fld>
            <a:endParaRPr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0559" y="2025869"/>
            <a:ext cx="5327809" cy="2454278"/>
          </a:xfrm>
          <a:prstGeom prst="rect">
            <a:avLst/>
          </a:prstGeom>
        </p:spPr>
      </p:pic>
      <p:cxnSp>
        <p:nvCxnSpPr>
          <p:cNvPr id="5" name="Прямая со стрелкой 4">
            <a:extLst>
              <a:ext uri="{FF2B5EF4-FFF2-40B4-BE49-F238E27FC236}">
                <a16:creationId xmlns:a16="http://schemas.microsoft.com/office/drawing/2014/main" id="{100E071D-CFD7-4581-AC9B-30B7A91CFDA2}"/>
              </a:ext>
            </a:extLst>
          </p:cNvPr>
          <p:cNvCxnSpPr>
            <a:cxnSpLocks/>
          </p:cNvCxnSpPr>
          <p:nvPr/>
        </p:nvCxnSpPr>
        <p:spPr>
          <a:xfrm>
            <a:off x="2837793" y="1710559"/>
            <a:ext cx="3281653" cy="430856"/>
          </a:xfrm>
          <a:prstGeom prst="straightConnector1">
            <a:avLst/>
          </a:prstGeom>
          <a:ln>
            <a:solidFill>
              <a:schemeClr val="accent5">
                <a:lumMod val="7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A6CF2DC4-C379-4E44-881E-29DE073497D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24395" y="3970586"/>
            <a:ext cx="1076085" cy="1076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99978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256697" y="1172917"/>
            <a:ext cx="7512265" cy="115089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indent="-368300"/>
            <a:r>
              <a:rPr lang="ru-RU" altLang="ru-RU" dirty="0"/>
              <a:t>Ввести логин, пароль и нажать кнопку «Войти».</a:t>
            </a:r>
          </a:p>
          <a:p>
            <a:pPr marL="88900" indent="0"/>
            <a:r>
              <a:rPr lang="ru-RU" altLang="ru-RU" dirty="0"/>
              <a:t>В качестве логина можно использовать номер мобильного телефона, адрес электронной почты или СНИЛС (в зависимости от того, что было указано при регистрации на портале).</a:t>
            </a: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endParaRPr lang="ru-RU" altLang="ru-RU" sz="700" dirty="0">
              <a:solidFill>
                <a:schemeClr val="tx1"/>
              </a:solidFill>
            </a:endParaRP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4</a:t>
            </a:fld>
            <a:endParaRPr/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73" r="8637"/>
          <a:stretch/>
        </p:blipFill>
        <p:spPr bwMode="auto">
          <a:xfrm>
            <a:off x="1379579" y="2300680"/>
            <a:ext cx="1900777" cy="26143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29" r="5203"/>
          <a:stretch/>
        </p:blipFill>
        <p:spPr bwMode="auto">
          <a:xfrm>
            <a:off x="4009570" y="2300681"/>
            <a:ext cx="1888864" cy="26143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384F6E0A-AAF0-4E89-BFF2-46E7A8E77BB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24395" y="3970586"/>
            <a:ext cx="1076085" cy="1076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43469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332324" y="1411516"/>
            <a:ext cx="4260301" cy="274594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268288" indent="0"/>
            <a:r>
              <a:rPr lang="ru-RU" altLang="ru-RU" dirty="0"/>
              <a:t>Прямая ссылка на услугу:</a:t>
            </a:r>
          </a:p>
          <a:p>
            <a:pPr marL="268288" indent="0"/>
            <a:r>
              <a:rPr lang="en-US" altLang="ru-RU" dirty="0"/>
              <a:t>https://www.gosuslugi.ru/600173/1</a:t>
            </a:r>
            <a:endParaRPr lang="ru-RU" altLang="ru-RU" sz="700" dirty="0">
              <a:solidFill>
                <a:schemeClr val="tx1"/>
              </a:solidFill>
            </a:endParaRPr>
          </a:p>
          <a:p>
            <a:pPr marL="268288" indent="0"/>
            <a:endParaRPr lang="ru-RU" altLang="ru-RU" sz="800" dirty="0"/>
          </a:p>
          <a:p>
            <a:pPr marL="268288" indent="0"/>
            <a:endParaRPr lang="ru-RU" altLang="ru-RU" dirty="0"/>
          </a:p>
          <a:p>
            <a:pPr marL="268288" indent="0"/>
            <a:r>
              <a:rPr lang="ru-RU" altLang="ru-RU" dirty="0"/>
              <a:t>Выбрать «Начать».</a:t>
            </a:r>
          </a:p>
          <a:p>
            <a:pPr marL="268288" indent="0"/>
            <a:endParaRPr lang="ru-RU" altLang="ru-RU" sz="700" dirty="0">
              <a:solidFill>
                <a:schemeClr val="tx1"/>
              </a:solidFill>
            </a:endParaRP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5</a:t>
            </a:fld>
            <a:endParaRPr/>
          </a:p>
        </p:txBody>
      </p: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0" y="43934"/>
            <a:ext cx="637247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53958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941" t="14116" r="20784" b="4039"/>
          <a:stretch/>
        </p:blipFill>
        <p:spPr>
          <a:xfrm>
            <a:off x="3990841" y="1117914"/>
            <a:ext cx="3649534" cy="3244805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9E0C81BA-5485-4539-958F-D2C9FDD44E2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24395" y="3970586"/>
            <a:ext cx="1076085" cy="1076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52336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332325" y="1411516"/>
            <a:ext cx="6560844" cy="47199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268288" indent="0"/>
            <a:r>
              <a:rPr lang="ru-RU" altLang="ru-RU" dirty="0"/>
              <a:t>Выбрать того, кто обращается за услугой .</a:t>
            </a: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endParaRPr lang="ru-RU" altLang="ru-RU" sz="700" dirty="0">
              <a:solidFill>
                <a:schemeClr val="tx1"/>
              </a:solidFill>
            </a:endParaRP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6</a:t>
            </a:fld>
            <a:endParaRPr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1391" y="1997670"/>
            <a:ext cx="5362132" cy="2843212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D63E2F90-DF7F-4AAC-87A0-FFFA63CC008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24395" y="3970586"/>
            <a:ext cx="1076085" cy="1076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13112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332325" y="1411516"/>
            <a:ext cx="3803906" cy="274594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268288" indent="0"/>
            <a:r>
              <a:rPr lang="ru-RU" altLang="ru-RU" dirty="0"/>
              <a:t>В случае, если за услугой обращается представитель ребенка, то необходимо загрузить документ, подтверждающий полномочия представителя на подачу заявления от имени физического лица </a:t>
            </a: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endParaRPr lang="ru-RU" altLang="ru-RU" sz="700" dirty="0">
              <a:solidFill>
                <a:schemeClr val="tx1"/>
              </a:solidFill>
            </a:endParaRP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7</a:t>
            </a:fld>
            <a:endParaRPr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6231" y="1117914"/>
            <a:ext cx="3426595" cy="3731935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8AF4694A-34F2-4C79-B1DD-97E3EBB101F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24395" y="3970586"/>
            <a:ext cx="1076085" cy="1076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81281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332325" y="1411516"/>
            <a:ext cx="3803906" cy="274594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268288" indent="0"/>
            <a:r>
              <a:rPr lang="ru-RU" altLang="ru-RU" dirty="0"/>
              <a:t>В случае, если за услугой обращается родитель (законный представитель) ребенка, то данные будут загружены из Личного кабинета заявителя.</a:t>
            </a:r>
            <a:endParaRPr lang="ru-RU" altLang="ru-RU" sz="700" dirty="0">
              <a:solidFill>
                <a:schemeClr val="tx1"/>
              </a:solidFill>
            </a:endParaRP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8</a:t>
            </a:fld>
            <a:endParaRPr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9829" y="1187398"/>
            <a:ext cx="3254991" cy="3633372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752B4993-53DE-4CA5-9B59-E6D81C1FC78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24395" y="3970586"/>
            <a:ext cx="1076085" cy="1076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08902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439126" y="1268065"/>
            <a:ext cx="8426193" cy="82098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268288" indent="0"/>
            <a:r>
              <a:rPr lang="ru-RU" altLang="ru-RU" dirty="0"/>
              <a:t>Проверьте  свой номер телефона, электронную почту и адрес места жительства</a:t>
            </a:r>
            <a:endParaRPr lang="ru-RU" altLang="ru-RU" sz="700" dirty="0">
              <a:solidFill>
                <a:schemeClr val="tx1"/>
              </a:solidFill>
            </a:endParaRP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9</a:t>
            </a:fld>
            <a:endParaRPr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355" y="1853080"/>
            <a:ext cx="2944014" cy="1673217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0387" y="1860662"/>
            <a:ext cx="2946397" cy="168966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9372" y="2968543"/>
            <a:ext cx="2909538" cy="1866176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5C2EFBF7-4FBB-46FC-8C1A-32BB6F687E9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924395" y="3970586"/>
            <a:ext cx="1076085" cy="1076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488322"/>
      </p:ext>
    </p:extLst>
  </p:cSld>
  <p:clrMapOvr>
    <a:masterClrMapping/>
  </p:clrMapOvr>
</p:sld>
</file>

<file path=ppt/theme/theme1.xml><?xml version="1.0" encoding="utf-8"?>
<a:theme xmlns:a="http://schemas.openxmlformats.org/drawingml/2006/main" name="Gameday">
  <a:themeElements>
    <a:clrScheme name="Gameday">
      <a:dk1>
        <a:srgbClr val="1C1466"/>
      </a:dk1>
      <a:lt1>
        <a:srgbClr val="FFFFFF"/>
      </a:lt1>
      <a:dk2>
        <a:srgbClr val="443E3D"/>
      </a:dk2>
      <a:lt2>
        <a:srgbClr val="D3AAFF"/>
      </a:lt2>
      <a:accent1>
        <a:srgbClr val="443E3D"/>
      </a:accent1>
      <a:accent2>
        <a:srgbClr val="AF71FF"/>
      </a:accent2>
      <a:accent3>
        <a:srgbClr val="EAC96C"/>
      </a:accent3>
      <a:accent4>
        <a:srgbClr val="999999"/>
      </a:accent4>
      <a:accent5>
        <a:srgbClr val="FF7D50"/>
      </a:accent5>
      <a:accent6>
        <a:srgbClr val="FFE38D"/>
      </a:accent6>
      <a:hlink>
        <a:srgbClr val="4A86E8"/>
      </a:hlink>
      <a:folHlink>
        <a:srgbClr val="1C3AA9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13072</TotalTime>
  <Words>920</Words>
  <Application>Microsoft Office PowerPoint</Application>
  <PresentationFormat>Экран (16:9)</PresentationFormat>
  <Paragraphs>97</Paragraphs>
  <Slides>27</Slides>
  <Notes>27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32" baseType="lpstr">
      <vt:lpstr>Arial</vt:lpstr>
      <vt:lpstr>PT Serif</vt:lpstr>
      <vt:lpstr>Montserrat SemiBold</vt:lpstr>
      <vt:lpstr>Montserrat</vt:lpstr>
      <vt:lpstr>Gameday</vt:lpstr>
      <vt:lpstr>           Подача заявлений в организации отдыха детей и их оздоровления, расположенные на побережье Черного моря, в 2026 году для отдельных категорий детей, проживающих на территории города Екатеринбурга,  с использованием федеральной портальной формы на Едином портале государственных и муниципальных услуг (функций)  </vt:lpstr>
      <vt:lpstr>Если нет регистрации на Едином портале государственных и муниципальных услуг (ЕПГУ)  (нет учетной записи)</vt:lpstr>
      <vt:lpstr>Как получить услугу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Подача заявлений о предоставлении услуги «Зачисление в образовательное учреждение» с использованием Единого портала государственных и муниципальных услуг</dc:title>
  <dc:creator>Обухова Кристина Викторовна</dc:creator>
  <cp:lastModifiedBy>Эбзеева Лилия Камильевна</cp:lastModifiedBy>
  <cp:revision>175</cp:revision>
  <dcterms:modified xsi:type="dcterms:W3CDTF">2026-04-16T04:58:02Z</dcterms:modified>
</cp:coreProperties>
</file>