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5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CDC0-3602-40EE-8E30-0A88CA75AA85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45AFD-704E-4A2C-BD49-814E122B1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C642-E0FC-4FF7-8B22-CBD087CAAD76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5582-F3D8-4CCF-A47A-54CDF0685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92511-1DC3-4124-A299-9ED5124395F4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9B30C-566B-4875-A008-7131D30C3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F1718A-0815-4306-B484-353500198657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9BB52F-73CC-4281-940A-145718052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54CB-A2E3-4536-9E35-5FFD30BC49AF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C640-6CE0-40C5-B056-8D77F77FE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E4BA0-10DD-430B-A722-5E1E6E3F7FED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D6F4-734A-4FC7-9C8D-3AB926235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ED325-B778-4D7C-94C0-7844519E52CB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D2F2B-5771-4532-9F52-E68CD4FFB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B12DF7-5EE2-4C8D-B020-8F30B8175D4C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4EFB5A-0A1F-410C-BA9F-90790E1D1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5CD1B-7041-486B-9E27-CE9BAB5BBC59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C3DB7-3ABD-4584-84D5-75FD2E293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B4FAA8-1948-4222-9D3C-6390F35D1634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218F60-605A-4B07-8744-42FC25C16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5251E3-B9F7-4518-8241-5844C1A45D62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540501-0174-4B21-853B-92401507B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3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3A6008-B64B-496E-8CAD-D7FCDAF8D01E}" type="datetimeFigureOut">
              <a:rPr lang="ru-RU"/>
              <a:pPr>
                <a:defRPr/>
              </a:pPr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EE178-DD70-4203-A6E5-5E576CFB9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142984"/>
            <a:ext cx="6786610" cy="36317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Умножение, деление и возведение в степень рациональных дробей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785794"/>
            <a:ext cx="6786610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Задания для самостоятельной работы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2765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071688"/>
            <a:ext cx="30384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3143250"/>
            <a:ext cx="2733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2765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4143375"/>
            <a:ext cx="2819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71546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Домашнее задание</a:t>
            </a:r>
          </a:p>
          <a:p>
            <a:endParaRPr lang="ru-RU" sz="4000" dirty="0" smtClean="0"/>
          </a:p>
          <a:p>
            <a:r>
              <a:rPr lang="en-US" sz="4000" smtClean="0"/>
              <a:t>https://edu.skysmart.ru/student/xerilozogi</a:t>
            </a:r>
            <a:r>
              <a:rPr lang="ru-RU" sz="4000" smtClean="0"/>
              <a:t> 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Правило произведения дробей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Пусть даны две дроби, содержащие переменные:    и   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 Имеет место следующее правило: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Произведение двух дробей равно дроби, числитель которой равен произведению числителей, а знаменатель – произведению знаменателей данных дробей.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1" name="Формула" r:id="rId3" imgW="114151" imgH="215619" progId="Equation.3">
              <p:embed/>
            </p:oleObj>
          </a:graphicData>
        </a:graphic>
      </p:graphicFrame>
      <p:sp>
        <p:nvSpPr>
          <p:cNvPr id="10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2000250"/>
            <a:ext cx="180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2000250"/>
            <a:ext cx="1905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3143250"/>
            <a:ext cx="1562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1.</a:t>
            </a:r>
            <a:endParaRPr lang="ru-RU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71625" y="1571625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Schoolbook" pitchFamily="18" charset="0"/>
              </a:rPr>
              <a:t>Преобразовать произведение рациональных дробей в дробь: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3214688"/>
            <a:ext cx="4324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Правило возведения дроби в степень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Для произведения </a:t>
            </a:r>
            <a:r>
              <a:rPr lang="en-US" i="1" dirty="0" smtClean="0"/>
              <a:t>n</a:t>
            </a:r>
            <a:r>
              <a:rPr lang="ru-RU" dirty="0" smtClean="0"/>
              <a:t> одинаковых дробей имеем: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Следовательно,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Степень дробей с натуральным показателем равна частному степеней числителя и знаменателя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3" name="Формула" r:id="rId3" imgW="114151" imgH="215619" progId="Equation.3">
              <p:embed/>
            </p:oleObj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000250"/>
            <a:ext cx="32099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5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9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34290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2.</a:t>
            </a:r>
            <a:endParaRPr lang="ru-RU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71625" y="1571625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Schoolbook" pitchFamily="18" charset="0"/>
              </a:rPr>
              <a:t>Преобразовать степень рациональной дроби в дробь: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2428875"/>
            <a:ext cx="37909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3565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857625"/>
            <a:ext cx="2628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Правило деления рациональных дробей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ru-RU" smtClean="0"/>
              <a:t>Пусть даны две дроби, содержащие переменные:    и   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r>
              <a:rPr lang="ru-RU" smtClean="0"/>
              <a:t> Имеет место следующее правило:</a:t>
            </a:r>
          </a:p>
          <a:p>
            <a:endParaRPr lang="ru-RU" smtClean="0"/>
          </a:p>
          <a:p>
            <a:endParaRPr lang="ru-RU" smtClean="0"/>
          </a:p>
          <a:p>
            <a:r>
              <a:rPr lang="ru-RU" i="1" smtClean="0">
                <a:solidFill>
                  <a:srgbClr val="C00000"/>
                </a:solidFill>
              </a:rPr>
              <a:t>Частное двух дробей равно произведению делимого и дроби, обратной делителю.</a:t>
            </a:r>
          </a:p>
          <a:p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07" name="Формула" r:id="rId3" imgW="114151" imgH="215619" progId="Equation.3">
              <p:embed/>
            </p:oleObj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2000250"/>
            <a:ext cx="180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2000250"/>
            <a:ext cx="1905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3357563"/>
            <a:ext cx="2276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1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3.</a:t>
            </a:r>
            <a:endParaRPr lang="ru-RU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71625" y="1571625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Schoolbook" pitchFamily="18" charset="0"/>
              </a:rPr>
              <a:t>Преобразовать частное рациональной дроби в дробь: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4586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4588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45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4591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9" name="Группа 48"/>
          <p:cNvGrpSpPr>
            <a:grpSpLocks/>
          </p:cNvGrpSpPr>
          <p:nvPr/>
        </p:nvGrpSpPr>
        <p:grpSpPr bwMode="auto">
          <a:xfrm>
            <a:off x="1500188" y="2857500"/>
            <a:ext cx="5715000" cy="1185863"/>
            <a:chOff x="1500166" y="2857496"/>
            <a:chExt cx="5715000" cy="1185928"/>
          </a:xfrm>
        </p:grpSpPr>
        <p:pic>
          <p:nvPicPr>
            <p:cNvPr id="24593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3071810"/>
              <a:ext cx="571500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5857849" y="3571914"/>
              <a:ext cx="142883" cy="1428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5714974" y="3071825"/>
              <a:ext cx="142883" cy="1428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4786287" y="3571914"/>
              <a:ext cx="142883" cy="1428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4143353" y="3143262"/>
              <a:ext cx="366713" cy="276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5357791" y="3571910"/>
              <a:ext cx="366712" cy="276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5143478" y="3143262"/>
              <a:ext cx="366713" cy="276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4071916" y="3571910"/>
              <a:ext cx="366712" cy="276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1" name="TextBox 35"/>
            <p:cNvSpPr txBox="1">
              <a:spLocks noChangeArrowheads="1"/>
            </p:cNvSpPr>
            <p:nvPr/>
          </p:nvSpPr>
          <p:spPr bwMode="auto">
            <a:xfrm>
              <a:off x="3929058" y="3000372"/>
              <a:ext cx="285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5</a:t>
              </a:r>
            </a:p>
          </p:txBody>
        </p:sp>
        <p:sp>
          <p:nvSpPr>
            <p:cNvPr id="24602" name="TextBox 36"/>
            <p:cNvSpPr txBox="1">
              <a:spLocks noChangeArrowheads="1"/>
            </p:cNvSpPr>
            <p:nvPr/>
          </p:nvSpPr>
          <p:spPr bwMode="auto">
            <a:xfrm>
              <a:off x="4929190" y="3000372"/>
              <a:ext cx="285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3</a:t>
              </a:r>
            </a:p>
          </p:txBody>
        </p:sp>
        <p:sp>
          <p:nvSpPr>
            <p:cNvPr id="24603" name="TextBox 37"/>
            <p:cNvSpPr txBox="1">
              <a:spLocks noChangeArrowheads="1"/>
            </p:cNvSpPr>
            <p:nvPr/>
          </p:nvSpPr>
          <p:spPr bwMode="auto">
            <a:xfrm>
              <a:off x="3714744" y="3643314"/>
              <a:ext cx="285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2</a:t>
              </a:r>
            </a:p>
          </p:txBody>
        </p:sp>
        <p:sp>
          <p:nvSpPr>
            <p:cNvPr id="24604" name="TextBox 38"/>
            <p:cNvSpPr txBox="1">
              <a:spLocks noChangeArrowheads="1"/>
            </p:cNvSpPr>
            <p:nvPr/>
          </p:nvSpPr>
          <p:spPr bwMode="auto">
            <a:xfrm>
              <a:off x="5072066" y="3643314"/>
              <a:ext cx="285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2</a:t>
              </a:r>
            </a:p>
          </p:txBody>
        </p:sp>
        <p:sp>
          <p:nvSpPr>
            <p:cNvPr id="24605" name="TextBox 40"/>
            <p:cNvSpPr txBox="1">
              <a:spLocks noChangeArrowheads="1"/>
            </p:cNvSpPr>
            <p:nvPr/>
          </p:nvSpPr>
          <p:spPr bwMode="auto">
            <a:xfrm>
              <a:off x="5929322" y="3429000"/>
              <a:ext cx="2857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rgbClr val="00B050"/>
                  </a:solidFill>
                  <a:latin typeface="Century Schoolbook" pitchFamily="18" charset="0"/>
                </a:rPr>
                <a:t>4</a:t>
              </a:r>
            </a:p>
          </p:txBody>
        </p:sp>
        <p:sp>
          <p:nvSpPr>
            <p:cNvPr id="24606" name="TextBox 41"/>
            <p:cNvSpPr txBox="1">
              <a:spLocks noChangeArrowheads="1"/>
            </p:cNvSpPr>
            <p:nvPr/>
          </p:nvSpPr>
          <p:spPr bwMode="auto">
            <a:xfrm>
              <a:off x="5786446" y="2857496"/>
              <a:ext cx="2857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rgbClr val="00B050"/>
                  </a:solidFill>
                  <a:latin typeface="Century Schoolbook" pitchFamily="18" charset="0"/>
                </a:rPr>
                <a:t>3</a:t>
              </a: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 flipV="1">
              <a:off x="4286228" y="3571910"/>
              <a:ext cx="366713" cy="276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4429103" y="3143262"/>
              <a:ext cx="366713" cy="276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5786416" y="3143262"/>
              <a:ext cx="366712" cy="2762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Упражнения</a:t>
            </a:r>
            <a:endParaRPr lang="ru-RU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1500188"/>
            <a:ext cx="7572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Преобразуйте произведение или частное дробей в дробь и сократите ее, если это возможно: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785813" y="2286000"/>
            <a:ext cx="6877050" cy="1042988"/>
            <a:chOff x="785786" y="2285992"/>
            <a:chExt cx="6877095" cy="1043052"/>
          </a:xfrm>
        </p:grpSpPr>
        <p:sp>
          <p:nvSpPr>
            <p:cNvPr id="25641" name="TextBox 16"/>
            <p:cNvSpPr txBox="1">
              <a:spLocks noChangeArrowheads="1"/>
            </p:cNvSpPr>
            <p:nvPr/>
          </p:nvSpPr>
          <p:spPr bwMode="auto">
            <a:xfrm>
              <a:off x="4071934" y="2285992"/>
              <a:ext cx="285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3</a:t>
              </a:r>
            </a:p>
          </p:txBody>
        </p:sp>
        <p:sp>
          <p:nvSpPr>
            <p:cNvPr id="25642" name="TextBox 17"/>
            <p:cNvSpPr txBox="1">
              <a:spLocks noChangeArrowheads="1"/>
            </p:cNvSpPr>
            <p:nvPr/>
          </p:nvSpPr>
          <p:spPr bwMode="auto">
            <a:xfrm>
              <a:off x="4214810" y="2928934"/>
              <a:ext cx="285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2</a:t>
              </a:r>
            </a:p>
          </p:txBody>
        </p:sp>
        <p:sp>
          <p:nvSpPr>
            <p:cNvPr id="25643" name="TextBox 18"/>
            <p:cNvSpPr txBox="1">
              <a:spLocks noChangeArrowheads="1"/>
            </p:cNvSpPr>
            <p:nvPr/>
          </p:nvSpPr>
          <p:spPr bwMode="auto">
            <a:xfrm>
              <a:off x="6643702" y="2928934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-1</a:t>
              </a:r>
            </a:p>
          </p:txBody>
        </p:sp>
        <p:grpSp>
          <p:nvGrpSpPr>
            <p:cNvPr id="25644" name="Группа 22"/>
            <p:cNvGrpSpPr>
              <a:grpSpLocks/>
            </p:cNvGrpSpPr>
            <p:nvPr/>
          </p:nvGrpSpPr>
          <p:grpSpPr bwMode="auto">
            <a:xfrm>
              <a:off x="785786" y="2285992"/>
              <a:ext cx="6877095" cy="819150"/>
              <a:chOff x="785786" y="2428868"/>
              <a:chExt cx="6877095" cy="819150"/>
            </a:xfrm>
          </p:grpSpPr>
          <p:pic>
            <p:nvPicPr>
              <p:cNvPr id="25645" name="Picture 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5786" y="2428868"/>
                <a:ext cx="6448425" cy="819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4286246" y="2500310"/>
                <a:ext cx="366715" cy="27624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5643568" y="2857519"/>
                <a:ext cx="366714" cy="27624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4214808" y="2857519"/>
                <a:ext cx="366714" cy="27624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5643568" y="2500310"/>
                <a:ext cx="366714" cy="27624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4571998" y="2500310"/>
                <a:ext cx="1071570" cy="27624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5929320" y="2428868"/>
                <a:ext cx="1071569" cy="27624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4500560" y="2857519"/>
                <a:ext cx="1071569" cy="27624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5929320" y="2857519"/>
                <a:ext cx="1000132" cy="2857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5654" name="Picture 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215206" y="2428868"/>
                <a:ext cx="447675" cy="742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5609" name="Rectangle 12"/>
          <p:cNvSpPr>
            <a:spLocks noChangeArrowheads="1"/>
          </p:cNvSpPr>
          <p:nvPr/>
        </p:nvSpPr>
        <p:spPr bwMode="auto">
          <a:xfrm>
            <a:off x="0" y="2133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3357563"/>
            <a:ext cx="37528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2" name="Rectangle 15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5614" name="Rectangle 18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4429125" y="3286125"/>
            <a:ext cx="4014788" cy="928688"/>
            <a:chOff x="4500562" y="3429000"/>
            <a:chExt cx="4014788" cy="928694"/>
          </a:xfrm>
        </p:grpSpPr>
        <p:pic>
          <p:nvPicPr>
            <p:cNvPr id="25632" name="Picture 16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3529019"/>
              <a:ext cx="3943350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5643562" y="3571876"/>
              <a:ext cx="1071563" cy="2762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7143750" y="4000504"/>
              <a:ext cx="1071562" cy="2762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5500687" y="4000504"/>
              <a:ext cx="366713" cy="2762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7000875" y="3571876"/>
              <a:ext cx="366712" cy="2762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4500562" y="3571876"/>
              <a:ext cx="366713" cy="2762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6929437" y="4000504"/>
              <a:ext cx="366713" cy="2762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6786562" y="3571876"/>
              <a:ext cx="366713" cy="2762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40" name="TextBox 42"/>
            <p:cNvSpPr txBox="1">
              <a:spLocks noChangeArrowheads="1"/>
            </p:cNvSpPr>
            <p:nvPr/>
          </p:nvSpPr>
          <p:spPr bwMode="auto">
            <a:xfrm>
              <a:off x="6643702" y="3429000"/>
              <a:ext cx="285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2</a:t>
              </a:r>
            </a:p>
          </p:txBody>
        </p:sp>
      </p:grpSp>
      <p:sp>
        <p:nvSpPr>
          <p:cNvPr id="256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4286250"/>
            <a:ext cx="1581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8" name="Rectangle 21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4786313"/>
            <a:ext cx="2286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562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7434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4786313"/>
            <a:ext cx="2552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4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5625" name="Rectangle 30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2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7439" name="Picture 3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5643563"/>
            <a:ext cx="176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5" name="Группа 54"/>
          <p:cNvGrpSpPr>
            <a:grpSpLocks/>
          </p:cNvGrpSpPr>
          <p:nvPr/>
        </p:nvGrpSpPr>
        <p:grpSpPr bwMode="auto">
          <a:xfrm>
            <a:off x="5572125" y="4786313"/>
            <a:ext cx="3000375" cy="838200"/>
            <a:chOff x="5572132" y="4786322"/>
            <a:chExt cx="3000396" cy="838200"/>
          </a:xfrm>
        </p:grpSpPr>
        <p:pic>
          <p:nvPicPr>
            <p:cNvPr id="25629" name="Picture 28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72132" y="4786322"/>
              <a:ext cx="28575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5572132" y="5286384"/>
              <a:ext cx="1071571" cy="2762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7500959" y="4857759"/>
              <a:ext cx="1071569" cy="2762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0" y="2152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285750"/>
            <a:ext cx="34385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6634" name="Rectangle 5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714375" y="1571625"/>
            <a:ext cx="4514850" cy="847725"/>
            <a:chOff x="714348" y="1571612"/>
            <a:chExt cx="4514850" cy="847725"/>
          </a:xfrm>
        </p:grpSpPr>
        <p:pic>
          <p:nvPicPr>
            <p:cNvPr id="2665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1571612"/>
              <a:ext cx="4514850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3786161" y="1643050"/>
              <a:ext cx="1071562" cy="2762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2714598" y="2071675"/>
              <a:ext cx="142875" cy="1428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3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6637" name="Rectangle 8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6639" name="Rectangle 11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714375" y="2500313"/>
            <a:ext cx="5172075" cy="919162"/>
            <a:chOff x="714348" y="2428868"/>
            <a:chExt cx="5172075" cy="919163"/>
          </a:xfrm>
        </p:grpSpPr>
        <p:pic>
          <p:nvPicPr>
            <p:cNvPr id="26647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2500306"/>
              <a:ext cx="517207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4571973" y="3000369"/>
              <a:ext cx="1071563" cy="2762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2000223" y="2571743"/>
              <a:ext cx="1071563" cy="2762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2143098" y="3000369"/>
              <a:ext cx="1071563" cy="2762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1000098" y="2571743"/>
              <a:ext cx="1071563" cy="2762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52" name="TextBox 27"/>
            <p:cNvSpPr txBox="1">
              <a:spLocks noChangeArrowheads="1"/>
            </p:cNvSpPr>
            <p:nvPr/>
          </p:nvSpPr>
          <p:spPr bwMode="auto">
            <a:xfrm>
              <a:off x="714348" y="2428868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0070C0"/>
                  </a:solidFill>
                  <a:latin typeface="Century Schoolbook" pitchFamily="18" charset="0"/>
                </a:rPr>
                <a:t>-1</a:t>
              </a:r>
            </a:p>
          </p:txBody>
        </p:sp>
      </p:grpSp>
      <p:sp>
        <p:nvSpPr>
          <p:cNvPr id="266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3643313"/>
            <a:ext cx="18573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3" name="Rectangle 14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34" name="Группа 33"/>
          <p:cNvGrpSpPr>
            <a:grpSpLocks/>
          </p:cNvGrpSpPr>
          <p:nvPr/>
        </p:nvGrpSpPr>
        <p:grpSpPr bwMode="auto">
          <a:xfrm>
            <a:off x="428625" y="285750"/>
            <a:ext cx="3871913" cy="847725"/>
            <a:chOff x="428596" y="285728"/>
            <a:chExt cx="3871913" cy="847725"/>
          </a:xfrm>
        </p:grpSpPr>
        <p:pic>
          <p:nvPicPr>
            <p:cNvPr id="26645" name="Picture 4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758"/>
            <a:stretch>
              <a:fillRect/>
            </a:stretch>
          </p:blipFill>
          <p:spPr bwMode="auto">
            <a:xfrm>
              <a:off x="642910" y="285728"/>
              <a:ext cx="3657599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46" name="TextBox 32"/>
            <p:cNvSpPr txBox="1">
              <a:spLocks noChangeArrowheads="1"/>
            </p:cNvSpPr>
            <p:nvPr/>
          </p:nvSpPr>
          <p:spPr bwMode="auto">
            <a:xfrm>
              <a:off x="428596" y="500042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entury Schoolbook" pitchFamily="18" charset="0"/>
                </a:rPr>
                <a:t>d</a:t>
              </a:r>
              <a:endParaRPr lang="ru-RU"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</TotalTime>
  <Words>177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Формула</vt:lpstr>
      <vt:lpstr>Слайд 1</vt:lpstr>
      <vt:lpstr>Правило произведения дробей</vt:lpstr>
      <vt:lpstr>Пример 1.</vt:lpstr>
      <vt:lpstr>Правило возведения дроби в степень</vt:lpstr>
      <vt:lpstr>Пример 2.</vt:lpstr>
      <vt:lpstr>Правило деления рациональных дробей</vt:lpstr>
      <vt:lpstr>Пример 3.</vt:lpstr>
      <vt:lpstr>Упражнения</vt:lpstr>
      <vt:lpstr>Слайд 9</vt:lpstr>
      <vt:lpstr>Слайд 10</vt:lpstr>
      <vt:lpstr>Слайд 11</vt:lpstr>
    </vt:vector>
  </TitlesOfParts>
  <Company>katk46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</dc:creator>
  <cp:lastModifiedBy>School83</cp:lastModifiedBy>
  <cp:revision>35</cp:revision>
  <dcterms:created xsi:type="dcterms:W3CDTF">2014-11-18T08:40:51Z</dcterms:created>
  <dcterms:modified xsi:type="dcterms:W3CDTF">2020-11-12T06:54:36Z</dcterms:modified>
</cp:coreProperties>
</file>