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2" r:id="rId5"/>
    <p:sldId id="261" r:id="rId6"/>
    <p:sldId id="263" r:id="rId7"/>
    <p:sldId id="264" r:id="rId8"/>
    <p:sldId id="258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25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4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21CDC0-3602-40EE-8E30-0A88CA75AA85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45AFD-704E-4A2C-BD49-814E122B12B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F8C642-E0FC-4FF7-8B22-CBD087CAAD76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95582-F3D8-4CCF-A47A-54CDF0685DF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092511-1DC3-4124-A299-9ED5124395F4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9B30C-566B-4875-A008-7131D30C3EC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BF1718A-0815-4306-B484-353500198657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B29BB52F-73CC-4281-940A-1457180524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3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9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20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21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22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4E54CB-A2E3-4536-9E35-5FFD30BC49AF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1C640-6CE0-40C5-B056-8D77F77FEEA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FE4BA0-10DD-430B-A722-5E1E6E3F7FED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D8D6F4-734A-4FC7-9C8D-3AB926235CD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AED325-B778-4D7C-94C0-7844519E52CB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D2F2B-5771-4532-9F52-E68CD4FFB9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0B12DF7-5EE2-4C8D-B020-8F30B8175D4C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C4EFB5A-0A1F-410C-BA9F-90790E1D1F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5CD1B-7041-486B-9E27-CE9BAB5BBC59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C3DB7-3ABD-4584-84D5-75FD2E2932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BB4FAA8-1948-4222-9D3C-6390F35D1634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E218F60-605A-4B07-8744-42FC25C1695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45251E3-B9F7-4518-8241-5844C1A45D62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B540501-0174-4B21-853B-92401507BF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364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33A6008-B64B-496E-8CAD-D7FCDAF8D01E}" type="datetimeFigureOut">
              <a:rPr lang="ru-RU"/>
              <a:pPr>
                <a:defRPr/>
              </a:pPr>
              <a:t>12.11.2020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 b="1" smtClean="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E5FEE178-DD70-4203-A6E5-5E576CFB99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1" r:id="rId4"/>
    <p:sldLayoutId id="2147483670" r:id="rId5"/>
    <p:sldLayoutId id="2147483675" r:id="rId6"/>
    <p:sldLayoutId id="2147483669" r:id="rId7"/>
    <p:sldLayoutId id="2147483676" r:id="rId8"/>
    <p:sldLayoutId id="2147483677" r:id="rId9"/>
    <p:sldLayoutId id="2147483668" r:id="rId10"/>
    <p:sldLayoutId id="2147483667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fontAlgn="base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fontAlgn="base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fontAlgn="base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fontAlgn="base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000232" y="1142984"/>
            <a:ext cx="6786610" cy="36317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6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+mn-lt"/>
                <a:cs typeface="+mn-cs"/>
              </a:rPr>
              <a:t>Умножение, деление и возведение в степень рациональных дробей</a:t>
            </a: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85918" y="785794"/>
            <a:ext cx="6786610" cy="954107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8415" cmpd="sng">
                  <a:solidFill>
                    <a:srgbClr val="7030A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Задания для самостоятельной работы</a:t>
            </a:r>
          </a:p>
        </p:txBody>
      </p:sp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2765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88" y="2071688"/>
            <a:ext cx="303847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2765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88" y="3143250"/>
            <a:ext cx="27336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5" name="Rectangle 6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27657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28688" y="4143375"/>
            <a:ext cx="281940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8" name="Rectangle 9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71538" y="1071546"/>
            <a:ext cx="70009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Домашнее задание</a:t>
            </a:r>
          </a:p>
          <a:p>
            <a:endParaRPr lang="ru-RU" sz="4000" dirty="0" smtClean="0"/>
          </a:p>
          <a:p>
            <a:r>
              <a:rPr lang="en-US" sz="4000" smtClean="0"/>
              <a:t>https://edu.skysmart.ru/student/xerilozogi</a:t>
            </a:r>
            <a:r>
              <a:rPr lang="ru-RU" sz="4000" smtClean="0"/>
              <a:t> </a:t>
            </a:r>
            <a:endParaRPr lang="ru-RU" sz="4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Правило произведения дробей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lnSpcReduction="1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/>
              <a:t>Пусть даны две дроби, содержащие переменные:    и   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/>
              <a:t> Имеет место следующее правило: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i="1" dirty="0" smtClean="0">
                <a:solidFill>
                  <a:srgbClr val="C00000"/>
                </a:solidFill>
              </a:rPr>
              <a:t>Произведение двух дробей равно дроби, числитель которой равен произведению числителей, а знаменатель – произведению знаменателей данных дробей.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3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035" name="Rectangle 5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31" name="Формула" r:id="rId3" imgW="114151" imgH="215619" progId="Equation.3">
              <p:embed/>
            </p:oleObj>
          </a:graphicData>
        </a:graphic>
      </p:graphicFrame>
      <p:sp>
        <p:nvSpPr>
          <p:cNvPr id="103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63" y="2000250"/>
            <a:ext cx="1809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25" y="2000250"/>
            <a:ext cx="1905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0" name="Rectangle 11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4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5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38" y="3143250"/>
            <a:ext cx="15621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43" name="Rectangle 14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 1.</a:t>
            </a:r>
            <a:endParaRPr lang="ru-RU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6388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71625" y="1571625"/>
            <a:ext cx="571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entury Schoolbook" pitchFamily="18" charset="0"/>
              </a:rPr>
              <a:t>Преобразовать произведение рациональных дробей в дробь:</a:t>
            </a:r>
          </a:p>
        </p:txBody>
      </p:sp>
      <p:sp>
        <p:nvSpPr>
          <p:cNvPr id="16391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0250" y="3214688"/>
            <a:ext cx="432435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Правило возведения дроби в степень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>
            <a:normAutofit fontScale="92500" lnSpcReduction="20000"/>
          </a:bodyPr>
          <a:lstStyle/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/>
              <a:t>Для произведения </a:t>
            </a:r>
            <a:r>
              <a:rPr lang="en-US" i="1" dirty="0" smtClean="0"/>
              <a:t>n</a:t>
            </a:r>
            <a:r>
              <a:rPr lang="ru-RU" dirty="0" smtClean="0"/>
              <a:t> одинаковых дробей имеем: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dirty="0" smtClean="0"/>
              <a:t>Следовательно, </a:t>
            </a:r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Char char=""/>
              <a:defRPr/>
            </a:pPr>
            <a:r>
              <a:rPr lang="ru-RU" i="1" dirty="0" smtClean="0">
                <a:solidFill>
                  <a:srgbClr val="C00000"/>
                </a:solidFill>
              </a:rPr>
              <a:t>Степень дробей с натуральным показателем равна частному степеней числителя и знаменателя</a:t>
            </a:r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endParaRPr lang="ru-RU" dirty="0" smtClean="0"/>
          </a:p>
          <a:p>
            <a:pPr marL="274320" indent="-274320" fontAlgn="auto">
              <a:spcAft>
                <a:spcPts val="0"/>
              </a:spcAft>
              <a:buFont typeface="Wingdings"/>
              <a:buNone/>
              <a:defRPr/>
            </a:pP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2048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487" name="Rectangle 5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483" name="Формула" r:id="rId3" imgW="114151" imgH="215619" progId="Equation.3">
              <p:embed/>
            </p:oleObj>
          </a:graphicData>
        </a:graphic>
      </p:graphicFrame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489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490" name="Rectangle 11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9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0492" name="Rectangle 14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9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357438" y="2000250"/>
            <a:ext cx="3209925" cy="1409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5" name="Rectangle 5"/>
          <p:cNvSpPr>
            <a:spLocks noChangeArrowheads="1"/>
          </p:cNvSpPr>
          <p:nvPr/>
        </p:nvSpPr>
        <p:spPr bwMode="auto">
          <a:xfrm>
            <a:off x="0" y="18669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0496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8438" name="Picture 6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88" y="3429000"/>
            <a:ext cx="1371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8" name="Rectangle 8"/>
          <p:cNvSpPr>
            <a:spLocks noChangeArrowheads="1"/>
          </p:cNvSpPr>
          <p:nvPr/>
        </p:nvSpPr>
        <p:spPr bwMode="auto">
          <a:xfrm>
            <a:off x="0" y="1219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 2.</a:t>
            </a:r>
            <a:endParaRPr lang="ru-RU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56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3557" name="Rectangle 6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71625" y="1571625"/>
            <a:ext cx="571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entury Schoolbook" pitchFamily="18" charset="0"/>
              </a:rPr>
              <a:t>Преобразовать степень рациональной дроби в дробь:</a:t>
            </a:r>
          </a:p>
        </p:txBody>
      </p:sp>
      <p:sp>
        <p:nvSpPr>
          <p:cNvPr id="2355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3560" name="Rectangle 9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61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0" y="2428875"/>
            <a:ext cx="379095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3" name="Rectangle 3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64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3565" name="Rectangle 6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356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9463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500" y="3857625"/>
            <a:ext cx="26289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4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Правило деления рациональных дробей</a:t>
            </a:r>
            <a:endParaRPr lang="ru-RU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5257800"/>
          </a:xfrm>
        </p:spPr>
        <p:txBody>
          <a:bodyPr/>
          <a:lstStyle/>
          <a:p>
            <a:r>
              <a:rPr lang="ru-RU" smtClean="0"/>
              <a:t>Пусть даны две дроби, содержащие переменные:    и   .</a:t>
            </a:r>
          </a:p>
          <a:p>
            <a:pPr>
              <a:buFont typeface="Wingdings" pitchFamily="2" charset="2"/>
              <a:buNone/>
            </a:pPr>
            <a:endParaRPr lang="ru-RU" smtClean="0"/>
          </a:p>
          <a:p>
            <a:r>
              <a:rPr lang="ru-RU" smtClean="0"/>
              <a:t> Имеет место следующее правило:</a:t>
            </a:r>
          </a:p>
          <a:p>
            <a:endParaRPr lang="ru-RU" smtClean="0"/>
          </a:p>
          <a:p>
            <a:endParaRPr lang="ru-RU" smtClean="0"/>
          </a:p>
          <a:p>
            <a:r>
              <a:rPr lang="ru-RU" i="1" smtClean="0">
                <a:solidFill>
                  <a:srgbClr val="C00000"/>
                </a:solidFill>
              </a:rPr>
              <a:t>Частное двух дробей равно произведению делимого и дроби, обратной делителю.</a:t>
            </a:r>
          </a:p>
          <a:p>
            <a:endParaRPr lang="ru-RU" smtClean="0"/>
          </a:p>
          <a:p>
            <a:pPr>
              <a:buFont typeface="Wingdings" pitchFamily="2" charset="2"/>
              <a:buNone/>
            </a:pPr>
            <a:endParaRPr lang="ru-RU" smtClean="0"/>
          </a:p>
          <a:p>
            <a:pPr>
              <a:buFont typeface="Wingdings" pitchFamily="2" charset="2"/>
              <a:buNone/>
            </a:pPr>
            <a:r>
              <a:rPr lang="ru-RU" smtClean="0"/>
              <a:t> </a:t>
            </a:r>
          </a:p>
        </p:txBody>
      </p:sp>
      <p:sp>
        <p:nvSpPr>
          <p:cNvPr id="21510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1511" name="Rectangle 5"/>
          <p:cNvSpPr>
            <a:spLocks noChangeArrowheads="1"/>
          </p:cNvSpPr>
          <p:nvPr/>
        </p:nvSpPr>
        <p:spPr bwMode="auto">
          <a:xfrm>
            <a:off x="0" y="77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1507" name="Формула" r:id="rId3" imgW="114151" imgH="215619" progId="Equation.3">
              <p:embed/>
            </p:oleObj>
          </a:graphicData>
        </a:graphic>
      </p:graphicFrame>
      <p:sp>
        <p:nvSpPr>
          <p:cNvPr id="2151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86063" y="2000250"/>
            <a:ext cx="180975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25" y="2000250"/>
            <a:ext cx="1905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16" name="Rectangle 11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1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1518" name="Rectangle 14"/>
          <p:cNvSpPr>
            <a:spLocks noChangeArrowheads="1"/>
          </p:cNvSpPr>
          <p:nvPr/>
        </p:nvSpPr>
        <p:spPr bwMode="auto">
          <a:xfrm>
            <a:off x="0" y="11334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151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25" y="3357563"/>
            <a:ext cx="2276475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21" name="Rectangle 5"/>
          <p:cNvSpPr>
            <a:spLocks noChangeArrowheads="1"/>
          </p:cNvSpPr>
          <p:nvPr/>
        </p:nvSpPr>
        <p:spPr bwMode="auto">
          <a:xfrm>
            <a:off x="0" y="1209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spd="slow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Пример 3.</a:t>
            </a:r>
            <a:endParaRPr lang="ru-RU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4579" name="Rectangle 3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4581" name="Rectangle 6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571625" y="1571625"/>
            <a:ext cx="57150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000">
                <a:latin typeface="Century Schoolbook" pitchFamily="18" charset="0"/>
              </a:rPr>
              <a:t>Преобразовать частное рациональной дроби в дробь:</a:t>
            </a:r>
          </a:p>
        </p:txBody>
      </p:sp>
      <p:sp>
        <p:nvSpPr>
          <p:cNvPr id="24583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4584" name="Rectangle 9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4586" name="Rectangle 3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4588" name="Rectangle 6"/>
          <p:cNvSpPr>
            <a:spLocks noChangeArrowheads="1"/>
          </p:cNvSpPr>
          <p:nvPr/>
        </p:nvSpPr>
        <p:spPr bwMode="auto">
          <a:xfrm>
            <a:off x="0" y="1409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458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45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4591" name="Rectangle 3"/>
          <p:cNvSpPr>
            <a:spLocks noChangeArrowheads="1"/>
          </p:cNvSpPr>
          <p:nvPr/>
        </p:nvSpPr>
        <p:spPr bwMode="auto">
          <a:xfrm>
            <a:off x="0" y="12477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49" name="Группа 48"/>
          <p:cNvGrpSpPr>
            <a:grpSpLocks/>
          </p:cNvGrpSpPr>
          <p:nvPr/>
        </p:nvGrpSpPr>
        <p:grpSpPr bwMode="auto">
          <a:xfrm>
            <a:off x="1500188" y="2857500"/>
            <a:ext cx="5715000" cy="1185863"/>
            <a:chOff x="1500166" y="2857496"/>
            <a:chExt cx="5715000" cy="1185928"/>
          </a:xfrm>
        </p:grpSpPr>
        <p:pic>
          <p:nvPicPr>
            <p:cNvPr id="24593" name="Picture 1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00166" y="3071810"/>
              <a:ext cx="5715000" cy="7905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3" name="Прямая соединительная линия 22"/>
            <p:cNvCxnSpPr/>
            <p:nvPr/>
          </p:nvCxnSpPr>
          <p:spPr>
            <a:xfrm rot="5400000" flipH="1" flipV="1">
              <a:off x="5857849" y="3571914"/>
              <a:ext cx="142883" cy="14287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5400000" flipH="1" flipV="1">
              <a:off x="5714974" y="3071825"/>
              <a:ext cx="142883" cy="14287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 flipH="1" flipV="1">
              <a:off x="4786287" y="3571914"/>
              <a:ext cx="142883" cy="14287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Прямая соединительная линия 29"/>
            <p:cNvCxnSpPr/>
            <p:nvPr/>
          </p:nvCxnSpPr>
          <p:spPr>
            <a:xfrm flipV="1">
              <a:off x="4143353" y="3143262"/>
              <a:ext cx="366713" cy="27624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5357791" y="3571910"/>
              <a:ext cx="366712" cy="27624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flipV="1">
              <a:off x="5143478" y="3143262"/>
              <a:ext cx="366713" cy="27624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4071916" y="3571910"/>
              <a:ext cx="366712" cy="27624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601" name="TextBox 35"/>
            <p:cNvSpPr txBox="1">
              <a:spLocks noChangeArrowheads="1"/>
            </p:cNvSpPr>
            <p:nvPr/>
          </p:nvSpPr>
          <p:spPr bwMode="auto">
            <a:xfrm>
              <a:off x="3929058" y="3000372"/>
              <a:ext cx="2857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0070C0"/>
                  </a:solidFill>
                  <a:latin typeface="Century Schoolbook" pitchFamily="18" charset="0"/>
                </a:rPr>
                <a:t>5</a:t>
              </a:r>
            </a:p>
          </p:txBody>
        </p:sp>
        <p:sp>
          <p:nvSpPr>
            <p:cNvPr id="24602" name="TextBox 36"/>
            <p:cNvSpPr txBox="1">
              <a:spLocks noChangeArrowheads="1"/>
            </p:cNvSpPr>
            <p:nvPr/>
          </p:nvSpPr>
          <p:spPr bwMode="auto">
            <a:xfrm>
              <a:off x="4929190" y="3000372"/>
              <a:ext cx="2857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0070C0"/>
                  </a:solidFill>
                  <a:latin typeface="Century Schoolbook" pitchFamily="18" charset="0"/>
                </a:rPr>
                <a:t>3</a:t>
              </a:r>
            </a:p>
          </p:txBody>
        </p:sp>
        <p:sp>
          <p:nvSpPr>
            <p:cNvPr id="24603" name="TextBox 37"/>
            <p:cNvSpPr txBox="1">
              <a:spLocks noChangeArrowheads="1"/>
            </p:cNvSpPr>
            <p:nvPr/>
          </p:nvSpPr>
          <p:spPr bwMode="auto">
            <a:xfrm>
              <a:off x="3714744" y="3643314"/>
              <a:ext cx="2857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0070C0"/>
                  </a:solidFill>
                  <a:latin typeface="Century Schoolbook" pitchFamily="18" charset="0"/>
                </a:rPr>
                <a:t>2</a:t>
              </a:r>
            </a:p>
          </p:txBody>
        </p:sp>
        <p:sp>
          <p:nvSpPr>
            <p:cNvPr id="24604" name="TextBox 38"/>
            <p:cNvSpPr txBox="1">
              <a:spLocks noChangeArrowheads="1"/>
            </p:cNvSpPr>
            <p:nvPr/>
          </p:nvSpPr>
          <p:spPr bwMode="auto">
            <a:xfrm>
              <a:off x="5072066" y="3643314"/>
              <a:ext cx="2857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0070C0"/>
                  </a:solidFill>
                  <a:latin typeface="Century Schoolbook" pitchFamily="18" charset="0"/>
                </a:rPr>
                <a:t>2</a:t>
              </a:r>
            </a:p>
          </p:txBody>
        </p:sp>
        <p:sp>
          <p:nvSpPr>
            <p:cNvPr id="24605" name="TextBox 40"/>
            <p:cNvSpPr txBox="1">
              <a:spLocks noChangeArrowheads="1"/>
            </p:cNvSpPr>
            <p:nvPr/>
          </p:nvSpPr>
          <p:spPr bwMode="auto">
            <a:xfrm>
              <a:off x="5929322" y="3429000"/>
              <a:ext cx="28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>
                  <a:solidFill>
                    <a:srgbClr val="00B050"/>
                  </a:solidFill>
                  <a:latin typeface="Century Schoolbook" pitchFamily="18" charset="0"/>
                </a:rPr>
                <a:t>4</a:t>
              </a:r>
            </a:p>
          </p:txBody>
        </p:sp>
        <p:sp>
          <p:nvSpPr>
            <p:cNvPr id="24606" name="TextBox 41"/>
            <p:cNvSpPr txBox="1">
              <a:spLocks noChangeArrowheads="1"/>
            </p:cNvSpPr>
            <p:nvPr/>
          </p:nvSpPr>
          <p:spPr bwMode="auto">
            <a:xfrm>
              <a:off x="5786446" y="2857496"/>
              <a:ext cx="285752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1600" b="1">
                  <a:solidFill>
                    <a:srgbClr val="00B050"/>
                  </a:solidFill>
                  <a:latin typeface="Century Schoolbook" pitchFamily="18" charset="0"/>
                </a:rPr>
                <a:t>3</a:t>
              </a:r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 flipV="1">
              <a:off x="4286228" y="3571910"/>
              <a:ext cx="366713" cy="27624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flipV="1">
              <a:off x="4429103" y="3143262"/>
              <a:ext cx="366713" cy="27624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flipV="1">
              <a:off x="5786416" y="3143262"/>
              <a:ext cx="366712" cy="27624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pull dir="l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Упражнения</a:t>
            </a:r>
            <a:endParaRPr lang="ru-RU" sz="4400" b="1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714375" y="1500188"/>
            <a:ext cx="75723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Century Schoolbook" pitchFamily="18" charset="0"/>
              </a:rPr>
              <a:t>Преобразуйте произведение или частное дробей в дробь и сократите ее, если это возможно:</a:t>
            </a:r>
          </a:p>
        </p:txBody>
      </p:sp>
      <p:sp>
        <p:nvSpPr>
          <p:cNvPr id="25603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5604" name="Rectangle 3"/>
          <p:cNvSpPr>
            <a:spLocks noChangeArrowheads="1"/>
          </p:cNvSpPr>
          <p:nvPr/>
        </p:nvSpPr>
        <p:spPr bwMode="auto">
          <a:xfrm>
            <a:off x="0" y="12763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grpSp>
        <p:nvGrpSpPr>
          <p:cNvPr id="54" name="Группа 53"/>
          <p:cNvGrpSpPr>
            <a:grpSpLocks/>
          </p:cNvGrpSpPr>
          <p:nvPr/>
        </p:nvGrpSpPr>
        <p:grpSpPr bwMode="auto">
          <a:xfrm>
            <a:off x="785813" y="2286000"/>
            <a:ext cx="6877050" cy="1042988"/>
            <a:chOff x="785786" y="2285992"/>
            <a:chExt cx="6877095" cy="1043052"/>
          </a:xfrm>
        </p:grpSpPr>
        <p:sp>
          <p:nvSpPr>
            <p:cNvPr id="25641" name="TextBox 16"/>
            <p:cNvSpPr txBox="1">
              <a:spLocks noChangeArrowheads="1"/>
            </p:cNvSpPr>
            <p:nvPr/>
          </p:nvSpPr>
          <p:spPr bwMode="auto">
            <a:xfrm>
              <a:off x="4071934" y="2285992"/>
              <a:ext cx="2857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0070C0"/>
                  </a:solidFill>
                  <a:latin typeface="Century Schoolbook" pitchFamily="18" charset="0"/>
                </a:rPr>
                <a:t>3</a:t>
              </a:r>
            </a:p>
          </p:txBody>
        </p:sp>
        <p:sp>
          <p:nvSpPr>
            <p:cNvPr id="25642" name="TextBox 17"/>
            <p:cNvSpPr txBox="1">
              <a:spLocks noChangeArrowheads="1"/>
            </p:cNvSpPr>
            <p:nvPr/>
          </p:nvSpPr>
          <p:spPr bwMode="auto">
            <a:xfrm>
              <a:off x="4214810" y="2928934"/>
              <a:ext cx="2857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0070C0"/>
                  </a:solidFill>
                  <a:latin typeface="Century Schoolbook" pitchFamily="18" charset="0"/>
                </a:rPr>
                <a:t>2</a:t>
              </a:r>
            </a:p>
          </p:txBody>
        </p:sp>
        <p:sp>
          <p:nvSpPr>
            <p:cNvPr id="25643" name="TextBox 18"/>
            <p:cNvSpPr txBox="1">
              <a:spLocks noChangeArrowheads="1"/>
            </p:cNvSpPr>
            <p:nvPr/>
          </p:nvSpPr>
          <p:spPr bwMode="auto">
            <a:xfrm>
              <a:off x="6643702" y="2928934"/>
              <a:ext cx="57150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0070C0"/>
                  </a:solidFill>
                  <a:latin typeface="Century Schoolbook" pitchFamily="18" charset="0"/>
                </a:rPr>
                <a:t>-1</a:t>
              </a:r>
            </a:p>
          </p:txBody>
        </p:sp>
        <p:grpSp>
          <p:nvGrpSpPr>
            <p:cNvPr id="25644" name="Группа 22"/>
            <p:cNvGrpSpPr>
              <a:grpSpLocks/>
            </p:cNvGrpSpPr>
            <p:nvPr/>
          </p:nvGrpSpPr>
          <p:grpSpPr bwMode="auto">
            <a:xfrm>
              <a:off x="785786" y="2285992"/>
              <a:ext cx="6877095" cy="819150"/>
              <a:chOff x="785786" y="2428868"/>
              <a:chExt cx="6877095" cy="819150"/>
            </a:xfrm>
          </p:grpSpPr>
          <p:pic>
            <p:nvPicPr>
              <p:cNvPr id="25645" name="Picture 1"/>
              <p:cNvPicPr>
                <a:picLocks noChangeAspect="1" noChangeArrowheads="1"/>
              </p:cNvPicPr>
              <p:nvPr/>
            </p:nvPicPr>
            <p:blipFill>
              <a:blip r:embed="rId2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785786" y="2428868"/>
                <a:ext cx="6448425" cy="8191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cxnSp>
            <p:nvCxnSpPr>
              <p:cNvPr id="7" name="Прямая соединительная линия 6"/>
              <p:cNvCxnSpPr/>
              <p:nvPr/>
            </p:nvCxnSpPr>
            <p:spPr>
              <a:xfrm flipV="1">
                <a:off x="4286246" y="2500310"/>
                <a:ext cx="366715" cy="27624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" name="Прямая соединительная линия 7"/>
              <p:cNvCxnSpPr/>
              <p:nvPr/>
            </p:nvCxnSpPr>
            <p:spPr>
              <a:xfrm flipV="1">
                <a:off x="5643568" y="2857519"/>
                <a:ext cx="366714" cy="27624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Прямая соединительная линия 8"/>
              <p:cNvCxnSpPr/>
              <p:nvPr/>
            </p:nvCxnSpPr>
            <p:spPr>
              <a:xfrm flipV="1">
                <a:off x="4214808" y="2857519"/>
                <a:ext cx="366714" cy="27624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Прямая соединительная линия 9"/>
              <p:cNvCxnSpPr/>
              <p:nvPr/>
            </p:nvCxnSpPr>
            <p:spPr>
              <a:xfrm flipV="1">
                <a:off x="5643568" y="2500310"/>
                <a:ext cx="366714" cy="27624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Прямая соединительная линия 10"/>
              <p:cNvCxnSpPr/>
              <p:nvPr/>
            </p:nvCxnSpPr>
            <p:spPr>
              <a:xfrm flipV="1">
                <a:off x="4571998" y="2500310"/>
                <a:ext cx="1071570" cy="27624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/>
              <p:nvPr/>
            </p:nvCxnSpPr>
            <p:spPr>
              <a:xfrm flipV="1">
                <a:off x="5929320" y="2428868"/>
                <a:ext cx="1071569" cy="27624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4500560" y="2857519"/>
                <a:ext cx="1071569" cy="276242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Прямая соединительная линия 14"/>
              <p:cNvCxnSpPr/>
              <p:nvPr/>
            </p:nvCxnSpPr>
            <p:spPr>
              <a:xfrm flipV="1">
                <a:off x="5929320" y="2857519"/>
                <a:ext cx="1000132" cy="285767"/>
              </a:xfrm>
              <a:prstGeom prst="line">
                <a:avLst/>
              </a:prstGeom>
              <a:ln w="254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5654" name="Picture 4"/>
              <p:cNvPicPr>
                <a:picLocks noChangeAspect="1" noChangeArrowheads="1"/>
              </p:cNvPicPr>
              <p:nvPr/>
            </p:nvPicPr>
            <p:blipFill>
              <a:blip r:embed="rId3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7215206" y="2428868"/>
                <a:ext cx="447675" cy="7429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</p:grpSp>
      </p:grpSp>
      <p:sp>
        <p:nvSpPr>
          <p:cNvPr id="25607" name="Rectangle 6"/>
          <p:cNvSpPr>
            <a:spLocks noChangeArrowheads="1"/>
          </p:cNvSpPr>
          <p:nvPr/>
        </p:nvSpPr>
        <p:spPr bwMode="auto">
          <a:xfrm>
            <a:off x="0" y="1200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08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5609" name="Rectangle 12"/>
          <p:cNvSpPr>
            <a:spLocks noChangeArrowheads="1"/>
          </p:cNvSpPr>
          <p:nvPr/>
        </p:nvSpPr>
        <p:spPr bwMode="auto">
          <a:xfrm>
            <a:off x="0" y="21336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0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7421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3357563"/>
            <a:ext cx="3752850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2" name="Rectangle 15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3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5614" name="Rectangle 18"/>
          <p:cNvSpPr>
            <a:spLocks noChangeArrowheads="1"/>
          </p:cNvSpPr>
          <p:nvPr/>
        </p:nvSpPr>
        <p:spPr bwMode="auto">
          <a:xfrm>
            <a:off x="0" y="12858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56" name="Группа 55"/>
          <p:cNvGrpSpPr>
            <a:grpSpLocks/>
          </p:cNvGrpSpPr>
          <p:nvPr/>
        </p:nvGrpSpPr>
        <p:grpSpPr bwMode="auto">
          <a:xfrm>
            <a:off x="4429125" y="3286125"/>
            <a:ext cx="4014788" cy="928688"/>
            <a:chOff x="4500562" y="3429000"/>
            <a:chExt cx="4014788" cy="928694"/>
          </a:xfrm>
        </p:grpSpPr>
        <p:pic>
          <p:nvPicPr>
            <p:cNvPr id="25632" name="Picture 16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4572000" y="3529019"/>
              <a:ext cx="3943350" cy="8286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5643562" y="3571876"/>
              <a:ext cx="1071563" cy="2762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Прямая соединительная линия 36"/>
            <p:cNvCxnSpPr/>
            <p:nvPr/>
          </p:nvCxnSpPr>
          <p:spPr>
            <a:xfrm flipV="1">
              <a:off x="7143750" y="4000504"/>
              <a:ext cx="1071562" cy="2762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5500687" y="4000504"/>
              <a:ext cx="366713" cy="2762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/>
            <p:cNvCxnSpPr/>
            <p:nvPr/>
          </p:nvCxnSpPr>
          <p:spPr>
            <a:xfrm flipV="1">
              <a:off x="7000875" y="3571876"/>
              <a:ext cx="366712" cy="2762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 flipV="1">
              <a:off x="4500562" y="3571876"/>
              <a:ext cx="366713" cy="2762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/>
            <p:cNvCxnSpPr/>
            <p:nvPr/>
          </p:nvCxnSpPr>
          <p:spPr>
            <a:xfrm flipV="1">
              <a:off x="6929437" y="4000504"/>
              <a:ext cx="366713" cy="2762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 flipV="1">
              <a:off x="6786562" y="3571876"/>
              <a:ext cx="366713" cy="276227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640" name="TextBox 42"/>
            <p:cNvSpPr txBox="1">
              <a:spLocks noChangeArrowheads="1"/>
            </p:cNvSpPr>
            <p:nvPr/>
          </p:nvSpPr>
          <p:spPr bwMode="auto">
            <a:xfrm>
              <a:off x="6643702" y="3429000"/>
              <a:ext cx="2857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0070C0"/>
                  </a:solidFill>
                  <a:latin typeface="Century Schoolbook" pitchFamily="18" charset="0"/>
                </a:rPr>
                <a:t>2</a:t>
              </a:r>
            </a:p>
          </p:txBody>
        </p:sp>
      </p:grpSp>
      <p:sp>
        <p:nvSpPr>
          <p:cNvPr id="25616" name="Rectangle 2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7427" name="Picture 19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14438" y="4286250"/>
            <a:ext cx="15811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18" name="Rectangle 21"/>
          <p:cNvSpPr>
            <a:spLocks noChangeArrowheads="1"/>
          </p:cNvSpPr>
          <p:nvPr/>
        </p:nvSpPr>
        <p:spPr bwMode="auto">
          <a:xfrm>
            <a:off x="0" y="8763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19" name="Rectangle 2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7430" name="Picture 2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4786313"/>
            <a:ext cx="22860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1" name="Rectangle 2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5622" name="Rectangle 2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7434" name="Picture 26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00375" y="4786313"/>
            <a:ext cx="2552700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24" name="Rectangle 2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5625" name="Rectangle 30"/>
          <p:cNvSpPr>
            <a:spLocks noChangeArrowheads="1"/>
          </p:cNvSpPr>
          <p:nvPr/>
        </p:nvSpPr>
        <p:spPr bwMode="auto">
          <a:xfrm>
            <a:off x="0" y="1295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5626" name="Rectangle 3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17439" name="Picture 31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7250" y="5643563"/>
            <a:ext cx="176212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5" name="Группа 54"/>
          <p:cNvGrpSpPr>
            <a:grpSpLocks/>
          </p:cNvGrpSpPr>
          <p:nvPr/>
        </p:nvGrpSpPr>
        <p:grpSpPr bwMode="auto">
          <a:xfrm>
            <a:off x="5572125" y="4786313"/>
            <a:ext cx="3000375" cy="838200"/>
            <a:chOff x="5572132" y="4786322"/>
            <a:chExt cx="3000396" cy="838200"/>
          </a:xfrm>
        </p:grpSpPr>
        <p:pic>
          <p:nvPicPr>
            <p:cNvPr id="25629" name="Picture 28"/>
            <p:cNvPicPr>
              <a:picLocks noChangeAspect="1" noChangeArrowheads="1"/>
            </p:cNvPicPr>
            <p:nvPr/>
          </p:nvPicPr>
          <p:blipFill>
            <a:blip r:embed="rId10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5572132" y="4786322"/>
              <a:ext cx="2857500" cy="838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59" name="Прямая соединительная линия 58"/>
            <p:cNvCxnSpPr/>
            <p:nvPr/>
          </p:nvCxnSpPr>
          <p:spPr>
            <a:xfrm flipV="1">
              <a:off x="5572132" y="5286384"/>
              <a:ext cx="1071571" cy="2762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 flipV="1">
              <a:off x="7500959" y="4857759"/>
              <a:ext cx="1071569" cy="2762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strips dir="l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7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7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4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7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4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6626" name="Rectangle 3"/>
          <p:cNvSpPr>
            <a:spLocks noChangeArrowheads="1"/>
          </p:cNvSpPr>
          <p:nvPr/>
        </p:nvSpPr>
        <p:spPr bwMode="auto">
          <a:xfrm>
            <a:off x="0" y="21526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6628" name="Rectangle 6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29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6630" name="Rectangle 9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1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2457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7688" y="285750"/>
            <a:ext cx="343852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33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6634" name="Rectangle 5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0" name="Группа 19"/>
          <p:cNvGrpSpPr>
            <a:grpSpLocks/>
          </p:cNvGrpSpPr>
          <p:nvPr/>
        </p:nvGrpSpPr>
        <p:grpSpPr bwMode="auto">
          <a:xfrm>
            <a:off x="714375" y="1571625"/>
            <a:ext cx="4514850" cy="847725"/>
            <a:chOff x="714348" y="1571612"/>
            <a:chExt cx="4514850" cy="847725"/>
          </a:xfrm>
        </p:grpSpPr>
        <p:pic>
          <p:nvPicPr>
            <p:cNvPr id="26653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348" y="1571612"/>
              <a:ext cx="4514850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 flipV="1">
              <a:off x="3786161" y="1643050"/>
              <a:ext cx="1071562" cy="2762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5400000" flipH="1" flipV="1">
              <a:off x="2714598" y="2071675"/>
              <a:ext cx="142875" cy="14287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636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6637" name="Rectangle 8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2663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sp>
        <p:nvSpPr>
          <p:cNvPr id="26639" name="Rectangle 11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9" name="Группа 28"/>
          <p:cNvGrpSpPr>
            <a:grpSpLocks/>
          </p:cNvGrpSpPr>
          <p:nvPr/>
        </p:nvGrpSpPr>
        <p:grpSpPr bwMode="auto">
          <a:xfrm>
            <a:off x="714375" y="2500313"/>
            <a:ext cx="5172075" cy="919162"/>
            <a:chOff x="714348" y="2428868"/>
            <a:chExt cx="5172075" cy="919163"/>
          </a:xfrm>
        </p:grpSpPr>
        <p:pic>
          <p:nvPicPr>
            <p:cNvPr id="26647" name="Picture 9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714348" y="2500306"/>
              <a:ext cx="5172075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4571973" y="3000369"/>
              <a:ext cx="1071563" cy="2762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flipV="1">
              <a:off x="2000223" y="2571743"/>
              <a:ext cx="1071563" cy="2762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flipV="1">
              <a:off x="2143098" y="3000369"/>
              <a:ext cx="1071563" cy="2762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1000098" y="2571743"/>
              <a:ext cx="1071563" cy="276225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652" name="TextBox 27"/>
            <p:cNvSpPr txBox="1">
              <a:spLocks noChangeArrowheads="1"/>
            </p:cNvSpPr>
            <p:nvPr/>
          </p:nvSpPr>
          <p:spPr bwMode="auto">
            <a:xfrm>
              <a:off x="714348" y="2428868"/>
              <a:ext cx="57150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ru-RU" sz="2000" b="1">
                  <a:solidFill>
                    <a:srgbClr val="0070C0"/>
                  </a:solidFill>
                  <a:latin typeface="Century Schoolbook" pitchFamily="18" charset="0"/>
                </a:rPr>
                <a:t>-1</a:t>
              </a:r>
            </a:p>
          </p:txBody>
        </p:sp>
      </p:grpSp>
      <p:sp>
        <p:nvSpPr>
          <p:cNvPr id="26641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>
              <a:latin typeface="Century Schoolbook" pitchFamily="18" charset="0"/>
            </a:endParaRPr>
          </a:p>
        </p:txBody>
      </p:sp>
      <p:pic>
        <p:nvPicPr>
          <p:cNvPr id="24588" name="Picture 1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375" y="3643313"/>
            <a:ext cx="1857375" cy="84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43" name="Rectangle 14"/>
          <p:cNvSpPr>
            <a:spLocks noChangeArrowheads="1"/>
          </p:cNvSpPr>
          <p:nvPr/>
        </p:nvSpPr>
        <p:spPr bwMode="auto">
          <a:xfrm>
            <a:off x="0" y="13049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34" name="Группа 33"/>
          <p:cNvGrpSpPr>
            <a:grpSpLocks/>
          </p:cNvGrpSpPr>
          <p:nvPr/>
        </p:nvGrpSpPr>
        <p:grpSpPr bwMode="auto">
          <a:xfrm>
            <a:off x="428625" y="285750"/>
            <a:ext cx="3871913" cy="847725"/>
            <a:chOff x="428596" y="285728"/>
            <a:chExt cx="3871913" cy="847725"/>
          </a:xfrm>
        </p:grpSpPr>
        <p:pic>
          <p:nvPicPr>
            <p:cNvPr id="26645" name="Picture 4"/>
            <p:cNvPicPr>
              <a:picLocks noChangeAspect="1" noChangeArrowheads="1"/>
            </p:cNvPicPr>
            <p:nvPr/>
          </p:nvPicPr>
          <p:blipFill>
            <a:blip r:embed="rId6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 l="3758"/>
            <a:stretch>
              <a:fillRect/>
            </a:stretch>
          </p:blipFill>
          <p:spPr bwMode="auto">
            <a:xfrm>
              <a:off x="642910" y="285728"/>
              <a:ext cx="3657599" cy="84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6646" name="TextBox 32"/>
            <p:cNvSpPr txBox="1">
              <a:spLocks noChangeArrowheads="1"/>
            </p:cNvSpPr>
            <p:nvPr/>
          </p:nvSpPr>
          <p:spPr bwMode="auto">
            <a:xfrm>
              <a:off x="428596" y="500042"/>
              <a:ext cx="285752" cy="3693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>
                  <a:latin typeface="Century Schoolbook" pitchFamily="18" charset="0"/>
                </a:rPr>
                <a:t>d</a:t>
              </a:r>
              <a:endParaRPr lang="ru-RU">
                <a:latin typeface="Century Schoolbook" pitchFamily="18" charset="0"/>
              </a:endParaRPr>
            </a:p>
          </p:txBody>
        </p:sp>
      </p:grpSp>
    </p:spTree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0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305</TotalTime>
  <Words>177</Words>
  <Application>Microsoft Office PowerPoint</Application>
  <PresentationFormat>Экран (4:3)</PresentationFormat>
  <Paragraphs>59</Paragraphs>
  <Slides>11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Эркер</vt:lpstr>
      <vt:lpstr>Формула</vt:lpstr>
      <vt:lpstr>Слайд 1</vt:lpstr>
      <vt:lpstr>Правило произведения дробей</vt:lpstr>
      <vt:lpstr>Пример 1.</vt:lpstr>
      <vt:lpstr>Правило возведения дроби в степень</vt:lpstr>
      <vt:lpstr>Пример 2.</vt:lpstr>
      <vt:lpstr>Правило деления рациональных дробей</vt:lpstr>
      <vt:lpstr>Пример 3.</vt:lpstr>
      <vt:lpstr>Упражнения</vt:lpstr>
      <vt:lpstr>Слайд 9</vt:lpstr>
      <vt:lpstr>Слайд 10</vt:lpstr>
      <vt:lpstr>Слайд 11</vt:lpstr>
    </vt:vector>
  </TitlesOfParts>
  <Company>katk46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xp</dc:creator>
  <cp:lastModifiedBy>School83</cp:lastModifiedBy>
  <cp:revision>35</cp:revision>
  <dcterms:created xsi:type="dcterms:W3CDTF">2014-11-18T08:40:51Z</dcterms:created>
  <dcterms:modified xsi:type="dcterms:W3CDTF">2020-11-12T06:54:36Z</dcterms:modified>
</cp:coreProperties>
</file>