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sldIdLst>
    <p:sldId id="256" r:id="rId2"/>
    <p:sldId id="274" r:id="rId3"/>
    <p:sldId id="257" r:id="rId4"/>
    <p:sldId id="259" r:id="rId5"/>
    <p:sldId id="260" r:id="rId6"/>
    <p:sldId id="290" r:id="rId7"/>
    <p:sldId id="275" r:id="rId8"/>
    <p:sldId id="288" r:id="rId9"/>
    <p:sldId id="258" r:id="rId10"/>
    <p:sldId id="262" r:id="rId11"/>
    <p:sldId id="280" r:id="rId12"/>
    <p:sldId id="261" r:id="rId13"/>
    <p:sldId id="279" r:id="rId14"/>
    <p:sldId id="263" r:id="rId15"/>
    <p:sldId id="265" r:id="rId16"/>
    <p:sldId id="268" r:id="rId17"/>
    <p:sldId id="267" r:id="rId18"/>
    <p:sldId id="264" r:id="rId19"/>
    <p:sldId id="283" r:id="rId20"/>
    <p:sldId id="266" r:id="rId21"/>
    <p:sldId id="281" r:id="rId22"/>
    <p:sldId id="282" r:id="rId23"/>
    <p:sldId id="278" r:id="rId24"/>
    <p:sldId id="269" r:id="rId25"/>
    <p:sldId id="286" r:id="rId26"/>
    <p:sldId id="284" r:id="rId27"/>
    <p:sldId id="289" r:id="rId28"/>
    <p:sldId id="270" r:id="rId29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00"/>
    <a:srgbClr val="FF0066"/>
    <a:srgbClr val="FFFF00"/>
    <a:srgbClr val="99CCFF"/>
    <a:srgbClr val="66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984" autoAdjust="0"/>
    <p:restoredTop sz="94660"/>
  </p:normalViewPr>
  <p:slideViewPr>
    <p:cSldViewPr>
      <p:cViewPr varScale="1">
        <p:scale>
          <a:sx n="65" d="100"/>
          <a:sy n="65" d="100"/>
        </p:scale>
        <p:origin x="1112" y="4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42416" y="2514601"/>
            <a:ext cx="6600451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42416" y="4777380"/>
            <a:ext cx="6600451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8"/>
          <p:cNvSpPr/>
          <p:nvPr/>
        </p:nvSpPr>
        <p:spPr bwMode="auto">
          <a:xfrm>
            <a:off x="-31719" y="4321158"/>
            <a:ext cx="1395473" cy="781781"/>
          </a:xfrm>
          <a:custGeom>
            <a:avLst/>
            <a:gdLst/>
            <a:ahLst/>
            <a:cxnLst/>
            <a:rect l="l" t="t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23334" y="4529541"/>
            <a:ext cx="584978" cy="365125"/>
          </a:xfrm>
        </p:spPr>
        <p:txBody>
          <a:bodyPr/>
          <a:lstStyle/>
          <a:p>
            <a:fld id="{A7295E79-8753-494C-8811-1B23A1A8119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76066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609600"/>
            <a:ext cx="6591985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084D03ED-DAFB-49EB-B443-A67569327CD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08715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15972" y="3505200"/>
            <a:ext cx="5653888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9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084D03ED-DAFB-49EB-B443-A67569327CD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51041055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438401"/>
            <a:ext cx="6591985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084D03ED-DAFB-49EB-B443-A67569327CD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420143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688292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688292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084D03ED-DAFB-49EB-B443-A67569327CD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17641480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6" y="627407"/>
            <a:ext cx="6591984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591985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084D03ED-DAFB-49EB-B443-A67569327CD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538138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378F2-4430-4BC4-A82D-00518B594D1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49758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8535" y="627406"/>
            <a:ext cx="1656132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42416" y="627406"/>
            <a:ext cx="4716348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0AE9B6-F03F-4B52-B11A-50D547BA1DD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19289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1" y="624110"/>
            <a:ext cx="6589199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2415" y="2133600"/>
            <a:ext cx="6591985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82874D-22B1-4437-B9E2-75F2FCEEE58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95140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074562"/>
            <a:ext cx="6591985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3581400"/>
            <a:ext cx="659198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90276014-F092-455A-A310-DAE8D7F2445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86633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42416" y="2136706"/>
            <a:ext cx="3197531" cy="376739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7307" y="2136706"/>
            <a:ext cx="3197093" cy="376739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57B63647-65F2-428D-9643-061B6CF31CA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36258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65352" y="2226626"/>
            <a:ext cx="287459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42415" y="2802888"/>
            <a:ext cx="3197532" cy="3105703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6154" y="2223398"/>
            <a:ext cx="28732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333715" y="2799660"/>
            <a:ext cx="3195680" cy="3105703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5783EAED-164E-487D-9B1B-74116E187F0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86861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EBB5B-984A-4DD4-A0A9-3B5983599C9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05224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7500E9-7735-472E-B760-4E2D80FA4AE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3484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46088"/>
            <a:ext cx="2629584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3494" y="446089"/>
            <a:ext cx="3790906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1598613"/>
            <a:ext cx="2629584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A5F392-9EE1-4EA3-A809-2C8291CDACD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3126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800600"/>
            <a:ext cx="6591985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42415" y="634965"/>
            <a:ext cx="6591985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367338"/>
            <a:ext cx="6591985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DED790C1-1ED4-4BE1-9A2A-CDA166887FF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71801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/>
          <p:cNvGrpSpPr/>
          <p:nvPr/>
        </p:nvGrpSpPr>
        <p:grpSpPr>
          <a:xfrm>
            <a:off x="1" y="228600"/>
            <a:ext cx="1981200" cy="6638628"/>
            <a:chOff x="2487613" y="285750"/>
            <a:chExt cx="2428875" cy="5654676"/>
          </a:xfrm>
        </p:grpSpPr>
        <p:sp>
          <p:nvSpPr>
            <p:cNvPr id="37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8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9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0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1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2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3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4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5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6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7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8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49" name="Group 48"/>
          <p:cNvGrpSpPr/>
          <p:nvPr/>
        </p:nvGrpSpPr>
        <p:grpSpPr>
          <a:xfrm>
            <a:off x="20421" y="749"/>
            <a:ext cx="1952272" cy="6852504"/>
            <a:chOff x="6627813" y="196102"/>
            <a:chExt cx="1952625" cy="5677649"/>
          </a:xfrm>
        </p:grpSpPr>
        <p:sp>
          <p:nvSpPr>
            <p:cNvPr id="50" name="Freeform 27"/>
            <p:cNvSpPr/>
            <p:nvPr/>
          </p:nvSpPr>
          <p:spPr bwMode="auto">
            <a:xfrm>
              <a:off x="6627813" y="196102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1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2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3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4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5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6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7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8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9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0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1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62" name="Rectangle 61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2133600"/>
            <a:ext cx="6591985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772400" y="6135089"/>
            <a:ext cx="766380" cy="3701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42415" y="6135809"/>
            <a:ext cx="57164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11228" y="787783"/>
            <a:ext cx="5849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084D03ED-DAFB-49EB-B443-A67569327CD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32768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93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2">
              <a:lumMod val="7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w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cache-media.britannica.com/eb-media/58/126158-004-AF7B90F1.jpg" TargetMode="External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hyperlink" Target="http://ru.wikipedia.org/wiki/%D0%A4%D0%B0%D0%B9%D0%BB:The_Triumph_of_Death,_or_The_Three_Fates.jpg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eg"/><Relationship Id="rId5" Type="http://schemas.openxmlformats.org/officeDocument/2006/relationships/hyperlink" Target="http://ru.wikipedia.org/wiki/%D0%A4%D0%B0%D0%B9%D0%BB:Statue_of_Zeus_(Hermitage)_-_%D0%A1%D1%82%D0%B0%D1%82%D1%83%D1%8F_%D0%AE%D0%BF%D0%B8%D1%82%D0%B5%D1%80%D0%B0.jpg" TargetMode="External"/><Relationship Id="rId4" Type="http://schemas.openxmlformats.org/officeDocument/2006/relationships/image" Target="../media/image1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hyperlink" Target="http://upload.wikimedia.org/wikipedia/commons/thumb/b/b0/Martin_Luther_by_Lucas_Cranach_der_%C3%84ltere.jpeg/410px-Martin_Luther_by_Lucas_Cranach_der_%C3%84ltere.jpeg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jpeg"/><Relationship Id="rId4" Type="http://schemas.openxmlformats.org/officeDocument/2006/relationships/hyperlink" Target="http://www.bbc.co.uk/blogs/ni/15calvindesc.jpg" TargetMode="Externa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hyperlink" Target="http://upload.wikimedia.org/wikipedia/commons/0/00/Temptation_and_Fall-Sistine_Chapel_Ceiling.jpg" TargetMode="Externa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hyperlink" Target="http://de.academic.ru/pictures/dewiki/69/Engels_painting2.jpg" TargetMode="Externa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hyperlink" Target="http://marcopena.files.wordpress.com/2010/04/nobel.jpg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e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33362" y="-18752"/>
            <a:ext cx="9753600" cy="6309320"/>
          </a:xfrm>
          <a:prstGeom prst="rect">
            <a:avLst/>
          </a:prstGeom>
        </p:spPr>
      </p:pic>
      <p:sp>
        <p:nvSpPr>
          <p:cNvPr id="2053" name="Text Box 5"/>
          <p:cNvSpPr txBox="1">
            <a:spLocks noChangeArrowheads="1"/>
          </p:cNvSpPr>
          <p:nvPr/>
        </p:nvSpPr>
        <p:spPr bwMode="auto">
          <a:xfrm>
            <a:off x="611188" y="404813"/>
            <a:ext cx="8064500" cy="155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4800" b="1" dirty="0">
                <a:solidFill>
                  <a:schemeClr val="bg1"/>
                </a:solidFill>
              </a:rPr>
              <a:t>Свобода в деятельности человека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250825" y="0"/>
            <a:ext cx="8893175" cy="1268413"/>
          </a:xfrm>
          <a:gradFill>
            <a:gsLst>
              <a:gs pos="0">
                <a:schemeClr val="bg2">
                  <a:tint val="90000"/>
                  <a:lumMod val="120000"/>
                </a:schemeClr>
              </a:gs>
              <a:gs pos="100000">
                <a:schemeClr val="bg2">
                  <a:shade val="98000"/>
                  <a:satMod val="120000"/>
                  <a:lumMod val="98000"/>
                </a:schemeClr>
              </a:gs>
            </a:gsLst>
            <a:lin ang="5400000" scaled="0"/>
          </a:gradFill>
        </p:spPr>
        <p:txBody>
          <a:bodyPr>
            <a:normAutofit fontScale="90000"/>
          </a:bodyPr>
          <a:lstStyle/>
          <a:p>
            <a:r>
              <a:rPr lang="ru-RU" sz="3600" b="1" dirty="0"/>
              <a:t>2. Невозможность «Абсолютной свободы»</a:t>
            </a:r>
            <a:br>
              <a:rPr lang="ru-RU" sz="3600" b="1" dirty="0"/>
            </a:br>
            <a:endParaRPr lang="ru-RU" sz="3600" b="1" dirty="0"/>
          </a:p>
        </p:txBody>
      </p:sp>
      <p:sp>
        <p:nvSpPr>
          <p:cNvPr id="8195" name="Rectangle 3"/>
          <p:cNvSpPr>
            <a:spLocks noGrp="1" noChangeArrowheads="1"/>
          </p:cNvSpPr>
          <p:nvPr>
            <p:ph idx="1"/>
          </p:nvPr>
        </p:nvSpPr>
        <p:spPr>
          <a:xfrm>
            <a:off x="250825" y="1268413"/>
            <a:ext cx="8642350" cy="4525962"/>
          </a:xfrm>
          <a:gradFill>
            <a:gsLst>
              <a:gs pos="0">
                <a:schemeClr val="bg2">
                  <a:tint val="90000"/>
                  <a:lumMod val="120000"/>
                </a:schemeClr>
              </a:gs>
              <a:gs pos="100000">
                <a:schemeClr val="bg2">
                  <a:shade val="98000"/>
                  <a:satMod val="120000"/>
                  <a:lumMod val="98000"/>
                </a:schemeClr>
              </a:gs>
            </a:gsLst>
            <a:lin ang="5400000" scaled="0"/>
          </a:gradFill>
        </p:spPr>
        <p:txBody>
          <a:bodyPr/>
          <a:lstStyle/>
          <a:p>
            <a:pPr algn="ctr">
              <a:buFontTx/>
              <a:buNone/>
            </a:pPr>
            <a:r>
              <a:rPr lang="en-US" sz="2400" b="1" dirty="0">
                <a:solidFill>
                  <a:srgbClr val="002060"/>
                </a:solidFill>
              </a:rPr>
              <a:t>    </a:t>
            </a:r>
            <a:r>
              <a:rPr lang="ru-RU" sz="2400" b="1" dirty="0">
                <a:solidFill>
                  <a:srgbClr val="002060"/>
                </a:solidFill>
              </a:rPr>
              <a:t>Поскольку свобода – это прежде всего свобода выбора из множества имеющихся альтернатив, </a:t>
            </a:r>
            <a:r>
              <a:rPr lang="en-US" sz="2400" b="1" dirty="0">
                <a:solidFill>
                  <a:srgbClr val="002060"/>
                </a:solidFill>
              </a:rPr>
              <a:t>           </a:t>
            </a:r>
            <a:r>
              <a:rPr lang="ru-RU" sz="2400" b="1" dirty="0">
                <a:solidFill>
                  <a:srgbClr val="002060"/>
                </a:solidFill>
              </a:rPr>
              <a:t>то абсолютная свобода предполагала бы необходимость выбора из теоретически бесчисленного числа вариантов, а следовательно выбор бы </a:t>
            </a:r>
            <a:r>
              <a:rPr lang="ru-RU" sz="2800" b="1" u="sng" dirty="0">
                <a:solidFill>
                  <a:srgbClr val="002060"/>
                </a:solidFill>
              </a:rPr>
              <a:t>практически невозможен</a:t>
            </a:r>
            <a:r>
              <a:rPr lang="ru-RU" sz="2400" b="1" dirty="0">
                <a:solidFill>
                  <a:srgbClr val="002060"/>
                </a:solidFill>
              </a:rPr>
              <a:t>.</a:t>
            </a:r>
          </a:p>
        </p:txBody>
      </p:sp>
      <p:pic>
        <p:nvPicPr>
          <p:cNvPr id="8198" name="Picture 6" descr="buridanov-osel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8313" y="3644900"/>
            <a:ext cx="3973512" cy="3059113"/>
          </a:xfrm>
          <a:prstGeom prst="rect">
            <a:avLst/>
          </a:prstGeom>
          <a:noFill/>
        </p:spPr>
      </p:pic>
      <p:pic>
        <p:nvPicPr>
          <p:cNvPr id="8199" name="Picture 7" descr="21734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6463" y="3644900"/>
            <a:ext cx="4073525" cy="305911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1600200" y="1066800"/>
            <a:ext cx="5334000" cy="1143000"/>
          </a:xfrm>
          <a:gradFill>
            <a:gsLst>
              <a:gs pos="0">
                <a:schemeClr val="bg2">
                  <a:tint val="90000"/>
                  <a:lumMod val="120000"/>
                </a:schemeClr>
              </a:gs>
              <a:gs pos="100000">
                <a:schemeClr val="bg2">
                  <a:shade val="98000"/>
                  <a:satMod val="120000"/>
                  <a:lumMod val="98000"/>
                </a:schemeClr>
              </a:gs>
            </a:gsLst>
            <a:lin ang="5400000" scaled="0"/>
          </a:gradFill>
          <a:ln w="57150">
            <a:solidFill>
              <a:schemeClr val="bg1"/>
            </a:solidFill>
            <a:miter lim="800000"/>
            <a:headEnd/>
            <a:tailEnd/>
          </a:ln>
        </p:spPr>
        <p:txBody>
          <a:bodyPr/>
          <a:lstStyle/>
          <a:p>
            <a:r>
              <a:rPr lang="ru-RU" sz="2800" b="1" dirty="0">
                <a:solidFill>
                  <a:srgbClr val="002060"/>
                </a:solidFill>
              </a:rPr>
              <a:t>Абсолютно свободным </a:t>
            </a:r>
            <a:br>
              <a:rPr lang="ru-RU" sz="2800" b="1" dirty="0">
                <a:solidFill>
                  <a:srgbClr val="002060"/>
                </a:solidFill>
              </a:rPr>
            </a:br>
            <a:r>
              <a:rPr lang="ru-RU" sz="2800" b="1" dirty="0">
                <a:solidFill>
                  <a:srgbClr val="002060"/>
                </a:solidFill>
              </a:rPr>
              <a:t>человек быть не может</a:t>
            </a:r>
          </a:p>
        </p:txBody>
      </p:sp>
      <p:sp>
        <p:nvSpPr>
          <p:cNvPr id="9220" name="Rectangle 4"/>
          <p:cNvSpPr>
            <a:spLocks noChangeArrowheads="1"/>
          </p:cNvSpPr>
          <p:nvPr/>
        </p:nvSpPr>
        <p:spPr bwMode="auto">
          <a:xfrm>
            <a:off x="228600" y="2895600"/>
            <a:ext cx="3429000" cy="2514600"/>
          </a:xfrm>
          <a:prstGeom prst="rect">
            <a:avLst/>
          </a:prstGeom>
          <a:noFill/>
          <a:ln w="57150">
            <a:solidFill>
              <a:schemeClr val="bg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algn="ctr"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algn="ctr"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algn="ctr"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algn="ctr"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algn="ctr"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r>
              <a:rPr lang="ru-RU" sz="2800" b="1" dirty="0" smtClean="0">
                <a:solidFill>
                  <a:srgbClr val="002060"/>
                </a:solidFill>
              </a:rPr>
              <a:t>В своей внутренней жизни индивид абсолютно свободен</a:t>
            </a:r>
          </a:p>
        </p:txBody>
      </p:sp>
      <p:sp>
        <p:nvSpPr>
          <p:cNvPr id="9221" name="Rectangle 5"/>
          <p:cNvSpPr>
            <a:spLocks noChangeArrowheads="1"/>
          </p:cNvSpPr>
          <p:nvPr/>
        </p:nvSpPr>
        <p:spPr bwMode="auto">
          <a:xfrm>
            <a:off x="5105400" y="2895600"/>
            <a:ext cx="3429000" cy="2514600"/>
          </a:xfrm>
          <a:prstGeom prst="rect">
            <a:avLst/>
          </a:prstGeom>
          <a:noFill/>
          <a:ln w="57150">
            <a:solidFill>
              <a:schemeClr val="bg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algn="ctr"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algn="ctr"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algn="ctr"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algn="ctr"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algn="ctr"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r>
              <a:rPr lang="ru-RU" sz="2800" b="1" dirty="0" smtClean="0">
                <a:solidFill>
                  <a:srgbClr val="002060"/>
                </a:solidFill>
              </a:rPr>
              <a:t>Нельзя жить в обществе и быть абсолютно свободным от него</a:t>
            </a:r>
          </a:p>
        </p:txBody>
      </p:sp>
      <p:sp>
        <p:nvSpPr>
          <p:cNvPr id="9222" name="Line 6"/>
          <p:cNvSpPr>
            <a:spLocks noChangeShapeType="1"/>
          </p:cNvSpPr>
          <p:nvPr/>
        </p:nvSpPr>
        <p:spPr bwMode="auto">
          <a:xfrm flipH="1">
            <a:off x="2514600" y="2286000"/>
            <a:ext cx="457200" cy="533400"/>
          </a:xfrm>
          <a:prstGeom prst="line">
            <a:avLst/>
          </a:prstGeom>
          <a:noFill/>
          <a:ln w="57150">
            <a:solidFill>
              <a:schemeClr val="accent2">
                <a:lumMod val="75000"/>
              </a:schemeClr>
            </a:solidFill>
            <a:round/>
            <a:headEnd/>
            <a:tailEnd type="triangle" w="med" len="med"/>
          </a:ln>
          <a:effectLst>
            <a:outerShdw dist="107763" dir="13500000" algn="ctr" rotWithShape="0">
              <a:schemeClr val="bg2">
                <a:alpha val="5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 smtClean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9223" name="Line 7"/>
          <p:cNvSpPr>
            <a:spLocks noChangeShapeType="1"/>
          </p:cNvSpPr>
          <p:nvPr/>
        </p:nvSpPr>
        <p:spPr bwMode="auto">
          <a:xfrm>
            <a:off x="3733800" y="4191000"/>
            <a:ext cx="1295400" cy="0"/>
          </a:xfrm>
          <a:prstGeom prst="line">
            <a:avLst/>
          </a:prstGeom>
          <a:noFill/>
          <a:ln w="57150">
            <a:solidFill>
              <a:schemeClr val="accent2">
                <a:lumMod val="75000"/>
              </a:schemeClr>
            </a:solidFill>
            <a:round/>
            <a:headEnd/>
            <a:tailEnd type="triangle" w="med" len="med"/>
          </a:ln>
          <a:effectLst>
            <a:outerShdw dist="107763" dir="13500000" algn="ctr" rotWithShape="0">
              <a:schemeClr val="bg2">
                <a:alpha val="5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 smtClean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9224" name="Line 8"/>
          <p:cNvSpPr>
            <a:spLocks noChangeShapeType="1"/>
          </p:cNvSpPr>
          <p:nvPr/>
        </p:nvSpPr>
        <p:spPr bwMode="auto">
          <a:xfrm>
            <a:off x="5715000" y="2286000"/>
            <a:ext cx="457200" cy="533400"/>
          </a:xfrm>
          <a:prstGeom prst="line">
            <a:avLst/>
          </a:prstGeom>
          <a:noFill/>
          <a:ln w="57150">
            <a:solidFill>
              <a:schemeClr val="accent2">
                <a:lumMod val="75000"/>
              </a:schemeClr>
            </a:solidFill>
            <a:round/>
            <a:headEnd/>
            <a:tailEnd type="triangle" w="med" len="med"/>
          </a:ln>
          <a:effectLst>
            <a:outerShdw dist="107763" dir="13500000" algn="ctr" rotWithShape="0">
              <a:schemeClr val="bg2">
                <a:alpha val="5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 smtClean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9225" name="Picture 9" descr="MC90023037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0800" y="0"/>
            <a:ext cx="2959100" cy="2138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339549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179388" y="0"/>
            <a:ext cx="8964612" cy="1195388"/>
          </a:xfrm>
          <a:gradFill>
            <a:gsLst>
              <a:gs pos="0">
                <a:schemeClr val="bg2">
                  <a:tint val="90000"/>
                  <a:lumMod val="120000"/>
                </a:schemeClr>
              </a:gs>
              <a:gs pos="100000">
                <a:schemeClr val="bg2">
                  <a:shade val="98000"/>
                  <a:satMod val="120000"/>
                  <a:lumMod val="98000"/>
                </a:schemeClr>
              </a:gs>
            </a:gsLst>
            <a:lin ang="5400000" scaled="0"/>
          </a:gradFill>
        </p:spPr>
        <p:txBody>
          <a:bodyPr>
            <a:normAutofit/>
          </a:bodyPr>
          <a:lstStyle/>
          <a:p>
            <a:r>
              <a:rPr lang="ru-RU" sz="3600" b="1" dirty="0"/>
              <a:t>3. </a:t>
            </a:r>
            <a:r>
              <a:rPr lang="en-US" sz="3600" b="1" dirty="0"/>
              <a:t>C</a:t>
            </a:r>
            <a:r>
              <a:rPr lang="ru-RU" sz="3600" b="1" dirty="0" err="1"/>
              <a:t>вобода</a:t>
            </a:r>
            <a:r>
              <a:rPr lang="ru-RU" sz="3600" b="1" dirty="0"/>
              <a:t> – </a:t>
            </a:r>
            <a:r>
              <a:rPr lang="ru-RU" sz="3600" b="1" dirty="0" smtClean="0"/>
              <a:t>есть познанная </a:t>
            </a:r>
            <a:r>
              <a:rPr lang="ru-RU" sz="3600" b="1" dirty="0"/>
              <a:t>необходимость</a:t>
            </a:r>
          </a:p>
        </p:txBody>
      </p:sp>
      <p:pic>
        <p:nvPicPr>
          <p:cNvPr id="7172" name="Picture 4" descr="1235639891e908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79388" y="3573463"/>
            <a:ext cx="2070100" cy="2520950"/>
          </a:xfrm>
          <a:noFill/>
          <a:ln/>
        </p:spPr>
      </p:pic>
      <p:sp>
        <p:nvSpPr>
          <p:cNvPr id="7173" name="Text Box 5"/>
          <p:cNvSpPr txBox="1">
            <a:spLocks noChangeArrowheads="1"/>
          </p:cNvSpPr>
          <p:nvPr/>
        </p:nvSpPr>
        <p:spPr bwMode="auto">
          <a:xfrm>
            <a:off x="323850" y="6165850"/>
            <a:ext cx="1873250" cy="400110"/>
          </a:xfrm>
          <a:prstGeom prst="rect">
            <a:avLst/>
          </a:prstGeom>
          <a:gradFill>
            <a:gsLst>
              <a:gs pos="0">
                <a:schemeClr val="bg2">
                  <a:tint val="90000"/>
                  <a:lumMod val="120000"/>
                </a:schemeClr>
              </a:gs>
              <a:gs pos="100000">
                <a:schemeClr val="bg2">
                  <a:shade val="98000"/>
                  <a:satMod val="120000"/>
                  <a:lumMod val="98000"/>
                </a:schemeClr>
              </a:gs>
            </a:gsLst>
            <a:lin ang="5400000" scaled="0"/>
          </a:gradFill>
          <a:ln w="22225">
            <a:solidFill>
              <a:srgbClr val="00008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000" b="1" dirty="0">
                <a:solidFill>
                  <a:srgbClr val="002060"/>
                </a:solidFill>
              </a:rPr>
              <a:t>Георг</a:t>
            </a:r>
            <a:r>
              <a:rPr lang="ru-RU" sz="2000" b="1" dirty="0"/>
              <a:t> </a:t>
            </a:r>
            <a:r>
              <a:rPr lang="ru-RU" sz="2000" b="1" dirty="0">
                <a:solidFill>
                  <a:srgbClr val="002060"/>
                </a:solidFill>
              </a:rPr>
              <a:t>Гегель</a:t>
            </a:r>
          </a:p>
        </p:txBody>
      </p:sp>
      <p:pic>
        <p:nvPicPr>
          <p:cNvPr id="7175" name="Picture 7" descr="Картинка 4 из 7006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607176" y="1844824"/>
            <a:ext cx="2432520" cy="3171676"/>
          </a:xfrm>
          <a:prstGeom prst="rect">
            <a:avLst/>
          </a:prstGeom>
          <a:noFill/>
        </p:spPr>
      </p:pic>
      <p:sp>
        <p:nvSpPr>
          <p:cNvPr id="7176" name="Text Box 8"/>
          <p:cNvSpPr txBox="1">
            <a:spLocks noChangeArrowheads="1"/>
          </p:cNvSpPr>
          <p:nvPr/>
        </p:nvSpPr>
        <p:spPr bwMode="auto">
          <a:xfrm>
            <a:off x="7236296" y="5218113"/>
            <a:ext cx="1439862" cy="723900"/>
          </a:xfrm>
          <a:prstGeom prst="rect">
            <a:avLst/>
          </a:prstGeom>
          <a:gradFill>
            <a:gsLst>
              <a:gs pos="0">
                <a:schemeClr val="bg2">
                  <a:tint val="90000"/>
                  <a:lumMod val="120000"/>
                </a:schemeClr>
              </a:gs>
              <a:gs pos="100000">
                <a:schemeClr val="bg2">
                  <a:shade val="98000"/>
                  <a:satMod val="120000"/>
                  <a:lumMod val="98000"/>
                </a:schemeClr>
              </a:gs>
            </a:gsLst>
            <a:lin ang="5400000" scaled="0"/>
          </a:gradFill>
          <a:ln w="22225">
            <a:solidFill>
              <a:srgbClr val="00008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000" b="1" dirty="0">
                <a:solidFill>
                  <a:srgbClr val="002060"/>
                </a:solidFill>
              </a:rPr>
              <a:t>Бенедикт Спиноза</a:t>
            </a:r>
          </a:p>
        </p:txBody>
      </p:sp>
      <p:sp>
        <p:nvSpPr>
          <p:cNvPr id="7177" name="Text Box 9"/>
          <p:cNvSpPr txBox="1">
            <a:spLocks noChangeArrowheads="1"/>
          </p:cNvSpPr>
          <p:nvPr/>
        </p:nvSpPr>
        <p:spPr bwMode="auto">
          <a:xfrm>
            <a:off x="234777" y="1484784"/>
            <a:ext cx="6192837" cy="1209675"/>
          </a:xfrm>
          <a:prstGeom prst="rect">
            <a:avLst/>
          </a:prstGeom>
          <a:gradFill>
            <a:gsLst>
              <a:gs pos="0">
                <a:schemeClr val="bg2">
                  <a:tint val="90000"/>
                  <a:lumMod val="120000"/>
                </a:schemeClr>
              </a:gs>
              <a:gs pos="100000">
                <a:schemeClr val="bg2">
                  <a:shade val="98000"/>
                  <a:satMod val="120000"/>
                  <a:lumMod val="98000"/>
                </a:schemeClr>
              </a:gs>
            </a:gsLst>
            <a:lin ang="5400000" scaled="0"/>
          </a:gradFill>
          <a:ln w="22225">
            <a:solidFill>
              <a:srgbClr val="0000FF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400" b="1" dirty="0">
                <a:solidFill>
                  <a:srgbClr val="002060"/>
                </a:solidFill>
              </a:rPr>
              <a:t>«Люди сознают свои желания,                      но не знают причин, которыми они детерминируются»</a:t>
            </a:r>
          </a:p>
        </p:txBody>
      </p:sp>
      <p:sp>
        <p:nvSpPr>
          <p:cNvPr id="7178" name="Text Box 10"/>
          <p:cNvSpPr txBox="1">
            <a:spLocks noChangeArrowheads="1"/>
          </p:cNvSpPr>
          <p:nvPr/>
        </p:nvSpPr>
        <p:spPr bwMode="auto">
          <a:xfrm>
            <a:off x="2339975" y="3573463"/>
            <a:ext cx="4176713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/>
          </a:p>
        </p:txBody>
      </p:sp>
      <p:sp>
        <p:nvSpPr>
          <p:cNvPr id="7179" name="Text Box 11"/>
          <p:cNvSpPr txBox="1">
            <a:spLocks noChangeArrowheads="1"/>
          </p:cNvSpPr>
          <p:nvPr/>
        </p:nvSpPr>
        <p:spPr bwMode="auto">
          <a:xfrm>
            <a:off x="2339975" y="4315297"/>
            <a:ext cx="4105275" cy="844550"/>
          </a:xfrm>
          <a:prstGeom prst="rect">
            <a:avLst/>
          </a:prstGeom>
          <a:gradFill>
            <a:gsLst>
              <a:gs pos="0">
                <a:schemeClr val="bg2">
                  <a:tint val="90000"/>
                  <a:lumMod val="120000"/>
                </a:schemeClr>
              </a:gs>
              <a:gs pos="100000">
                <a:schemeClr val="bg2">
                  <a:shade val="98000"/>
                  <a:satMod val="120000"/>
                  <a:lumMod val="98000"/>
                </a:schemeClr>
              </a:gs>
            </a:gsLst>
            <a:lin ang="5400000" scaled="0"/>
          </a:gradFill>
          <a:ln w="22225">
            <a:solidFill>
              <a:srgbClr val="0000FF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400" b="1" dirty="0">
                <a:solidFill>
                  <a:srgbClr val="002060"/>
                </a:solidFill>
              </a:rPr>
              <a:t>Свобода – познанная необходимость.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417638"/>
          </a:xfrm>
          <a:gradFill>
            <a:gsLst>
              <a:gs pos="0">
                <a:schemeClr val="bg2">
                  <a:tint val="90000"/>
                  <a:lumMod val="120000"/>
                </a:schemeClr>
              </a:gs>
              <a:gs pos="100000">
                <a:schemeClr val="bg2">
                  <a:shade val="98000"/>
                  <a:satMod val="120000"/>
                  <a:lumMod val="98000"/>
                </a:schemeClr>
              </a:gs>
            </a:gsLst>
            <a:lin ang="5400000" scaled="0"/>
          </a:gradFill>
          <a:ln w="57150">
            <a:solidFill>
              <a:schemeClr val="bg1"/>
            </a:solidFill>
            <a:miter lim="800000"/>
            <a:headEnd/>
            <a:tailEnd/>
          </a:ln>
        </p:spPr>
        <p:txBody>
          <a:bodyPr/>
          <a:lstStyle/>
          <a:p>
            <a:r>
              <a:rPr lang="ru-RU" sz="2800" b="1" dirty="0">
                <a:solidFill>
                  <a:srgbClr val="002060"/>
                </a:solidFill>
              </a:rPr>
              <a:t>В истории человеческого общества свобода традиционно рассматривается в соотношении с </a:t>
            </a:r>
            <a:r>
              <a:rPr lang="ru-RU" sz="2800" b="1" i="1" u="sng" dirty="0">
                <a:solidFill>
                  <a:srgbClr val="002060"/>
                </a:solidFill>
              </a:rPr>
              <a:t>необходимостью</a:t>
            </a:r>
          </a:p>
        </p:txBody>
      </p:sp>
      <p:sp>
        <p:nvSpPr>
          <p:cNvPr id="8199" name="Rectangle 7"/>
          <p:cNvSpPr>
            <a:spLocks noGrp="1" noChangeArrowheads="1"/>
          </p:cNvSpPr>
          <p:nvPr>
            <p:ph idx="1"/>
          </p:nvPr>
        </p:nvSpPr>
        <p:spPr>
          <a:xfrm>
            <a:off x="1905000" y="1905000"/>
            <a:ext cx="5029200" cy="1600200"/>
          </a:xfrm>
          <a:gradFill>
            <a:gsLst>
              <a:gs pos="0">
                <a:schemeClr val="bg2">
                  <a:tint val="90000"/>
                  <a:lumMod val="120000"/>
                </a:schemeClr>
              </a:gs>
              <a:gs pos="100000">
                <a:schemeClr val="bg2">
                  <a:shade val="98000"/>
                  <a:satMod val="120000"/>
                  <a:lumMod val="98000"/>
                </a:schemeClr>
              </a:gs>
            </a:gsLst>
            <a:lin ang="5400000" scaled="0"/>
          </a:gradFill>
          <a:ln w="57150">
            <a:solidFill>
              <a:schemeClr val="bg1"/>
            </a:solidFill>
            <a:miter lim="800000"/>
            <a:headEnd/>
            <a:tailEnd/>
          </a:ln>
        </p:spPr>
        <p:txBody>
          <a:bodyPr/>
          <a:lstStyle/>
          <a:p>
            <a:pPr algn="ctr">
              <a:lnSpc>
                <a:spcPct val="90000"/>
              </a:lnSpc>
              <a:buFontTx/>
              <a:buNone/>
            </a:pPr>
            <a:r>
              <a:rPr lang="ru-RU" sz="2400" b="1" dirty="0">
                <a:solidFill>
                  <a:srgbClr val="002060"/>
                </a:solidFill>
              </a:rPr>
              <a:t>Необходимость содержится в виде </a:t>
            </a:r>
            <a:r>
              <a:rPr lang="ru-RU" sz="2400" b="1" i="1" u="sng" dirty="0">
                <a:solidFill>
                  <a:srgbClr val="002060"/>
                </a:solidFill>
              </a:rPr>
              <a:t>объективно данных индивиду условий существования</a:t>
            </a:r>
            <a:r>
              <a:rPr lang="ru-RU" sz="2400" dirty="0">
                <a:solidFill>
                  <a:srgbClr val="002060"/>
                </a:solidFill>
              </a:rPr>
              <a:t> </a:t>
            </a:r>
          </a:p>
        </p:txBody>
      </p:sp>
      <p:sp>
        <p:nvSpPr>
          <p:cNvPr id="8196" name="Rectangle 4"/>
          <p:cNvSpPr>
            <a:spLocks noChangeArrowheads="1"/>
          </p:cNvSpPr>
          <p:nvPr/>
        </p:nvSpPr>
        <p:spPr bwMode="auto">
          <a:xfrm>
            <a:off x="0" y="0"/>
            <a:ext cx="9144000" cy="1417638"/>
          </a:xfrm>
          <a:prstGeom prst="rect">
            <a:avLst/>
          </a:prstGeom>
          <a:noFill/>
          <a:ln w="57150">
            <a:solidFill>
              <a:schemeClr val="bg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algn="ctr"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algn="ctr"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algn="ctr"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algn="ctr"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algn="ctr"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endParaRPr lang="ru-RU" sz="2800" b="1" i="1" u="sng" smtClean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8198" name="Rectangle 6"/>
          <p:cNvSpPr>
            <a:spLocks noChangeArrowheads="1"/>
          </p:cNvSpPr>
          <p:nvPr/>
        </p:nvSpPr>
        <p:spPr bwMode="auto">
          <a:xfrm>
            <a:off x="0" y="0"/>
            <a:ext cx="9144000" cy="1417638"/>
          </a:xfrm>
          <a:prstGeom prst="rect">
            <a:avLst/>
          </a:prstGeom>
          <a:noFill/>
          <a:ln w="57150">
            <a:solidFill>
              <a:schemeClr val="bg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algn="ctr"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algn="ctr"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algn="ctr"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algn="ctr"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algn="ctr"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r>
              <a:rPr lang="ru-RU" sz="2800" b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/>
            </a:r>
            <a:br>
              <a:rPr lang="ru-RU" sz="2800" b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endParaRPr lang="ru-RU" sz="2800" b="1" i="1" u="sng" smtClean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8200" name="Line 8"/>
          <p:cNvSpPr>
            <a:spLocks noChangeShapeType="1"/>
          </p:cNvSpPr>
          <p:nvPr/>
        </p:nvSpPr>
        <p:spPr bwMode="auto">
          <a:xfrm>
            <a:off x="4191000" y="1371600"/>
            <a:ext cx="0" cy="533400"/>
          </a:xfrm>
          <a:prstGeom prst="line">
            <a:avLst/>
          </a:prstGeom>
          <a:noFill/>
          <a:ln w="57150">
            <a:solidFill>
              <a:schemeClr val="accent2">
                <a:lumMod val="75000"/>
              </a:schemeClr>
            </a:solidFill>
            <a:round/>
            <a:headEnd/>
            <a:tailEnd type="triangle" w="med" len="med"/>
          </a:ln>
          <a:effectLst>
            <a:outerShdw dist="107763" dir="13500000" algn="ctr" rotWithShape="0">
              <a:schemeClr val="bg2">
                <a:alpha val="5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 smtClean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8201" name="Rectangle 9"/>
          <p:cNvSpPr>
            <a:spLocks noChangeArrowheads="1"/>
          </p:cNvSpPr>
          <p:nvPr/>
        </p:nvSpPr>
        <p:spPr bwMode="auto">
          <a:xfrm>
            <a:off x="0" y="3733800"/>
            <a:ext cx="4191000" cy="3124200"/>
          </a:xfrm>
          <a:prstGeom prst="rect">
            <a:avLst/>
          </a:prstGeom>
          <a:gradFill>
            <a:gsLst>
              <a:gs pos="0">
                <a:schemeClr val="bg2">
                  <a:tint val="90000"/>
                  <a:lumMod val="120000"/>
                </a:schemeClr>
              </a:gs>
              <a:gs pos="100000">
                <a:schemeClr val="bg2">
                  <a:shade val="98000"/>
                  <a:satMod val="120000"/>
                  <a:lumMod val="98000"/>
                </a:schemeClr>
              </a:gs>
            </a:gsLst>
            <a:lin ang="5400000" scaled="0"/>
          </a:gradFill>
          <a:ln w="57150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lnSpc>
                <a:spcPct val="90000"/>
              </a:lnSpc>
              <a:buFontTx/>
              <a:buNone/>
            </a:pPr>
            <a:r>
              <a:rPr lang="ru-RU" sz="2400" b="1" i="1" u="sng" dirty="0" smtClean="0">
                <a:solidFill>
                  <a:srgbClr val="002060"/>
                </a:solidFill>
              </a:rPr>
              <a:t>Волюнтаризм</a:t>
            </a:r>
            <a:r>
              <a:rPr lang="ru-RU" sz="2400" b="1" dirty="0" smtClean="0">
                <a:solidFill>
                  <a:srgbClr val="002060"/>
                </a:solidFill>
              </a:rPr>
              <a:t>  абсолютизирует свободу воли, доводя ее до произвола ничем не ограниченной личности, игнорируя объективные условия и закономерности</a:t>
            </a:r>
          </a:p>
        </p:txBody>
      </p:sp>
      <p:sp>
        <p:nvSpPr>
          <p:cNvPr id="8202" name="Rectangle 10"/>
          <p:cNvSpPr>
            <a:spLocks noChangeArrowheads="1"/>
          </p:cNvSpPr>
          <p:nvPr/>
        </p:nvSpPr>
        <p:spPr bwMode="auto">
          <a:xfrm>
            <a:off x="4953000" y="3733800"/>
            <a:ext cx="4191000" cy="3124200"/>
          </a:xfrm>
          <a:prstGeom prst="rect">
            <a:avLst/>
          </a:prstGeom>
          <a:gradFill>
            <a:gsLst>
              <a:gs pos="0">
                <a:schemeClr val="bg2">
                  <a:tint val="90000"/>
                  <a:lumMod val="120000"/>
                </a:schemeClr>
              </a:gs>
              <a:gs pos="100000">
                <a:schemeClr val="bg2">
                  <a:shade val="98000"/>
                  <a:satMod val="120000"/>
                  <a:lumMod val="98000"/>
                </a:schemeClr>
              </a:gs>
            </a:gsLst>
            <a:lin ang="5400000" scaled="0"/>
          </a:gradFill>
          <a:ln w="57150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lnSpc>
                <a:spcPct val="90000"/>
              </a:lnSpc>
              <a:buFontTx/>
              <a:buNone/>
            </a:pPr>
            <a:r>
              <a:rPr lang="ru-RU" sz="2400" b="1" i="1" u="sng" dirty="0" smtClean="0">
                <a:solidFill>
                  <a:srgbClr val="002060"/>
                </a:solidFill>
              </a:rPr>
              <a:t>Фатализм</a:t>
            </a:r>
          </a:p>
          <a:p>
            <a:pPr algn="ctr">
              <a:lnSpc>
                <a:spcPct val="90000"/>
              </a:lnSpc>
              <a:buFontTx/>
              <a:buNone/>
            </a:pPr>
            <a:r>
              <a:rPr lang="ru-RU" sz="2400" b="1" dirty="0" smtClean="0">
                <a:solidFill>
                  <a:srgbClr val="002060"/>
                </a:solidFill>
              </a:rPr>
              <a:t>Рассматривает каждый человеческий поступок как неотвратимую реализацию изначального предопределения, исключающего человеческий выбор</a:t>
            </a:r>
          </a:p>
        </p:txBody>
      </p:sp>
      <p:sp>
        <p:nvSpPr>
          <p:cNvPr id="8203" name="Line 11"/>
          <p:cNvSpPr>
            <a:spLocks noChangeShapeType="1"/>
          </p:cNvSpPr>
          <p:nvPr/>
        </p:nvSpPr>
        <p:spPr bwMode="auto">
          <a:xfrm flipH="1">
            <a:off x="1066800" y="2667000"/>
            <a:ext cx="762000" cy="914400"/>
          </a:xfrm>
          <a:prstGeom prst="line">
            <a:avLst/>
          </a:prstGeom>
          <a:noFill/>
          <a:ln w="57150">
            <a:solidFill>
              <a:schemeClr val="accent2">
                <a:lumMod val="75000"/>
              </a:schemeClr>
            </a:solidFill>
            <a:round/>
            <a:headEnd/>
            <a:tailEnd type="triangle" w="med" len="med"/>
          </a:ln>
          <a:effectLst>
            <a:outerShdw dist="107763" dir="13500000" algn="ctr" rotWithShape="0">
              <a:schemeClr val="bg2">
                <a:alpha val="5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 smtClean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8204" name="Line 12"/>
          <p:cNvSpPr>
            <a:spLocks noChangeShapeType="1"/>
          </p:cNvSpPr>
          <p:nvPr/>
        </p:nvSpPr>
        <p:spPr bwMode="auto">
          <a:xfrm>
            <a:off x="7086600" y="2667000"/>
            <a:ext cx="685800" cy="914400"/>
          </a:xfrm>
          <a:prstGeom prst="line">
            <a:avLst/>
          </a:prstGeom>
          <a:noFill/>
          <a:ln w="57150">
            <a:solidFill>
              <a:schemeClr val="accent2">
                <a:lumMod val="75000"/>
              </a:schemeClr>
            </a:solidFill>
            <a:round/>
            <a:headEnd/>
            <a:tailEnd type="triangle" w="med" len="med"/>
          </a:ln>
          <a:effectLst>
            <a:outerShdw dist="107763" dir="13500000" algn="ctr" rotWithShape="0">
              <a:schemeClr val="bg2">
                <a:alpha val="5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 smtClean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12049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82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82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2000" fill="hold"/>
                                        <p:tgtEl>
                                          <p:spTgt spid="8199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8199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81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81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82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82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82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82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82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82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82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82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9" grpId="0" build="p" animBg="1"/>
      <p:bldP spid="8200" grpId="0" animBg="1"/>
      <p:bldP spid="8201" grpId="0" animBg="1"/>
      <p:bldP spid="8202" grpId="0" animBg="1"/>
      <p:bldP spid="8203" grpId="0" animBg="1"/>
      <p:bldP spid="820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250826" y="0"/>
            <a:ext cx="8893174" cy="1143000"/>
          </a:xfrm>
          <a:gradFill>
            <a:gsLst>
              <a:gs pos="0">
                <a:schemeClr val="bg2">
                  <a:tint val="90000"/>
                  <a:lumMod val="120000"/>
                </a:schemeClr>
              </a:gs>
              <a:gs pos="100000">
                <a:schemeClr val="bg2">
                  <a:shade val="98000"/>
                  <a:satMod val="120000"/>
                  <a:lumMod val="98000"/>
                </a:schemeClr>
              </a:gs>
            </a:gsLst>
            <a:lin ang="5400000" scaled="0"/>
          </a:gradFill>
        </p:spPr>
        <p:txBody>
          <a:bodyPr>
            <a:normAutofit fontScale="90000"/>
          </a:bodyPr>
          <a:lstStyle/>
          <a:p>
            <a:r>
              <a:rPr lang="ru-RU" sz="3600" b="1" dirty="0"/>
              <a:t>3. </a:t>
            </a:r>
            <a:r>
              <a:rPr lang="en-US" sz="3600" b="1" dirty="0"/>
              <a:t>C</a:t>
            </a:r>
            <a:r>
              <a:rPr lang="ru-RU" sz="3600" b="1" dirty="0" err="1"/>
              <a:t>вобода</a:t>
            </a:r>
            <a:r>
              <a:rPr lang="ru-RU" sz="3600" b="1" dirty="0"/>
              <a:t> – познанная необходимость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idx="1"/>
          </p:nvPr>
        </p:nvSpPr>
        <p:spPr>
          <a:xfrm>
            <a:off x="468313" y="1268413"/>
            <a:ext cx="8229600" cy="1439862"/>
          </a:xfrm>
          <a:gradFill>
            <a:gsLst>
              <a:gs pos="0">
                <a:schemeClr val="bg2">
                  <a:tint val="90000"/>
                  <a:lumMod val="120000"/>
                </a:schemeClr>
              </a:gs>
              <a:gs pos="100000">
                <a:schemeClr val="bg2">
                  <a:shade val="98000"/>
                  <a:satMod val="120000"/>
                  <a:lumMod val="98000"/>
                </a:schemeClr>
              </a:gs>
            </a:gsLst>
            <a:lin ang="5400000" scaled="0"/>
          </a:gradFill>
          <a:ln w="22225">
            <a:solidFill>
              <a:srgbClr val="0000FF"/>
            </a:solidFill>
          </a:ln>
        </p:spPr>
        <p:txBody>
          <a:bodyPr/>
          <a:lstStyle/>
          <a:p>
            <a:pPr>
              <a:buFontTx/>
              <a:buNone/>
            </a:pPr>
            <a:r>
              <a:rPr lang="ru-RU" sz="2800" b="1" dirty="0">
                <a:solidFill>
                  <a:srgbClr val="002060"/>
                </a:solidFill>
              </a:rPr>
              <a:t>В истории существовали различные точки зрения на проблему существования свободы:</a:t>
            </a:r>
          </a:p>
        </p:txBody>
      </p:sp>
      <p:sp>
        <p:nvSpPr>
          <p:cNvPr id="9220" name="Rectangle 4"/>
          <p:cNvSpPr>
            <a:spLocks noChangeArrowheads="1"/>
          </p:cNvSpPr>
          <p:nvPr/>
        </p:nvSpPr>
        <p:spPr bwMode="auto">
          <a:xfrm>
            <a:off x="250825" y="2924175"/>
            <a:ext cx="3025775" cy="2305050"/>
          </a:xfrm>
          <a:prstGeom prst="rect">
            <a:avLst/>
          </a:prstGeom>
          <a:gradFill>
            <a:gsLst>
              <a:gs pos="0">
                <a:schemeClr val="bg2">
                  <a:tint val="90000"/>
                  <a:lumMod val="120000"/>
                </a:schemeClr>
              </a:gs>
              <a:gs pos="100000">
                <a:schemeClr val="bg2">
                  <a:shade val="98000"/>
                  <a:satMod val="120000"/>
                  <a:lumMod val="98000"/>
                </a:schemeClr>
              </a:gs>
            </a:gsLst>
            <a:lin ang="5400000" scaled="0"/>
          </a:gradFill>
          <a:ln w="22225">
            <a:solidFill>
              <a:srgbClr val="0000FF"/>
            </a:solidFill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algn="ctr">
              <a:spcBef>
                <a:spcPct val="20000"/>
              </a:spcBef>
            </a:pPr>
            <a:r>
              <a:rPr lang="ru-RU" sz="2800" b="1" dirty="0">
                <a:solidFill>
                  <a:srgbClr val="002060"/>
                </a:solidFill>
              </a:rPr>
              <a:t>Существует судьба </a:t>
            </a:r>
            <a:r>
              <a:rPr lang="en-US" sz="2800" b="1" dirty="0">
                <a:solidFill>
                  <a:srgbClr val="002060"/>
                </a:solidFill>
              </a:rPr>
              <a:t>                  </a:t>
            </a:r>
            <a:r>
              <a:rPr lang="ru-RU" sz="2800" b="1" dirty="0">
                <a:solidFill>
                  <a:srgbClr val="002060"/>
                </a:solidFill>
              </a:rPr>
              <a:t>и ее не дано изменить даже богам!                                 </a:t>
            </a:r>
          </a:p>
        </p:txBody>
      </p:sp>
      <p:pic>
        <p:nvPicPr>
          <p:cNvPr id="9222" name="Picture 6" descr="220px-The_Triumph_of_Death%2C_or_The_Three_Fates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64313" y="3213100"/>
            <a:ext cx="2579687" cy="3048000"/>
          </a:xfrm>
          <a:prstGeom prst="rect">
            <a:avLst/>
          </a:prstGeom>
          <a:noFill/>
        </p:spPr>
      </p:pic>
      <p:pic>
        <p:nvPicPr>
          <p:cNvPr id="9223" name="Picture 7" descr="35573980_moyra_copy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76600" y="4508500"/>
            <a:ext cx="1670050" cy="2160588"/>
          </a:xfrm>
          <a:prstGeom prst="rect">
            <a:avLst/>
          </a:prstGeom>
          <a:noFill/>
        </p:spPr>
      </p:pic>
      <p:pic>
        <p:nvPicPr>
          <p:cNvPr id="9225" name="Picture 9" descr="Statue of Zeus (Hermitage) - Статуя Юпитера.jpg">
            <a:hlinkClick r:id="rId5"/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932363" y="2852738"/>
            <a:ext cx="1582737" cy="2519362"/>
          </a:xfrm>
          <a:prstGeom prst="rect">
            <a:avLst/>
          </a:prstGeom>
          <a:noFill/>
        </p:spPr>
      </p:pic>
      <p:sp>
        <p:nvSpPr>
          <p:cNvPr id="9226" name="Text Box 10"/>
          <p:cNvSpPr txBox="1">
            <a:spLocks noChangeArrowheads="1"/>
          </p:cNvSpPr>
          <p:nvPr/>
        </p:nvSpPr>
        <p:spPr bwMode="auto">
          <a:xfrm>
            <a:off x="7524750" y="6308725"/>
            <a:ext cx="1150938" cy="396875"/>
          </a:xfrm>
          <a:prstGeom prst="rect">
            <a:avLst/>
          </a:prstGeom>
          <a:gradFill>
            <a:gsLst>
              <a:gs pos="0">
                <a:schemeClr val="bg2">
                  <a:tint val="90000"/>
                  <a:lumMod val="120000"/>
                </a:schemeClr>
              </a:gs>
              <a:gs pos="100000">
                <a:schemeClr val="bg2">
                  <a:shade val="98000"/>
                  <a:satMod val="120000"/>
                  <a:lumMod val="98000"/>
                </a:schemeClr>
              </a:gs>
            </a:gsLst>
            <a:lin ang="5400000" scaled="0"/>
          </a:gra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000" b="1" dirty="0">
                <a:solidFill>
                  <a:srgbClr val="002060"/>
                </a:solidFill>
              </a:rPr>
              <a:t>мойры</a:t>
            </a:r>
          </a:p>
        </p:txBody>
      </p:sp>
      <p:sp>
        <p:nvSpPr>
          <p:cNvPr id="9227" name="Text Box 11"/>
          <p:cNvSpPr txBox="1">
            <a:spLocks noChangeArrowheads="1"/>
          </p:cNvSpPr>
          <p:nvPr/>
        </p:nvSpPr>
        <p:spPr bwMode="auto">
          <a:xfrm>
            <a:off x="5292725" y="5373688"/>
            <a:ext cx="1295400" cy="396875"/>
          </a:xfrm>
          <a:prstGeom prst="rect">
            <a:avLst/>
          </a:prstGeom>
          <a:gradFill>
            <a:gsLst>
              <a:gs pos="0">
                <a:schemeClr val="bg2">
                  <a:tint val="90000"/>
                  <a:lumMod val="120000"/>
                </a:schemeClr>
              </a:gs>
              <a:gs pos="100000">
                <a:schemeClr val="bg2">
                  <a:shade val="98000"/>
                  <a:satMod val="120000"/>
                  <a:lumMod val="98000"/>
                </a:schemeClr>
              </a:gs>
            </a:gsLst>
            <a:lin ang="5400000" scaled="0"/>
          </a:gra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000" b="1" dirty="0">
                <a:solidFill>
                  <a:srgbClr val="002060"/>
                </a:solidFill>
              </a:rPr>
              <a:t>Зевс</a:t>
            </a:r>
          </a:p>
        </p:txBody>
      </p:sp>
      <p:sp>
        <p:nvSpPr>
          <p:cNvPr id="9228" name="Text Box 12"/>
          <p:cNvSpPr txBox="1">
            <a:spLocks noChangeArrowheads="1"/>
          </p:cNvSpPr>
          <p:nvPr/>
        </p:nvSpPr>
        <p:spPr bwMode="auto">
          <a:xfrm>
            <a:off x="971550" y="5876925"/>
            <a:ext cx="2232025" cy="701675"/>
          </a:xfrm>
          <a:prstGeom prst="rect">
            <a:avLst/>
          </a:prstGeom>
          <a:gradFill>
            <a:gsLst>
              <a:gs pos="0">
                <a:schemeClr val="bg2">
                  <a:tint val="90000"/>
                  <a:lumMod val="120000"/>
                </a:schemeClr>
              </a:gs>
              <a:gs pos="100000">
                <a:schemeClr val="bg2">
                  <a:shade val="98000"/>
                  <a:satMod val="120000"/>
                  <a:lumMod val="98000"/>
                </a:schemeClr>
              </a:gs>
            </a:gsLst>
            <a:lin ang="5400000" scaled="0"/>
          </a:gra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000" b="1" dirty="0">
                <a:solidFill>
                  <a:srgbClr val="002060"/>
                </a:solidFill>
              </a:rPr>
              <a:t>Одна из сестер мойр - Клото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179512" y="0"/>
            <a:ext cx="8964487" cy="1143000"/>
          </a:xfrm>
          <a:gradFill>
            <a:gsLst>
              <a:gs pos="0">
                <a:schemeClr val="bg2">
                  <a:tint val="90000"/>
                  <a:lumMod val="120000"/>
                </a:schemeClr>
              </a:gs>
              <a:gs pos="100000">
                <a:schemeClr val="bg2">
                  <a:shade val="98000"/>
                  <a:satMod val="120000"/>
                  <a:lumMod val="98000"/>
                </a:schemeClr>
              </a:gs>
            </a:gsLst>
            <a:lin ang="5400000" scaled="0"/>
          </a:gradFill>
        </p:spPr>
        <p:txBody>
          <a:bodyPr>
            <a:normAutofit fontScale="90000"/>
          </a:bodyPr>
          <a:lstStyle/>
          <a:p>
            <a:r>
              <a:rPr lang="ru-RU" sz="3600" b="1" dirty="0"/>
              <a:t>3. </a:t>
            </a:r>
            <a:r>
              <a:rPr lang="en-US" sz="3600" b="1" dirty="0"/>
              <a:t>C</a:t>
            </a:r>
            <a:r>
              <a:rPr lang="ru-RU" sz="3600" b="1" dirty="0" err="1"/>
              <a:t>вобода</a:t>
            </a:r>
            <a:r>
              <a:rPr lang="ru-RU" sz="3600" b="1" dirty="0"/>
              <a:t> – познанная необходимость</a:t>
            </a:r>
          </a:p>
        </p:txBody>
      </p:sp>
      <p:sp>
        <p:nvSpPr>
          <p:cNvPr id="11268" name="Rectangle 4"/>
          <p:cNvSpPr>
            <a:spLocks noGrp="1" noChangeArrowheads="1"/>
          </p:cNvSpPr>
          <p:nvPr>
            <p:ph idx="1"/>
          </p:nvPr>
        </p:nvSpPr>
        <p:spPr>
          <a:xfrm>
            <a:off x="468313" y="1268413"/>
            <a:ext cx="8229600" cy="1728787"/>
          </a:xfrm>
          <a:gradFill>
            <a:gsLst>
              <a:gs pos="0">
                <a:schemeClr val="bg2">
                  <a:tint val="90000"/>
                  <a:lumMod val="120000"/>
                </a:schemeClr>
              </a:gs>
              <a:gs pos="100000">
                <a:schemeClr val="bg2">
                  <a:shade val="98000"/>
                  <a:satMod val="120000"/>
                  <a:lumMod val="98000"/>
                </a:schemeClr>
              </a:gs>
            </a:gsLst>
            <a:lin ang="5400000" scaled="0"/>
          </a:gradFill>
          <a:ln w="22225">
            <a:solidFill>
              <a:srgbClr val="0000FF"/>
            </a:solidFill>
          </a:ln>
        </p:spPr>
        <p:txBody>
          <a:bodyPr/>
          <a:lstStyle/>
          <a:p>
            <a:pPr>
              <a:buFontTx/>
              <a:buNone/>
            </a:pPr>
            <a:r>
              <a:rPr lang="en-US" sz="2800" b="1" dirty="0"/>
              <a:t>   </a:t>
            </a:r>
            <a:r>
              <a:rPr lang="ru-RU" sz="2800" b="1" dirty="0">
                <a:solidFill>
                  <a:srgbClr val="002060"/>
                </a:solidFill>
              </a:rPr>
              <a:t>Свободы нет! Все предопределено промыслом божьим.</a:t>
            </a:r>
            <a:r>
              <a:rPr lang="ru-RU" sz="2400" b="1" dirty="0">
                <a:solidFill>
                  <a:srgbClr val="002060"/>
                </a:solidFill>
              </a:rPr>
              <a:t>                                                                     Деятели реформации (Мартин Лютер, Жан Кальвин)</a:t>
            </a:r>
          </a:p>
        </p:txBody>
      </p:sp>
      <p:pic>
        <p:nvPicPr>
          <p:cNvPr id="11270" name="Picture 6" descr="Картинка 6 из 17819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8313" y="3068638"/>
            <a:ext cx="2465387" cy="3598862"/>
          </a:xfrm>
          <a:prstGeom prst="rect">
            <a:avLst/>
          </a:prstGeom>
          <a:noFill/>
        </p:spPr>
      </p:pic>
      <p:sp>
        <p:nvSpPr>
          <p:cNvPr id="11271" name="Text Box 7"/>
          <p:cNvSpPr txBox="1">
            <a:spLocks noChangeArrowheads="1"/>
          </p:cNvSpPr>
          <p:nvPr/>
        </p:nvSpPr>
        <p:spPr bwMode="auto">
          <a:xfrm>
            <a:off x="2987675" y="4941888"/>
            <a:ext cx="1223963" cy="723900"/>
          </a:xfrm>
          <a:prstGeom prst="rect">
            <a:avLst/>
          </a:prstGeom>
          <a:gradFill>
            <a:gsLst>
              <a:gs pos="0">
                <a:schemeClr val="bg2">
                  <a:tint val="90000"/>
                  <a:lumMod val="120000"/>
                </a:schemeClr>
              </a:gs>
              <a:gs pos="100000">
                <a:schemeClr val="bg2">
                  <a:shade val="98000"/>
                  <a:satMod val="120000"/>
                  <a:lumMod val="98000"/>
                </a:schemeClr>
              </a:gs>
            </a:gsLst>
            <a:lin ang="5400000" scaled="0"/>
          </a:gradFill>
          <a:ln w="22225">
            <a:solidFill>
              <a:srgbClr val="0000FF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000" b="1" dirty="0">
                <a:solidFill>
                  <a:srgbClr val="002060"/>
                </a:solidFill>
              </a:rPr>
              <a:t>Мартин Лютер</a:t>
            </a:r>
          </a:p>
        </p:txBody>
      </p:sp>
      <p:sp>
        <p:nvSpPr>
          <p:cNvPr id="11272" name="Text Box 8"/>
          <p:cNvSpPr txBox="1">
            <a:spLocks noChangeArrowheads="1"/>
          </p:cNvSpPr>
          <p:nvPr/>
        </p:nvSpPr>
        <p:spPr bwMode="auto">
          <a:xfrm>
            <a:off x="4284663" y="3284538"/>
            <a:ext cx="1368425" cy="723900"/>
          </a:xfrm>
          <a:prstGeom prst="rect">
            <a:avLst/>
          </a:prstGeom>
          <a:gradFill>
            <a:gsLst>
              <a:gs pos="0">
                <a:schemeClr val="bg2">
                  <a:tint val="90000"/>
                  <a:lumMod val="120000"/>
                </a:schemeClr>
              </a:gs>
              <a:gs pos="100000">
                <a:schemeClr val="bg2">
                  <a:shade val="98000"/>
                  <a:satMod val="120000"/>
                  <a:lumMod val="98000"/>
                </a:schemeClr>
              </a:gs>
            </a:gsLst>
            <a:lin ang="5400000" scaled="0"/>
          </a:gradFill>
          <a:ln w="22225">
            <a:solidFill>
              <a:srgbClr val="0000FF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000" b="1" dirty="0">
                <a:solidFill>
                  <a:srgbClr val="002060"/>
                </a:solidFill>
              </a:rPr>
              <a:t>Жан Кальвин</a:t>
            </a:r>
          </a:p>
        </p:txBody>
      </p:sp>
      <p:pic>
        <p:nvPicPr>
          <p:cNvPr id="11274" name="Picture 10" descr="Картинка 4 из 9857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724525" y="3068638"/>
            <a:ext cx="2925763" cy="36004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2" y="0"/>
            <a:ext cx="8675687" cy="1143000"/>
          </a:xfrm>
          <a:gradFill>
            <a:gsLst>
              <a:gs pos="0">
                <a:schemeClr val="bg2">
                  <a:tint val="90000"/>
                  <a:lumMod val="120000"/>
                </a:schemeClr>
              </a:gs>
              <a:gs pos="100000">
                <a:schemeClr val="bg2">
                  <a:shade val="98000"/>
                  <a:satMod val="120000"/>
                  <a:lumMod val="98000"/>
                </a:schemeClr>
              </a:gs>
            </a:gsLst>
            <a:lin ang="5400000" scaled="0"/>
          </a:gradFill>
        </p:spPr>
        <p:txBody>
          <a:bodyPr>
            <a:normAutofit fontScale="90000"/>
          </a:bodyPr>
          <a:lstStyle/>
          <a:p>
            <a:r>
              <a:rPr lang="ru-RU" sz="3600" b="1" dirty="0"/>
              <a:t>3. </a:t>
            </a:r>
            <a:r>
              <a:rPr lang="en-US" sz="3600" b="1" dirty="0"/>
              <a:t>C</a:t>
            </a:r>
            <a:r>
              <a:rPr lang="ru-RU" sz="3600" b="1" dirty="0" err="1"/>
              <a:t>вобода</a:t>
            </a:r>
            <a:r>
              <a:rPr lang="ru-RU" sz="3600" b="1" dirty="0"/>
              <a:t> – познанная необходимость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idx="1"/>
          </p:nvPr>
        </p:nvSpPr>
        <p:spPr>
          <a:xfrm>
            <a:off x="468313" y="1268413"/>
            <a:ext cx="8229600" cy="1757362"/>
          </a:xfrm>
          <a:solidFill>
            <a:srgbClr val="FFFF99"/>
          </a:solidFill>
          <a:ln w="22225">
            <a:solidFill>
              <a:srgbClr val="0000FF"/>
            </a:solidFill>
          </a:ln>
        </p:spPr>
        <p:txBody>
          <a:bodyPr/>
          <a:lstStyle/>
          <a:p>
            <a:pPr>
              <a:buFontTx/>
              <a:buNone/>
            </a:pPr>
            <a:r>
              <a:rPr lang="ru-RU" sz="2400" b="1"/>
              <a:t>Другая точка зрения религиозных деятелей заключается в том, что Бог предоставляет людям свободу выбора поступков, свободу выбора между добром и злом.</a:t>
            </a:r>
          </a:p>
        </p:txBody>
      </p:sp>
      <p:pic>
        <p:nvPicPr>
          <p:cNvPr id="14341" name="Picture 5" descr="Файл:Temptation and Fall-Sistine Chapel Ceiling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705396"/>
            <a:ext cx="8964487" cy="61214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43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43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179512" y="0"/>
            <a:ext cx="8964487" cy="1143000"/>
          </a:xfrm>
          <a:gradFill>
            <a:gsLst>
              <a:gs pos="0">
                <a:schemeClr val="bg2">
                  <a:tint val="90000"/>
                  <a:lumMod val="120000"/>
                </a:schemeClr>
              </a:gs>
              <a:gs pos="100000">
                <a:schemeClr val="bg2">
                  <a:shade val="98000"/>
                  <a:satMod val="120000"/>
                  <a:lumMod val="98000"/>
                </a:schemeClr>
              </a:gs>
            </a:gsLst>
            <a:lin ang="5400000" scaled="0"/>
          </a:gradFill>
        </p:spPr>
        <p:txBody>
          <a:bodyPr>
            <a:normAutofit fontScale="90000"/>
          </a:bodyPr>
          <a:lstStyle/>
          <a:p>
            <a:r>
              <a:rPr lang="ru-RU" sz="3600" b="1" dirty="0"/>
              <a:t>3. </a:t>
            </a:r>
            <a:r>
              <a:rPr lang="en-US" sz="3600" b="1" dirty="0"/>
              <a:t>C</a:t>
            </a:r>
            <a:r>
              <a:rPr lang="ru-RU" sz="3600" b="1" dirty="0" err="1"/>
              <a:t>вобода</a:t>
            </a:r>
            <a:r>
              <a:rPr lang="ru-RU" sz="3600" b="1" dirty="0"/>
              <a:t> – познанная необходимость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idx="1"/>
          </p:nvPr>
        </p:nvSpPr>
        <p:spPr>
          <a:xfrm>
            <a:off x="468312" y="1268413"/>
            <a:ext cx="8568183" cy="1800225"/>
          </a:xfrm>
          <a:gradFill>
            <a:gsLst>
              <a:gs pos="0">
                <a:schemeClr val="bg2">
                  <a:tint val="90000"/>
                  <a:lumMod val="120000"/>
                </a:schemeClr>
              </a:gs>
              <a:gs pos="100000">
                <a:schemeClr val="bg2">
                  <a:shade val="98000"/>
                  <a:satMod val="120000"/>
                  <a:lumMod val="98000"/>
                </a:schemeClr>
              </a:gs>
            </a:gsLst>
            <a:lin ang="5400000" scaled="0"/>
          </a:gradFill>
          <a:ln w="22225">
            <a:solidFill>
              <a:srgbClr val="0000FF"/>
            </a:solidFill>
          </a:ln>
        </p:spPr>
        <p:txBody>
          <a:bodyPr/>
          <a:lstStyle/>
          <a:p>
            <a:pPr algn="ctr">
              <a:buFontTx/>
              <a:buNone/>
            </a:pPr>
            <a:r>
              <a:rPr lang="ru-RU" sz="2800" b="1" dirty="0">
                <a:solidFill>
                  <a:srgbClr val="002060"/>
                </a:solidFill>
              </a:rPr>
              <a:t>Человек становится свободным, познав ограничения наложенные на него природой и обществом, и строит свою жизнь приспосабливаясь к этому.</a:t>
            </a:r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13317" name="Text Box 5"/>
          <p:cNvSpPr txBox="1">
            <a:spLocks noChangeArrowheads="1"/>
          </p:cNvSpPr>
          <p:nvPr/>
        </p:nvSpPr>
        <p:spPr bwMode="auto">
          <a:xfrm>
            <a:off x="3203575" y="3429000"/>
            <a:ext cx="1368425" cy="723900"/>
          </a:xfrm>
          <a:prstGeom prst="rect">
            <a:avLst/>
          </a:prstGeom>
          <a:gradFill>
            <a:gsLst>
              <a:gs pos="0">
                <a:schemeClr val="bg2">
                  <a:tint val="90000"/>
                  <a:lumMod val="120000"/>
                </a:schemeClr>
              </a:gs>
              <a:gs pos="100000">
                <a:schemeClr val="bg2">
                  <a:shade val="98000"/>
                  <a:satMod val="120000"/>
                  <a:lumMod val="98000"/>
                </a:schemeClr>
              </a:gs>
            </a:gsLst>
            <a:lin ang="5400000" scaled="0"/>
          </a:gradFill>
          <a:ln w="22225">
            <a:solidFill>
              <a:srgbClr val="0000FF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000" b="1" dirty="0">
                <a:solidFill>
                  <a:srgbClr val="002060"/>
                </a:solidFill>
              </a:rPr>
              <a:t>Фридрих Энгельс</a:t>
            </a:r>
          </a:p>
        </p:txBody>
      </p:sp>
      <p:pic>
        <p:nvPicPr>
          <p:cNvPr id="13321" name="Picture 9" descr="Картинка 8 из 4122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8313" y="3068638"/>
            <a:ext cx="2619375" cy="3600450"/>
          </a:xfrm>
          <a:prstGeom prst="rect">
            <a:avLst/>
          </a:prstGeom>
          <a:noFill/>
        </p:spPr>
      </p:pic>
      <p:sp>
        <p:nvSpPr>
          <p:cNvPr id="13322" name="Text Box 10"/>
          <p:cNvSpPr txBox="1">
            <a:spLocks noChangeArrowheads="1"/>
          </p:cNvSpPr>
          <p:nvPr/>
        </p:nvSpPr>
        <p:spPr bwMode="auto">
          <a:xfrm>
            <a:off x="3203575" y="4652963"/>
            <a:ext cx="5399088" cy="1574800"/>
          </a:xfrm>
          <a:prstGeom prst="rect">
            <a:avLst/>
          </a:prstGeom>
          <a:gradFill>
            <a:gsLst>
              <a:gs pos="0">
                <a:schemeClr val="bg2">
                  <a:tint val="90000"/>
                  <a:lumMod val="120000"/>
                </a:schemeClr>
              </a:gs>
              <a:gs pos="100000">
                <a:schemeClr val="bg2">
                  <a:shade val="98000"/>
                  <a:satMod val="120000"/>
                  <a:lumMod val="98000"/>
                </a:schemeClr>
              </a:gs>
            </a:gsLst>
            <a:lin ang="5400000" scaled="0"/>
          </a:gradFill>
          <a:ln w="22225">
            <a:solidFill>
              <a:srgbClr val="0000FF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400" b="1" dirty="0">
                <a:solidFill>
                  <a:srgbClr val="002060"/>
                </a:solidFill>
              </a:rPr>
              <a:t>«Не в воображаемой независимости от законов природы заключается свобода,  а в познании этих законов.»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125" y="0"/>
            <a:ext cx="9143999" cy="1143000"/>
          </a:xfrm>
          <a:gradFill>
            <a:gsLst>
              <a:gs pos="0">
                <a:schemeClr val="bg2">
                  <a:tint val="90000"/>
                  <a:lumMod val="120000"/>
                </a:schemeClr>
              </a:gs>
              <a:gs pos="100000">
                <a:schemeClr val="bg2">
                  <a:shade val="98000"/>
                  <a:satMod val="120000"/>
                  <a:lumMod val="98000"/>
                </a:schemeClr>
              </a:gs>
            </a:gsLst>
            <a:lin ang="5400000" scaled="0"/>
          </a:gradFill>
        </p:spPr>
        <p:txBody>
          <a:bodyPr>
            <a:normAutofit fontScale="90000"/>
          </a:bodyPr>
          <a:lstStyle/>
          <a:p>
            <a:pPr marL="838200" indent="-838200"/>
            <a:r>
              <a:rPr lang="ru-RU" sz="3600" b="1" dirty="0"/>
              <a:t>5. «Свобода от» или «свобода для»</a:t>
            </a:r>
            <a:br>
              <a:rPr lang="ru-RU" sz="3600" b="1" dirty="0"/>
            </a:br>
            <a:endParaRPr lang="ru-RU" sz="3600" b="1" dirty="0"/>
          </a:p>
        </p:txBody>
      </p:sp>
      <p:sp>
        <p:nvSpPr>
          <p:cNvPr id="10244" name="Text Box 4"/>
          <p:cNvSpPr txBox="1">
            <a:spLocks noChangeArrowheads="1"/>
          </p:cNvSpPr>
          <p:nvPr/>
        </p:nvSpPr>
        <p:spPr bwMode="auto">
          <a:xfrm>
            <a:off x="468313" y="1125538"/>
            <a:ext cx="8351837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20000"/>
              </a:spcBef>
            </a:pPr>
            <a:r>
              <a:rPr lang="ru-RU" sz="2400" b="1" u="sng" dirty="0">
                <a:solidFill>
                  <a:srgbClr val="C00000"/>
                </a:solidFill>
              </a:rPr>
              <a:t>Свобода</a:t>
            </a:r>
            <a:r>
              <a:rPr lang="ru-RU" sz="2400" b="1" dirty="0">
                <a:solidFill>
                  <a:srgbClr val="C00000"/>
                </a:solidFill>
              </a:rPr>
              <a:t> - это отсутствие принуждения со стороны других людей.</a:t>
            </a:r>
            <a:r>
              <a:rPr lang="ru-RU" dirty="0">
                <a:solidFill>
                  <a:srgbClr val="C00000"/>
                </a:solidFill>
              </a:rPr>
              <a:t> </a:t>
            </a:r>
          </a:p>
        </p:txBody>
      </p:sp>
      <p:sp>
        <p:nvSpPr>
          <p:cNvPr id="10245" name="Text Box 5"/>
          <p:cNvSpPr txBox="1">
            <a:spLocks noChangeArrowheads="1"/>
          </p:cNvSpPr>
          <p:nvPr/>
        </p:nvSpPr>
        <p:spPr bwMode="auto">
          <a:xfrm>
            <a:off x="125" y="5113140"/>
            <a:ext cx="9036496" cy="2123658"/>
          </a:xfrm>
          <a:prstGeom prst="rect">
            <a:avLst/>
          </a:prstGeom>
          <a:gradFill>
            <a:gsLst>
              <a:gs pos="0">
                <a:schemeClr val="bg2">
                  <a:tint val="90000"/>
                  <a:lumMod val="120000"/>
                </a:schemeClr>
              </a:gs>
              <a:gs pos="100000">
                <a:schemeClr val="bg2">
                  <a:shade val="98000"/>
                  <a:satMod val="120000"/>
                  <a:lumMod val="98000"/>
                </a:schemeClr>
              </a:gs>
            </a:gsLst>
            <a:lin ang="5400000" scaled="0"/>
          </a:gra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80000"/>
              </a:lnSpc>
              <a:spcBef>
                <a:spcPct val="20000"/>
              </a:spcBef>
            </a:pPr>
            <a:r>
              <a:rPr lang="ru-RU" sz="2400" b="1" u="sng" dirty="0" err="1">
                <a:solidFill>
                  <a:srgbClr val="002060"/>
                </a:solidFill>
              </a:rPr>
              <a:t>Свобо́да</a:t>
            </a:r>
            <a:r>
              <a:rPr lang="ru-RU" sz="2400" b="1" dirty="0">
                <a:solidFill>
                  <a:srgbClr val="002060"/>
                </a:solidFill>
              </a:rPr>
              <a:t> - это наличие возможности выбора варианта и реализации (обеспечение) исхода события. Отсутствие такого выбора и реализации выбора равносильно отсутствию свободы -несвободе.                                        </a:t>
            </a:r>
            <a:r>
              <a:rPr lang="ru-RU" sz="2400" b="1" dirty="0"/>
              <a:t>                                                          	</a:t>
            </a:r>
          </a:p>
          <a:p>
            <a:pPr>
              <a:spcBef>
                <a:spcPct val="50000"/>
              </a:spcBef>
            </a:pPr>
            <a:endParaRPr lang="ru-RU" sz="2400" b="1" dirty="0"/>
          </a:p>
        </p:txBody>
      </p:sp>
      <p:pic>
        <p:nvPicPr>
          <p:cNvPr id="10246" name="Picture 6" descr="4576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39752" y="1965787"/>
            <a:ext cx="4895850" cy="3052763"/>
          </a:xfrm>
          <a:prstGeom prst="rect">
            <a:avLst/>
          </a:prstGeom>
          <a:noFill/>
          <a:ln w="22225">
            <a:solidFill>
              <a:srgbClr val="0000FF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41" name="Picture 5" descr="MC90043879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4800" y="116631"/>
            <a:ext cx="10058400" cy="75133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339" name="Rectangle 3"/>
          <p:cNvSpPr>
            <a:spLocks noGrp="1" noChangeArrowheads="1"/>
          </p:cNvSpPr>
          <p:nvPr>
            <p:ph idx="1"/>
          </p:nvPr>
        </p:nvSpPr>
        <p:spPr>
          <a:xfrm>
            <a:off x="0" y="116632"/>
            <a:ext cx="9144000" cy="1224136"/>
          </a:xfrm>
          <a:gradFill>
            <a:gsLst>
              <a:gs pos="0">
                <a:schemeClr val="bg2">
                  <a:tint val="90000"/>
                  <a:lumMod val="120000"/>
                </a:schemeClr>
              </a:gs>
              <a:gs pos="100000">
                <a:schemeClr val="bg2">
                  <a:shade val="98000"/>
                  <a:satMod val="120000"/>
                  <a:lumMod val="98000"/>
                </a:schemeClr>
              </a:gs>
            </a:gsLst>
            <a:lin ang="5400000" scaled="0"/>
          </a:gradFill>
        </p:spPr>
        <p:txBody>
          <a:bodyPr/>
          <a:lstStyle/>
          <a:p>
            <a:pPr algn="ctr">
              <a:buFontTx/>
              <a:buNone/>
            </a:pPr>
            <a:r>
              <a:rPr lang="ru-RU" b="1" i="1" dirty="0">
                <a:solidFill>
                  <a:srgbClr val="0000CC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  </a:t>
            </a:r>
            <a:r>
              <a:rPr lang="ru-RU" sz="3200" b="1" i="1" dirty="0">
                <a:solidFill>
                  <a:srgbClr val="0000CC"/>
                </a:solidFill>
              </a:rPr>
              <a:t>Выбор зависит  от собственных побуждений?</a:t>
            </a:r>
          </a:p>
        </p:txBody>
      </p:sp>
    </p:spTree>
    <p:extLst>
      <p:ext uri="{BB962C8B-B14F-4D97-AF65-F5344CB8AC3E}">
        <p14:creationId xmlns:p14="http://schemas.microsoft.com/office/powerpoint/2010/main" val="28771279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15616" y="1268760"/>
            <a:ext cx="7776863" cy="4642462"/>
          </a:xfrm>
          <a:gradFill>
            <a:gsLst>
              <a:gs pos="0">
                <a:schemeClr val="bg2">
                  <a:tint val="90000"/>
                  <a:lumMod val="120000"/>
                </a:schemeClr>
              </a:gs>
              <a:gs pos="100000">
                <a:schemeClr val="bg2">
                  <a:shade val="98000"/>
                  <a:satMod val="120000"/>
                  <a:lumMod val="98000"/>
                </a:schemeClr>
              </a:gs>
            </a:gsLst>
            <a:lin ang="5400000" scaled="0"/>
          </a:gradFill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</a:rPr>
              <a:t>Свобода-это право выбирать</a:t>
            </a:r>
          </a:p>
          <a:p>
            <a:r>
              <a:rPr lang="ru-RU" sz="2800" b="1" dirty="0" smtClean="0">
                <a:solidFill>
                  <a:srgbClr val="002060"/>
                </a:solidFill>
              </a:rPr>
              <a:t>С душою лишь советуясь о плане,</a:t>
            </a:r>
          </a:p>
          <a:p>
            <a:r>
              <a:rPr lang="ru-RU" sz="2800" b="1" dirty="0" smtClean="0">
                <a:solidFill>
                  <a:srgbClr val="002060"/>
                </a:solidFill>
              </a:rPr>
              <a:t>Что нам любить, за что нам умирать,</a:t>
            </a:r>
          </a:p>
          <a:p>
            <a:r>
              <a:rPr lang="ru-RU" sz="2800" b="1" dirty="0" smtClean="0">
                <a:solidFill>
                  <a:srgbClr val="002060"/>
                </a:solidFill>
              </a:rPr>
              <a:t>На что свою свечу нещадно тратить.</a:t>
            </a:r>
          </a:p>
          <a:p>
            <a:r>
              <a:rPr lang="ru-RU" sz="2800" b="1" dirty="0">
                <a:solidFill>
                  <a:srgbClr val="002060"/>
                </a:solidFill>
              </a:rPr>
              <a:t> </a:t>
            </a:r>
            <a:r>
              <a:rPr lang="ru-RU" sz="2800" b="1" dirty="0" smtClean="0">
                <a:solidFill>
                  <a:srgbClr val="002060"/>
                </a:solidFill>
              </a:rPr>
              <a:t>                                 Игорь Губерман</a:t>
            </a:r>
            <a:endParaRPr lang="ru-RU" sz="28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7882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179512" y="10964"/>
            <a:ext cx="8964488" cy="706437"/>
          </a:xfrm>
          <a:gradFill>
            <a:gsLst>
              <a:gs pos="0">
                <a:schemeClr val="bg2">
                  <a:tint val="90000"/>
                  <a:lumMod val="120000"/>
                </a:schemeClr>
              </a:gs>
              <a:gs pos="100000">
                <a:schemeClr val="bg2">
                  <a:shade val="98000"/>
                  <a:satMod val="120000"/>
                  <a:lumMod val="98000"/>
                </a:schemeClr>
              </a:gs>
            </a:gsLst>
            <a:lin ang="5400000" scaled="0"/>
          </a:gradFill>
        </p:spPr>
        <p:txBody>
          <a:bodyPr>
            <a:normAutofit fontScale="90000"/>
          </a:bodyPr>
          <a:lstStyle/>
          <a:p>
            <a:pPr marL="838200" indent="-838200"/>
            <a:r>
              <a:rPr lang="ru-RU" sz="3600" b="1" dirty="0"/>
              <a:t>4. Свобода и ответственность</a:t>
            </a:r>
            <a:r>
              <a:rPr lang="ru-RU" sz="4000" b="1" dirty="0"/>
              <a:t/>
            </a:r>
            <a:br>
              <a:rPr lang="ru-RU" sz="4000" b="1" dirty="0"/>
            </a:br>
            <a:endParaRPr lang="ru-RU" sz="4000" b="1" dirty="0"/>
          </a:p>
        </p:txBody>
      </p:sp>
      <p:sp>
        <p:nvSpPr>
          <p:cNvPr id="12291" name="Rectangle 3"/>
          <p:cNvSpPr>
            <a:spLocks noGrp="1" noChangeArrowheads="1"/>
          </p:cNvSpPr>
          <p:nvPr>
            <p:ph idx="1"/>
          </p:nvPr>
        </p:nvSpPr>
        <p:spPr>
          <a:xfrm>
            <a:off x="1" y="717401"/>
            <a:ext cx="9143999" cy="3168650"/>
          </a:xfrm>
          <a:gradFill>
            <a:gsLst>
              <a:gs pos="0">
                <a:schemeClr val="bg2">
                  <a:tint val="90000"/>
                  <a:lumMod val="120000"/>
                </a:schemeClr>
              </a:gs>
              <a:gs pos="100000">
                <a:schemeClr val="bg2">
                  <a:shade val="98000"/>
                  <a:satMod val="120000"/>
                  <a:lumMod val="98000"/>
                </a:schemeClr>
              </a:gs>
            </a:gsLst>
            <a:lin ang="5400000" scaled="0"/>
          </a:gradFill>
          <a:ln w="22225">
            <a:solidFill>
              <a:srgbClr val="0000FF"/>
            </a:solidFill>
          </a:ln>
        </p:spPr>
        <p:txBody>
          <a:bodyPr/>
          <a:lstStyle/>
          <a:p>
            <a:pPr algn="ctr">
              <a:lnSpc>
                <a:spcPct val="90000"/>
              </a:lnSpc>
              <a:buFontTx/>
              <a:buNone/>
            </a:pPr>
            <a:r>
              <a:rPr lang="ru-RU" sz="2400" b="1" dirty="0"/>
              <a:t>    </a:t>
            </a:r>
            <a:r>
              <a:rPr lang="ru-RU" sz="2400" b="1" dirty="0">
                <a:solidFill>
                  <a:srgbClr val="002060"/>
                </a:solidFill>
              </a:rPr>
              <a:t>Современное общество открывает перед человеком много вариантов выбора.  Жизнь общества строится на основе существующей морали, традиций, норм права. Тем не менее каждый человек САМ выбирает свой путь. </a:t>
            </a:r>
            <a:r>
              <a:rPr lang="ru-RU" sz="2400" b="1" dirty="0" smtClean="0">
                <a:solidFill>
                  <a:srgbClr val="002060"/>
                </a:solidFill>
              </a:rPr>
              <a:t>Но </a:t>
            </a:r>
            <a:r>
              <a:rPr lang="ru-RU" sz="2400" b="1" dirty="0">
                <a:solidFill>
                  <a:srgbClr val="002060"/>
                </a:solidFill>
              </a:rPr>
              <a:t>свободный в выборе человек должен осознавать и ответственность за сделанный выбор. Ответственность и </a:t>
            </a:r>
            <a:r>
              <a:rPr lang="ru-RU" sz="2400" b="1" dirty="0" smtClean="0">
                <a:solidFill>
                  <a:srgbClr val="002060"/>
                </a:solidFill>
              </a:rPr>
              <a:t>моральную,</a:t>
            </a:r>
            <a:r>
              <a:rPr lang="en-US" sz="2400" b="1" dirty="0" smtClean="0">
                <a:solidFill>
                  <a:srgbClr val="002060"/>
                </a:solidFill>
              </a:rPr>
              <a:t> </a:t>
            </a:r>
            <a:r>
              <a:rPr lang="ru-RU" sz="2400" b="1" dirty="0">
                <a:solidFill>
                  <a:srgbClr val="002060"/>
                </a:solidFill>
              </a:rPr>
              <a:t>и юридическую.</a:t>
            </a:r>
          </a:p>
        </p:txBody>
      </p:sp>
      <p:pic>
        <p:nvPicPr>
          <p:cNvPr id="12293" name="Picture 5" descr="Картинка 1 из 1694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356992"/>
            <a:ext cx="4667250" cy="3197796"/>
          </a:xfrm>
          <a:prstGeom prst="rect">
            <a:avLst/>
          </a:prstGeom>
          <a:noFill/>
        </p:spPr>
      </p:pic>
      <p:pic>
        <p:nvPicPr>
          <p:cNvPr id="12295" name="Picture 7" descr="52803886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95838" y="3429000"/>
            <a:ext cx="4348162" cy="310038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22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22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122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122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305800" cy="1477962"/>
          </a:xfrm>
          <a:gradFill>
            <a:gsLst>
              <a:gs pos="0">
                <a:schemeClr val="bg2">
                  <a:tint val="90000"/>
                  <a:lumMod val="120000"/>
                </a:schemeClr>
              </a:gs>
              <a:gs pos="100000">
                <a:schemeClr val="bg2">
                  <a:shade val="98000"/>
                  <a:satMod val="120000"/>
                  <a:lumMod val="98000"/>
                </a:schemeClr>
              </a:gs>
            </a:gsLst>
            <a:lin ang="5400000" scaled="0"/>
          </a:gradFill>
          <a:ln w="57150">
            <a:solidFill>
              <a:schemeClr val="bg1"/>
            </a:solidFill>
            <a:miter lim="800000"/>
            <a:headEnd/>
            <a:tailEnd/>
          </a:ln>
        </p:spPr>
        <p:txBody>
          <a:bodyPr/>
          <a:lstStyle/>
          <a:p>
            <a:r>
              <a:rPr lang="ru-RU" sz="2800" b="1" dirty="0">
                <a:solidFill>
                  <a:srgbClr val="002060"/>
                </a:solidFill>
              </a:rPr>
              <a:t>Свобода каждого члена общества ограничена уровнем развития и характером общества, в котором он живет</a:t>
            </a:r>
          </a:p>
        </p:txBody>
      </p:sp>
      <p:sp>
        <p:nvSpPr>
          <p:cNvPr id="10244" name="Rectangle 4"/>
          <p:cNvSpPr>
            <a:spLocks noChangeArrowheads="1"/>
          </p:cNvSpPr>
          <p:nvPr/>
        </p:nvSpPr>
        <p:spPr bwMode="auto">
          <a:xfrm>
            <a:off x="1600200" y="1905000"/>
            <a:ext cx="7162800" cy="1477963"/>
          </a:xfrm>
          <a:prstGeom prst="rect">
            <a:avLst/>
          </a:prstGeom>
          <a:gradFill>
            <a:gsLst>
              <a:gs pos="0">
                <a:schemeClr val="bg2">
                  <a:tint val="90000"/>
                  <a:lumMod val="120000"/>
                </a:schemeClr>
              </a:gs>
              <a:gs pos="100000">
                <a:schemeClr val="bg2">
                  <a:shade val="98000"/>
                  <a:satMod val="120000"/>
                  <a:lumMod val="98000"/>
                </a:schemeClr>
              </a:gs>
            </a:gsLst>
            <a:lin ang="5400000" scaled="0"/>
          </a:gradFill>
          <a:ln w="57150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anchor="ctr"/>
          <a:lstStyle>
            <a:lvl1pPr algn="ctr"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algn="ctr"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algn="ctr"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algn="ctr"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algn="ctr"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r>
              <a:rPr lang="ru-RU" sz="2400" b="1" dirty="0" smtClean="0">
                <a:solidFill>
                  <a:srgbClr val="002060"/>
                </a:solidFill>
              </a:rPr>
              <a:t>Человек сам выбирает не только вариант деятельности, но и формулирует общие принципы поведения, ищет им основания</a:t>
            </a:r>
          </a:p>
        </p:txBody>
      </p:sp>
      <p:sp>
        <p:nvSpPr>
          <p:cNvPr id="10245" name="Rectangle 5"/>
          <p:cNvSpPr>
            <a:spLocks noChangeArrowheads="1"/>
          </p:cNvSpPr>
          <p:nvPr/>
        </p:nvSpPr>
        <p:spPr bwMode="auto">
          <a:xfrm>
            <a:off x="1676400" y="3581400"/>
            <a:ext cx="7162800" cy="1143000"/>
          </a:xfrm>
          <a:prstGeom prst="rect">
            <a:avLst/>
          </a:prstGeom>
          <a:gradFill>
            <a:gsLst>
              <a:gs pos="0">
                <a:schemeClr val="bg2">
                  <a:tint val="90000"/>
                  <a:lumMod val="120000"/>
                </a:schemeClr>
              </a:gs>
              <a:gs pos="100000">
                <a:schemeClr val="bg2">
                  <a:shade val="98000"/>
                  <a:satMod val="120000"/>
                  <a:lumMod val="98000"/>
                </a:schemeClr>
              </a:gs>
            </a:gsLst>
            <a:lin ang="5400000" scaled="0"/>
          </a:gradFill>
          <a:ln w="57150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anchor="ctr"/>
          <a:lstStyle>
            <a:lvl1pPr algn="ctr"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algn="ctr"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algn="ctr"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algn="ctr"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algn="ctr"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r>
              <a:rPr lang="ru-RU" sz="24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/>
            </a:r>
            <a:br>
              <a:rPr lang="ru-RU" sz="24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r>
              <a:rPr lang="ru-RU" sz="2400" b="1" dirty="0" smtClean="0">
                <a:solidFill>
                  <a:srgbClr val="002060"/>
                </a:solidFill>
              </a:rPr>
              <a:t>Свобода неотделима от ответственности, от обязанностей перед обществом и другими его членами </a:t>
            </a:r>
            <a:br>
              <a:rPr lang="ru-RU" sz="2400" b="1" dirty="0" smtClean="0">
                <a:solidFill>
                  <a:srgbClr val="002060"/>
                </a:solidFill>
              </a:rPr>
            </a:br>
            <a:r>
              <a:rPr lang="ru-RU" sz="24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 </a:t>
            </a:r>
          </a:p>
        </p:txBody>
      </p:sp>
      <p:sp>
        <p:nvSpPr>
          <p:cNvPr id="10247" name="Rectangle 7"/>
          <p:cNvSpPr>
            <a:spLocks noChangeArrowheads="1"/>
          </p:cNvSpPr>
          <p:nvPr/>
        </p:nvSpPr>
        <p:spPr bwMode="auto">
          <a:xfrm>
            <a:off x="1676400" y="5029200"/>
            <a:ext cx="7162800" cy="1143000"/>
          </a:xfrm>
          <a:prstGeom prst="rect">
            <a:avLst/>
          </a:prstGeom>
          <a:gradFill>
            <a:gsLst>
              <a:gs pos="0">
                <a:schemeClr val="bg2">
                  <a:tint val="90000"/>
                  <a:lumMod val="120000"/>
                </a:schemeClr>
              </a:gs>
              <a:gs pos="100000">
                <a:schemeClr val="bg2">
                  <a:shade val="98000"/>
                  <a:satMod val="120000"/>
                  <a:lumMod val="98000"/>
                </a:schemeClr>
              </a:gs>
            </a:gsLst>
            <a:lin ang="5400000" scaled="0"/>
          </a:gradFill>
          <a:ln w="57150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anchor="ctr"/>
          <a:lstStyle>
            <a:lvl1pPr algn="ctr"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algn="ctr"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algn="ctr"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algn="ctr"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algn="ctr"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r>
              <a:rPr lang="ru-RU" sz="2400" b="1" dirty="0" smtClean="0">
                <a:solidFill>
                  <a:srgbClr val="002060"/>
                </a:solidFill>
              </a:rPr>
              <a:t>Свобода человека во всех се проявлениях - основа современных демократических режимов, основная ценность либерализма  </a:t>
            </a:r>
          </a:p>
        </p:txBody>
      </p:sp>
      <p:sp>
        <p:nvSpPr>
          <p:cNvPr id="10248" name="Line 8"/>
          <p:cNvSpPr>
            <a:spLocks noChangeShapeType="1"/>
          </p:cNvSpPr>
          <p:nvPr/>
        </p:nvSpPr>
        <p:spPr bwMode="auto">
          <a:xfrm>
            <a:off x="762000" y="1828800"/>
            <a:ext cx="0" cy="5029200"/>
          </a:xfrm>
          <a:prstGeom prst="line">
            <a:avLst/>
          </a:prstGeom>
          <a:noFill/>
          <a:ln w="57150">
            <a:solidFill>
              <a:schemeClr val="accent2">
                <a:lumMod val="75000"/>
              </a:schemeClr>
            </a:solidFill>
            <a:round/>
            <a:headEnd/>
            <a:tailEnd type="triangle" w="med" len="med"/>
          </a:ln>
          <a:effectLst>
            <a:outerShdw dist="107763" dir="13500000" algn="ctr" rotWithShape="0">
              <a:schemeClr val="bg2">
                <a:alpha val="5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 smtClean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10249" name="Line 9"/>
          <p:cNvSpPr>
            <a:spLocks noChangeShapeType="1"/>
          </p:cNvSpPr>
          <p:nvPr/>
        </p:nvSpPr>
        <p:spPr bwMode="auto">
          <a:xfrm>
            <a:off x="838200" y="2819400"/>
            <a:ext cx="762000" cy="0"/>
          </a:xfrm>
          <a:prstGeom prst="line">
            <a:avLst/>
          </a:prstGeom>
          <a:noFill/>
          <a:ln w="57150">
            <a:solidFill>
              <a:schemeClr val="accent2">
                <a:lumMod val="75000"/>
              </a:scheme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 smtClean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10250" name="Line 10"/>
          <p:cNvSpPr>
            <a:spLocks noChangeShapeType="1"/>
          </p:cNvSpPr>
          <p:nvPr/>
        </p:nvSpPr>
        <p:spPr bwMode="auto">
          <a:xfrm>
            <a:off x="914400" y="4267200"/>
            <a:ext cx="762000" cy="0"/>
          </a:xfrm>
          <a:prstGeom prst="line">
            <a:avLst/>
          </a:prstGeom>
          <a:noFill/>
          <a:ln w="57150">
            <a:solidFill>
              <a:schemeClr val="accent2">
                <a:lumMod val="75000"/>
              </a:scheme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 smtClean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10251" name="Line 11"/>
          <p:cNvSpPr>
            <a:spLocks noChangeShapeType="1"/>
          </p:cNvSpPr>
          <p:nvPr/>
        </p:nvSpPr>
        <p:spPr bwMode="auto">
          <a:xfrm>
            <a:off x="914400" y="5638800"/>
            <a:ext cx="762000" cy="0"/>
          </a:xfrm>
          <a:prstGeom prst="line">
            <a:avLst/>
          </a:prstGeom>
          <a:noFill/>
          <a:ln w="57150">
            <a:solidFill>
              <a:schemeClr val="accent2">
                <a:lumMod val="75000"/>
              </a:scheme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 smtClean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76872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102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102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3000"/>
                                        <p:tgtEl>
                                          <p:spTgt spid="102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02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102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102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102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102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102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102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102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102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102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102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000" fill="hold"/>
                                        <p:tgtEl>
                                          <p:spTgt spid="102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4" grpId="0" animBg="1"/>
      <p:bldP spid="10245" grpId="0" animBg="1"/>
      <p:bldP spid="10247" grpId="0" animBg="1"/>
      <p:bldP spid="10248" grpId="0" animBg="1"/>
      <p:bldP spid="10249" grpId="0" animBg="1"/>
      <p:bldP spid="10250" grpId="0" animBg="1"/>
      <p:bldP spid="10251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305800" cy="1477962"/>
          </a:xfrm>
          <a:gradFill>
            <a:gsLst>
              <a:gs pos="0">
                <a:schemeClr val="bg2">
                  <a:tint val="90000"/>
                  <a:lumMod val="120000"/>
                </a:schemeClr>
              </a:gs>
              <a:gs pos="100000">
                <a:schemeClr val="bg2">
                  <a:shade val="98000"/>
                  <a:satMod val="120000"/>
                  <a:lumMod val="98000"/>
                </a:schemeClr>
              </a:gs>
            </a:gsLst>
            <a:lin ang="5400000" scaled="0"/>
          </a:gradFill>
          <a:ln w="57150">
            <a:solidFill>
              <a:schemeClr val="bg1"/>
            </a:solidFill>
            <a:miter lim="800000"/>
            <a:headEnd/>
            <a:tailEnd/>
          </a:ln>
        </p:spPr>
        <p:txBody>
          <a:bodyPr/>
          <a:lstStyle/>
          <a:p>
            <a:r>
              <a:rPr lang="ru-RU" sz="2800" b="1" dirty="0">
                <a:solidFill>
                  <a:srgbClr val="002060"/>
                </a:solidFill>
              </a:rPr>
              <a:t>Свобода каждого члена общества ограничена уровнем развития и характером общества, в котором он живет</a:t>
            </a:r>
          </a:p>
        </p:txBody>
      </p:sp>
      <p:sp>
        <p:nvSpPr>
          <p:cNvPr id="11267" name="Rectangle 3"/>
          <p:cNvSpPr>
            <a:spLocks noChangeArrowheads="1"/>
          </p:cNvSpPr>
          <p:nvPr/>
        </p:nvSpPr>
        <p:spPr bwMode="auto">
          <a:xfrm>
            <a:off x="1676400" y="1905000"/>
            <a:ext cx="6858000" cy="2286000"/>
          </a:xfrm>
          <a:prstGeom prst="rect">
            <a:avLst/>
          </a:prstGeom>
          <a:gradFill>
            <a:gsLst>
              <a:gs pos="0">
                <a:schemeClr val="bg2">
                  <a:tint val="90000"/>
                  <a:lumMod val="120000"/>
                </a:schemeClr>
              </a:gs>
              <a:gs pos="100000">
                <a:schemeClr val="bg2">
                  <a:shade val="98000"/>
                  <a:satMod val="120000"/>
                  <a:lumMod val="98000"/>
                </a:schemeClr>
              </a:gs>
            </a:gsLst>
            <a:lin ang="5400000" scaled="0"/>
          </a:gradFill>
          <a:ln w="57150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anchor="ctr"/>
          <a:lstStyle>
            <a:lvl1pPr algn="ctr"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algn="ctr"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algn="ctr"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algn="ctr"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algn="ctr"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r>
              <a:rPr lang="ru-RU" sz="2400" b="1" dirty="0" smtClean="0">
                <a:solidFill>
                  <a:srgbClr val="002060"/>
                </a:solidFill>
              </a:rPr>
              <a:t>Свобода находит выражение в законодательном закреплении фундаментальных прав и свобод гражданина в конституциях государств, в международных пактах и декларация</a:t>
            </a:r>
            <a:r>
              <a:rPr lang="ru-RU" sz="24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х</a:t>
            </a:r>
          </a:p>
        </p:txBody>
      </p:sp>
      <p:sp>
        <p:nvSpPr>
          <p:cNvPr id="11268" name="Rectangle 4"/>
          <p:cNvSpPr>
            <a:spLocks noChangeArrowheads="1"/>
          </p:cNvSpPr>
          <p:nvPr/>
        </p:nvSpPr>
        <p:spPr bwMode="auto">
          <a:xfrm>
            <a:off x="1600200" y="4419600"/>
            <a:ext cx="7010400" cy="2133600"/>
          </a:xfrm>
          <a:prstGeom prst="rect">
            <a:avLst/>
          </a:prstGeom>
          <a:gradFill>
            <a:gsLst>
              <a:gs pos="0">
                <a:schemeClr val="bg2">
                  <a:tint val="90000"/>
                  <a:lumMod val="120000"/>
                </a:schemeClr>
              </a:gs>
              <a:gs pos="100000">
                <a:schemeClr val="bg2">
                  <a:shade val="98000"/>
                  <a:satMod val="120000"/>
                  <a:lumMod val="98000"/>
                </a:schemeClr>
              </a:gs>
            </a:gsLst>
            <a:lin ang="5400000" scaled="0"/>
          </a:gradFill>
          <a:ln w="57150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anchor="ctr"/>
          <a:lstStyle>
            <a:lvl1pPr algn="ctr"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algn="ctr"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algn="ctr"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algn="ctr"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algn="ctr"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r>
              <a:rPr lang="ru-RU" sz="24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/>
            </a:r>
            <a:br>
              <a:rPr lang="ru-RU" sz="24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r>
              <a:rPr lang="ru-RU" sz="2400" b="1" dirty="0" smtClean="0">
                <a:solidFill>
                  <a:srgbClr val="002060"/>
                </a:solidFill>
              </a:rPr>
              <a:t>Цели человеческой деятельности формулируются в соответствии с внутренними побуждениями каждого человека </a:t>
            </a:r>
          </a:p>
        </p:txBody>
      </p:sp>
      <p:sp>
        <p:nvSpPr>
          <p:cNvPr id="11270" name="Line 6"/>
          <p:cNvSpPr>
            <a:spLocks noChangeShapeType="1"/>
          </p:cNvSpPr>
          <p:nvPr/>
        </p:nvSpPr>
        <p:spPr bwMode="auto">
          <a:xfrm>
            <a:off x="762000" y="1828800"/>
            <a:ext cx="0" cy="5029200"/>
          </a:xfrm>
          <a:prstGeom prst="line">
            <a:avLst/>
          </a:prstGeom>
          <a:noFill/>
          <a:ln w="57150">
            <a:solidFill>
              <a:schemeClr val="accent2">
                <a:lumMod val="75000"/>
              </a:schemeClr>
            </a:solidFill>
            <a:round/>
            <a:headEnd/>
            <a:tailEnd type="triangle" w="med" len="med"/>
          </a:ln>
          <a:effectLst>
            <a:outerShdw dist="107763" dir="13500000" algn="ctr" rotWithShape="0">
              <a:schemeClr val="bg2">
                <a:alpha val="5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 smtClean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11271" name="Line 7"/>
          <p:cNvSpPr>
            <a:spLocks noChangeShapeType="1"/>
          </p:cNvSpPr>
          <p:nvPr/>
        </p:nvSpPr>
        <p:spPr bwMode="auto">
          <a:xfrm>
            <a:off x="838200" y="2819400"/>
            <a:ext cx="762000" cy="0"/>
          </a:xfrm>
          <a:prstGeom prst="line">
            <a:avLst/>
          </a:prstGeom>
          <a:noFill/>
          <a:ln w="57150">
            <a:solidFill>
              <a:schemeClr val="accent2">
                <a:lumMod val="75000"/>
              </a:scheme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 smtClean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11272" name="Line 8"/>
          <p:cNvSpPr>
            <a:spLocks noChangeShapeType="1"/>
          </p:cNvSpPr>
          <p:nvPr/>
        </p:nvSpPr>
        <p:spPr bwMode="auto">
          <a:xfrm>
            <a:off x="762000" y="5334000"/>
            <a:ext cx="762000" cy="0"/>
          </a:xfrm>
          <a:prstGeom prst="line">
            <a:avLst/>
          </a:prstGeom>
          <a:noFill/>
          <a:ln w="57150">
            <a:solidFill>
              <a:schemeClr val="accent2">
                <a:lumMod val="75000"/>
              </a:scheme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 smtClean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12021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112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112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3000"/>
                                        <p:tgtEl>
                                          <p:spTgt spid="112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12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112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112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112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112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112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112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112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7" grpId="0" animBg="1"/>
      <p:bldP spid="11268" grpId="0" animBg="1"/>
      <p:bldP spid="11270" grpId="0" animBg="1"/>
      <p:bldP spid="11271" grpId="0" animBg="1"/>
      <p:bldP spid="11272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209525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115888"/>
            <a:ext cx="8229600" cy="792162"/>
          </a:xfrm>
          <a:gradFill>
            <a:gsLst>
              <a:gs pos="0">
                <a:schemeClr val="bg2">
                  <a:tint val="90000"/>
                  <a:lumMod val="120000"/>
                </a:schemeClr>
              </a:gs>
              <a:gs pos="100000">
                <a:schemeClr val="bg2">
                  <a:shade val="98000"/>
                  <a:satMod val="120000"/>
                  <a:lumMod val="98000"/>
                </a:schemeClr>
              </a:gs>
            </a:gsLst>
            <a:lin ang="5400000" scaled="0"/>
          </a:gradFill>
        </p:spPr>
        <p:txBody>
          <a:bodyPr>
            <a:normAutofit fontScale="90000"/>
          </a:bodyPr>
          <a:lstStyle/>
          <a:p>
            <a:r>
              <a:rPr lang="ru-RU" sz="3600" b="1" dirty="0"/>
              <a:t>6.</a:t>
            </a:r>
            <a:r>
              <a:rPr lang="en-US" sz="3600" b="1" dirty="0"/>
              <a:t> </a:t>
            </a:r>
            <a:r>
              <a:rPr lang="ru-RU" sz="3600" b="1" dirty="0"/>
              <a:t>Что такое свободное общество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196975"/>
            <a:ext cx="8229600" cy="4929188"/>
          </a:xfrm>
          <a:gradFill>
            <a:gsLst>
              <a:gs pos="0">
                <a:schemeClr val="bg2">
                  <a:tint val="90000"/>
                  <a:lumMod val="120000"/>
                </a:schemeClr>
              </a:gs>
              <a:gs pos="100000">
                <a:schemeClr val="bg2">
                  <a:shade val="98000"/>
                  <a:satMod val="120000"/>
                  <a:lumMod val="98000"/>
                </a:schemeClr>
              </a:gs>
            </a:gsLst>
            <a:lin ang="5400000" scaled="0"/>
          </a:gradFill>
          <a:ln w="22225">
            <a:solidFill>
              <a:srgbClr val="0000FF"/>
            </a:solidFill>
          </a:ln>
        </p:spPr>
        <p:txBody>
          <a:bodyPr/>
          <a:lstStyle/>
          <a:p>
            <a:pPr algn="ctr">
              <a:buFontTx/>
              <a:buNone/>
            </a:pPr>
            <a:r>
              <a:rPr lang="ru-RU" sz="2800" b="1" dirty="0">
                <a:solidFill>
                  <a:srgbClr val="002060"/>
                </a:solidFill>
              </a:rPr>
              <a:t>   Свободным является общество предоставляющее человеку возможно большее число вариантов выбора, общество с отсутствием угнетения, общество дающее личности простор                для свободного развития,                         всячески поощряющее и поддерживающее это развитие.  Общество в котором «свободное развитие каждого есть условие свободного развития всех».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9512" y="116632"/>
            <a:ext cx="8964487" cy="6741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480348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1547665" y="624110"/>
            <a:ext cx="7596336" cy="788666"/>
          </a:xfrm>
          <a:gradFill>
            <a:gsLst>
              <a:gs pos="0">
                <a:schemeClr val="bg2">
                  <a:tint val="90000"/>
                  <a:lumMod val="120000"/>
                </a:schemeClr>
              </a:gs>
              <a:gs pos="100000">
                <a:schemeClr val="bg2">
                  <a:shade val="98000"/>
                  <a:satMod val="120000"/>
                  <a:lumMod val="98000"/>
                </a:schemeClr>
              </a:gs>
            </a:gsLst>
            <a:lin ang="5400000" scaled="0"/>
          </a:gradFill>
        </p:spPr>
        <p:txBody>
          <a:bodyPr/>
          <a:lstStyle/>
          <a:p>
            <a:r>
              <a:rPr lang="ru-RU" b="1" i="1" dirty="0">
                <a:solidFill>
                  <a:srgbClr val="002060"/>
                </a:solidFill>
              </a:rPr>
              <a:t>Подведем итоги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idx="1"/>
          </p:nvPr>
        </p:nvSpPr>
        <p:spPr>
          <a:xfrm>
            <a:off x="971601" y="2133600"/>
            <a:ext cx="7992887" cy="3777622"/>
          </a:xfrm>
          <a:gradFill>
            <a:gsLst>
              <a:gs pos="0">
                <a:schemeClr val="bg2">
                  <a:tint val="90000"/>
                  <a:lumMod val="120000"/>
                </a:schemeClr>
              </a:gs>
              <a:gs pos="100000">
                <a:schemeClr val="bg2">
                  <a:shade val="98000"/>
                  <a:satMod val="120000"/>
                  <a:lumMod val="98000"/>
                </a:schemeClr>
              </a:gs>
            </a:gsLst>
            <a:lin ang="5400000" scaled="0"/>
          </a:gradFill>
        </p:spPr>
        <p:txBody>
          <a:bodyPr>
            <a:normAutofit fontScale="92500" lnSpcReduction="10000"/>
          </a:bodyPr>
          <a:lstStyle/>
          <a:p>
            <a:pPr marL="609600" indent="-609600">
              <a:buClr>
                <a:schemeClr val="bg1"/>
              </a:buClr>
              <a:buFont typeface="Wingdings" panose="05000000000000000000" pitchFamily="2" charset="2"/>
              <a:buAutoNum type="arabicPeriod"/>
            </a:pPr>
            <a:r>
              <a:rPr lang="ru-RU" sz="2800" b="1" dirty="0">
                <a:solidFill>
                  <a:srgbClr val="002060"/>
                </a:solidFill>
              </a:rPr>
              <a:t>К чему может привести неограниченная свобода выбора?</a:t>
            </a:r>
          </a:p>
          <a:p>
            <a:pPr marL="609600" indent="-609600">
              <a:buClr>
                <a:schemeClr val="bg1"/>
              </a:buClr>
              <a:buFont typeface="Wingdings" panose="05000000000000000000" pitchFamily="2" charset="2"/>
              <a:buAutoNum type="arabicPeriod"/>
            </a:pPr>
            <a:r>
              <a:rPr lang="ru-RU" sz="2800" b="1" dirty="0">
                <a:solidFill>
                  <a:srgbClr val="002060"/>
                </a:solidFill>
              </a:rPr>
              <a:t>Какова связь понятий «свобода» и «ответственность»?</a:t>
            </a:r>
          </a:p>
          <a:p>
            <a:pPr marL="609600" indent="-609600">
              <a:buClr>
                <a:schemeClr val="bg1"/>
              </a:buClr>
              <a:buFont typeface="Wingdings" panose="05000000000000000000" pitchFamily="2" charset="2"/>
              <a:buAutoNum type="arabicPeriod"/>
            </a:pPr>
            <a:r>
              <a:rPr lang="ru-RU" sz="2800" b="1" dirty="0">
                <a:solidFill>
                  <a:srgbClr val="002060"/>
                </a:solidFill>
              </a:rPr>
              <a:t>Как вы считаете, какова должна быть роль государства в поддержании прав и свобод личности в обществе?</a:t>
            </a:r>
          </a:p>
          <a:p>
            <a:pPr marL="609600" indent="-609600">
              <a:buClr>
                <a:schemeClr val="bg1"/>
              </a:buClr>
              <a:buFont typeface="Wingdings" panose="05000000000000000000" pitchFamily="2" charset="2"/>
              <a:buAutoNum type="arabicPeriod"/>
            </a:pPr>
            <a:r>
              <a:rPr lang="ru-RU" sz="2800" b="1" dirty="0">
                <a:solidFill>
                  <a:srgbClr val="002060"/>
                </a:solidFill>
              </a:rPr>
              <a:t>А как граждане могут гарантировать свободу друг другу?</a:t>
            </a:r>
          </a:p>
        </p:txBody>
      </p:sp>
    </p:spTree>
    <p:extLst>
      <p:ext uri="{BB962C8B-B14F-4D97-AF65-F5344CB8AC3E}">
        <p14:creationId xmlns:p14="http://schemas.microsoft.com/office/powerpoint/2010/main" val="3113891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7504" y="116632"/>
            <a:ext cx="9036496" cy="6741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570875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0"/>
            <a:ext cx="8229600" cy="549275"/>
          </a:xfrm>
        </p:spPr>
        <p:txBody>
          <a:bodyPr>
            <a:normAutofit fontScale="90000"/>
          </a:bodyPr>
          <a:lstStyle/>
          <a:p>
            <a:r>
              <a:rPr lang="ru-RU" sz="3600" b="1"/>
              <a:t>Домашнее задание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idx="1"/>
          </p:nvPr>
        </p:nvSpPr>
        <p:spPr>
          <a:xfrm>
            <a:off x="179512" y="620713"/>
            <a:ext cx="8964487" cy="2952750"/>
          </a:xfrm>
          <a:gradFill>
            <a:gsLst>
              <a:gs pos="0">
                <a:schemeClr val="bg2">
                  <a:tint val="90000"/>
                  <a:lumMod val="120000"/>
                </a:schemeClr>
              </a:gs>
              <a:gs pos="100000">
                <a:schemeClr val="bg2">
                  <a:shade val="98000"/>
                  <a:satMod val="120000"/>
                  <a:lumMod val="98000"/>
                </a:schemeClr>
              </a:gs>
            </a:gsLst>
            <a:lin ang="5400000" scaled="0"/>
          </a:gradFill>
          <a:ln w="34925">
            <a:solidFill>
              <a:srgbClr val="000080"/>
            </a:solidFill>
          </a:ln>
        </p:spPr>
        <p:txBody>
          <a:bodyPr/>
          <a:lstStyle/>
          <a:p>
            <a:pPr marL="609600" indent="-609600">
              <a:buFontTx/>
              <a:buAutoNum type="arabicPeriod"/>
            </a:pPr>
            <a:r>
              <a:rPr lang="ru-RU" b="1" dirty="0"/>
              <a:t>Изучить </a:t>
            </a:r>
            <a:r>
              <a:rPr lang="ru-RU" b="1" dirty="0" smtClean="0"/>
              <a:t>параграф 7</a:t>
            </a:r>
            <a:endParaRPr lang="ru-RU" b="1" dirty="0"/>
          </a:p>
          <a:p>
            <a:pPr marL="609600" indent="-609600">
              <a:buFontTx/>
              <a:buAutoNum type="arabicPeriod"/>
            </a:pPr>
            <a:r>
              <a:rPr lang="ru-RU" b="1" dirty="0"/>
              <a:t>Вопросы на </a:t>
            </a:r>
            <a:r>
              <a:rPr lang="ru-RU" b="1" dirty="0" smtClean="0"/>
              <a:t>стр.72 </a:t>
            </a:r>
            <a:r>
              <a:rPr lang="ru-RU" b="1" dirty="0"/>
              <a:t>(</a:t>
            </a:r>
            <a:r>
              <a:rPr lang="ru-RU" b="1" dirty="0" smtClean="0"/>
              <a:t>устно)</a:t>
            </a:r>
            <a:endParaRPr lang="ru-RU" b="1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512" y="2492896"/>
            <a:ext cx="8856984" cy="4336014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99000">
              <a:schemeClr val="bg2"/>
            </a:gs>
            <a:gs pos="100000">
              <a:schemeClr val="accent2">
                <a:lumMod val="45000"/>
                <a:lumOff val="55000"/>
              </a:schemeClr>
            </a:gs>
            <a:gs pos="100000">
              <a:schemeClr val="accent2">
                <a:lumMod val="45000"/>
                <a:lumOff val="55000"/>
              </a:schemeClr>
            </a:gs>
            <a:gs pos="100000">
              <a:schemeClr val="accent2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323529" y="0"/>
            <a:ext cx="8820472" cy="765175"/>
          </a:xfrm>
          <a:noFill/>
        </p:spPr>
        <p:txBody>
          <a:bodyPr/>
          <a:lstStyle/>
          <a:p>
            <a:r>
              <a:rPr lang="ru-RU" sz="4000" b="1" dirty="0"/>
              <a:t>План урока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idx="1"/>
          </p:nvPr>
        </p:nvSpPr>
        <p:spPr>
          <a:xfrm>
            <a:off x="827584" y="1340767"/>
            <a:ext cx="8316416" cy="4824537"/>
          </a:xfrm>
          <a:gradFill>
            <a:gsLst>
              <a:gs pos="62000">
                <a:schemeClr val="bg2"/>
              </a:gs>
              <a:gs pos="74000">
                <a:schemeClr val="accent2">
                  <a:lumMod val="45000"/>
                  <a:lumOff val="55000"/>
                </a:schemeClr>
              </a:gs>
              <a:gs pos="83000">
                <a:schemeClr val="accent2">
                  <a:lumMod val="45000"/>
                  <a:lumOff val="55000"/>
                </a:schemeClr>
              </a:gs>
              <a:gs pos="100000">
                <a:schemeClr val="accent2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>
            <a:normAutofit/>
          </a:bodyPr>
          <a:lstStyle/>
          <a:p>
            <a:pPr marL="609600" indent="-609600">
              <a:buFontTx/>
              <a:buAutoNum type="arabicPeriod"/>
            </a:pPr>
            <a:r>
              <a:rPr lang="ru-RU" sz="2400" b="1" dirty="0">
                <a:solidFill>
                  <a:srgbClr val="002060"/>
                </a:solidFill>
              </a:rPr>
              <a:t>Различия в понимании понятия «СВОБОДА»</a:t>
            </a:r>
          </a:p>
          <a:p>
            <a:pPr marL="609600" indent="-609600">
              <a:buFontTx/>
              <a:buAutoNum type="arabicPeriod"/>
            </a:pPr>
            <a:r>
              <a:rPr lang="ru-RU" sz="2400" b="1" dirty="0">
                <a:solidFill>
                  <a:srgbClr val="002060"/>
                </a:solidFill>
              </a:rPr>
              <a:t>Невозможность «Абсолютной свободы»</a:t>
            </a:r>
            <a:endParaRPr lang="en-US" sz="2400" b="1" dirty="0">
              <a:solidFill>
                <a:srgbClr val="002060"/>
              </a:solidFill>
            </a:endParaRPr>
          </a:p>
          <a:p>
            <a:pPr marL="609600" indent="-609600">
              <a:buFontTx/>
              <a:buAutoNum type="arabicPeriod"/>
            </a:pPr>
            <a:r>
              <a:rPr lang="en-US" sz="2400" b="1" dirty="0">
                <a:solidFill>
                  <a:srgbClr val="002060"/>
                </a:solidFill>
              </a:rPr>
              <a:t>C</a:t>
            </a:r>
            <a:r>
              <a:rPr lang="ru-RU" sz="2400" b="1" dirty="0" err="1">
                <a:solidFill>
                  <a:srgbClr val="002060"/>
                </a:solidFill>
              </a:rPr>
              <a:t>вобода</a:t>
            </a:r>
            <a:r>
              <a:rPr lang="ru-RU" sz="2400" b="1" dirty="0">
                <a:solidFill>
                  <a:srgbClr val="002060"/>
                </a:solidFill>
              </a:rPr>
              <a:t> – познанная необходимость</a:t>
            </a:r>
          </a:p>
          <a:p>
            <a:pPr marL="609600" indent="-609600">
              <a:buFontTx/>
              <a:buAutoNum type="arabicPeriod"/>
            </a:pPr>
            <a:r>
              <a:rPr lang="ru-RU" sz="2400" b="1" dirty="0">
                <a:solidFill>
                  <a:srgbClr val="002060"/>
                </a:solidFill>
              </a:rPr>
              <a:t>Свобода и ответственность</a:t>
            </a:r>
          </a:p>
          <a:p>
            <a:pPr marL="609600" indent="-609600">
              <a:buFontTx/>
              <a:buAutoNum type="arabicPeriod"/>
            </a:pPr>
            <a:r>
              <a:rPr lang="ru-RU" sz="2400" b="1" dirty="0">
                <a:solidFill>
                  <a:srgbClr val="002060"/>
                </a:solidFill>
              </a:rPr>
              <a:t>«Свобода от» или «свобода для»</a:t>
            </a:r>
          </a:p>
          <a:p>
            <a:pPr marL="609600" indent="-609600">
              <a:buFontTx/>
              <a:buAutoNum type="arabicPeriod"/>
            </a:pPr>
            <a:r>
              <a:rPr lang="ru-RU" sz="2400" b="1" dirty="0">
                <a:solidFill>
                  <a:srgbClr val="002060"/>
                </a:solidFill>
              </a:rPr>
              <a:t>Что такое свободное общество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250825" y="0"/>
            <a:ext cx="8901113" cy="1143000"/>
          </a:xfrm>
          <a:gradFill>
            <a:gsLst>
              <a:gs pos="0">
                <a:schemeClr val="bg2">
                  <a:tint val="90000"/>
                  <a:lumMod val="120000"/>
                </a:schemeClr>
              </a:gs>
              <a:gs pos="100000">
                <a:schemeClr val="bg2">
                  <a:shade val="98000"/>
                  <a:satMod val="120000"/>
                  <a:lumMod val="98000"/>
                </a:schemeClr>
              </a:gs>
            </a:gsLst>
            <a:lin ang="5400000" scaled="0"/>
          </a:gradFill>
        </p:spPr>
        <p:txBody>
          <a:bodyPr>
            <a:normAutofit fontScale="90000"/>
          </a:bodyPr>
          <a:lstStyle/>
          <a:p>
            <a:r>
              <a:rPr lang="ru-RU" sz="3600" b="1" dirty="0"/>
              <a:t>1. Различия в понимании понятия «СВОБОДА»</a:t>
            </a:r>
            <a:br>
              <a:rPr lang="ru-RU" sz="3600" b="1" dirty="0"/>
            </a:br>
            <a:endParaRPr lang="ru-RU" sz="3600" b="1" dirty="0"/>
          </a:p>
        </p:txBody>
      </p:sp>
      <p:pic>
        <p:nvPicPr>
          <p:cNvPr id="5124" name="Picture 4" descr="Liberte-egalite-fraternite-tympanum-church-saint-pancrace-aups-var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288" y="1412875"/>
            <a:ext cx="4106862" cy="2794000"/>
          </a:xfrm>
          <a:prstGeom prst="rect">
            <a:avLst/>
          </a:prstGeom>
          <a:noFill/>
        </p:spPr>
      </p:pic>
      <p:sp>
        <p:nvSpPr>
          <p:cNvPr id="5126" name="Text Box 6"/>
          <p:cNvSpPr txBox="1">
            <a:spLocks noChangeArrowheads="1"/>
          </p:cNvSpPr>
          <p:nvPr/>
        </p:nvSpPr>
        <p:spPr bwMode="auto">
          <a:xfrm>
            <a:off x="250825" y="4292600"/>
            <a:ext cx="439261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000" b="1" dirty="0">
                <a:solidFill>
                  <a:srgbClr val="002060"/>
                </a:solidFill>
              </a:rPr>
              <a:t>«свобода, равенство, братство»</a:t>
            </a:r>
          </a:p>
        </p:txBody>
      </p:sp>
      <p:sp>
        <p:nvSpPr>
          <p:cNvPr id="5127" name="Text Box 7"/>
          <p:cNvSpPr txBox="1">
            <a:spLocks noChangeArrowheads="1"/>
          </p:cNvSpPr>
          <p:nvPr/>
        </p:nvSpPr>
        <p:spPr bwMode="auto">
          <a:xfrm>
            <a:off x="4701381" y="1412875"/>
            <a:ext cx="4249737" cy="4524315"/>
          </a:xfrm>
          <a:prstGeom prst="rect">
            <a:avLst/>
          </a:prstGeom>
          <a:gradFill>
            <a:gsLst>
              <a:gs pos="0">
                <a:schemeClr val="bg2">
                  <a:tint val="90000"/>
                  <a:lumMod val="120000"/>
                </a:schemeClr>
              </a:gs>
              <a:gs pos="100000">
                <a:schemeClr val="bg2">
                  <a:shade val="98000"/>
                  <a:satMod val="120000"/>
                  <a:lumMod val="98000"/>
                </a:schemeClr>
              </a:gs>
            </a:gsLst>
            <a:lin ang="5400000" scaled="0"/>
          </a:gra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400" b="1" dirty="0">
                <a:solidFill>
                  <a:srgbClr val="002060"/>
                </a:solidFill>
              </a:rPr>
              <a:t>С самых первых эпох истории люди стремились к свободе.                      Восстания, бунты, революции проходили под лозунгами предоставления человеку свободы («Свобода, равенство, братство» - лозунг Великой французской революции 1789 г.)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251520" y="18282"/>
            <a:ext cx="8806557" cy="1143000"/>
          </a:xfrm>
          <a:gradFill>
            <a:gsLst>
              <a:gs pos="0">
                <a:schemeClr val="bg2">
                  <a:tint val="90000"/>
                  <a:lumMod val="120000"/>
                </a:schemeClr>
              </a:gs>
              <a:gs pos="100000">
                <a:schemeClr val="bg2">
                  <a:shade val="98000"/>
                  <a:satMod val="120000"/>
                  <a:lumMod val="98000"/>
                </a:schemeClr>
              </a:gs>
            </a:gsLst>
            <a:lin ang="5400000" scaled="0"/>
          </a:gradFill>
        </p:spPr>
        <p:txBody>
          <a:bodyPr>
            <a:normAutofit fontScale="90000"/>
          </a:bodyPr>
          <a:lstStyle/>
          <a:p>
            <a:r>
              <a:rPr lang="ru-RU" sz="3600" b="1" dirty="0"/>
              <a:t>1. Различия в понимании понятия «СВОБОДА»</a:t>
            </a:r>
            <a:r>
              <a:rPr lang="ru-RU" sz="4000" b="1" dirty="0"/>
              <a:t/>
            </a:r>
            <a:br>
              <a:rPr lang="ru-RU" sz="4000" b="1" dirty="0"/>
            </a:br>
            <a:endParaRPr lang="ru-RU" sz="4000" b="1" dirty="0"/>
          </a:p>
        </p:txBody>
      </p:sp>
      <p:sp>
        <p:nvSpPr>
          <p:cNvPr id="6148" name="Text Box 4"/>
          <p:cNvSpPr txBox="1">
            <a:spLocks noGrp="1" noChangeArrowheads="1"/>
          </p:cNvSpPr>
          <p:nvPr>
            <p:ph idx="1"/>
          </p:nvPr>
        </p:nvSpPr>
        <p:spPr>
          <a:xfrm>
            <a:off x="3059113" y="1268413"/>
            <a:ext cx="5627687" cy="2520950"/>
          </a:xfrm>
          <a:gradFill>
            <a:gsLst>
              <a:gs pos="0">
                <a:schemeClr val="bg2">
                  <a:tint val="90000"/>
                  <a:lumMod val="120000"/>
                </a:schemeClr>
              </a:gs>
              <a:gs pos="100000">
                <a:schemeClr val="bg2">
                  <a:shade val="98000"/>
                  <a:satMod val="120000"/>
                  <a:lumMod val="98000"/>
                </a:schemeClr>
              </a:gs>
            </a:gsLst>
            <a:lin ang="5400000" scaled="0"/>
          </a:gradFill>
          <a:ln/>
        </p:spPr>
        <p:txBody>
          <a:bodyPr/>
          <a:lstStyle/>
          <a:p>
            <a:pPr algn="ctr">
              <a:lnSpc>
                <a:spcPct val="90000"/>
              </a:lnSpc>
              <a:spcBef>
                <a:spcPct val="50000"/>
              </a:spcBef>
              <a:buFontTx/>
              <a:buNone/>
            </a:pPr>
            <a:r>
              <a:rPr lang="ru-RU" sz="2400" b="1" dirty="0">
                <a:solidFill>
                  <a:srgbClr val="002060"/>
                </a:solidFill>
              </a:rPr>
              <a:t>Политические лидеры и вожди клялись привести своих последователей к истинной </a:t>
            </a:r>
            <a:r>
              <a:rPr lang="en-US" sz="2400" b="1" dirty="0">
                <a:solidFill>
                  <a:srgbClr val="002060"/>
                </a:solidFill>
              </a:rPr>
              <a:t>                 </a:t>
            </a:r>
            <a:r>
              <a:rPr lang="ru-RU" sz="2400" b="1" dirty="0">
                <a:solidFill>
                  <a:srgbClr val="002060"/>
                </a:solidFill>
              </a:rPr>
              <a:t>и полной свободе. </a:t>
            </a:r>
            <a:r>
              <a:rPr lang="en-US" sz="2400" b="1" dirty="0">
                <a:solidFill>
                  <a:srgbClr val="002060"/>
                </a:solidFill>
              </a:rPr>
              <a:t>                      </a:t>
            </a:r>
            <a:r>
              <a:rPr lang="ru-RU" sz="2400" b="1" dirty="0">
                <a:solidFill>
                  <a:srgbClr val="002060"/>
                </a:solidFill>
              </a:rPr>
              <a:t>Однако, каждый из них </a:t>
            </a:r>
            <a:r>
              <a:rPr lang="en-US" sz="2400" b="1" dirty="0">
                <a:solidFill>
                  <a:srgbClr val="002060"/>
                </a:solidFill>
              </a:rPr>
              <a:t>                       </a:t>
            </a:r>
            <a:r>
              <a:rPr lang="ru-RU" sz="2400" b="1" dirty="0">
                <a:solidFill>
                  <a:srgbClr val="002060"/>
                </a:solidFill>
              </a:rPr>
              <a:t>по-своему понимал сущность свободы.</a:t>
            </a:r>
          </a:p>
        </p:txBody>
      </p:sp>
      <p:pic>
        <p:nvPicPr>
          <p:cNvPr id="6150" name="Picture 6" descr="робеспьер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3225" y="1628800"/>
            <a:ext cx="2584450" cy="3680520"/>
          </a:xfrm>
          <a:prstGeom prst="rect">
            <a:avLst/>
          </a:prstGeom>
          <a:noFill/>
        </p:spPr>
      </p:pic>
      <p:sp>
        <p:nvSpPr>
          <p:cNvPr id="6151" name="Text Box 7"/>
          <p:cNvSpPr txBox="1">
            <a:spLocks noChangeArrowheads="1"/>
          </p:cNvSpPr>
          <p:nvPr/>
        </p:nvSpPr>
        <p:spPr bwMode="auto">
          <a:xfrm>
            <a:off x="387350" y="5589588"/>
            <a:ext cx="2520950" cy="701675"/>
          </a:xfrm>
          <a:prstGeom prst="rect">
            <a:avLst/>
          </a:prstGeom>
          <a:gradFill>
            <a:gsLst>
              <a:gs pos="0">
                <a:schemeClr val="bg2">
                  <a:tint val="90000"/>
                  <a:lumMod val="120000"/>
                </a:schemeClr>
              </a:gs>
              <a:gs pos="100000">
                <a:schemeClr val="bg2">
                  <a:shade val="98000"/>
                  <a:satMod val="120000"/>
                  <a:lumMod val="98000"/>
                </a:schemeClr>
              </a:gs>
            </a:gsLst>
            <a:lin ang="5400000" scaled="0"/>
          </a:gra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000" b="1" dirty="0">
                <a:solidFill>
                  <a:srgbClr val="002060"/>
                </a:solidFill>
              </a:rPr>
              <a:t>Максимилиан Робеспьер</a:t>
            </a:r>
          </a:p>
        </p:txBody>
      </p:sp>
      <p:sp>
        <p:nvSpPr>
          <p:cNvPr id="6152" name="Text Box 8"/>
          <p:cNvSpPr txBox="1">
            <a:spLocks noChangeArrowheads="1"/>
          </p:cNvSpPr>
          <p:nvPr/>
        </p:nvSpPr>
        <p:spPr bwMode="auto">
          <a:xfrm>
            <a:off x="3132138" y="4724400"/>
            <a:ext cx="5761037" cy="1587500"/>
          </a:xfrm>
          <a:prstGeom prst="rect">
            <a:avLst/>
          </a:prstGeom>
          <a:gradFill>
            <a:gsLst>
              <a:gs pos="0">
                <a:schemeClr val="bg2">
                  <a:tint val="90000"/>
                  <a:lumMod val="120000"/>
                </a:schemeClr>
              </a:gs>
              <a:gs pos="100000">
                <a:schemeClr val="bg2">
                  <a:shade val="98000"/>
                  <a:satMod val="120000"/>
                  <a:lumMod val="98000"/>
                </a:schemeClr>
              </a:gs>
            </a:gsLst>
            <a:lin ang="5400000" scaled="0"/>
          </a:gradFill>
          <a:ln w="3492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400" b="1" dirty="0">
                <a:solidFill>
                  <a:srgbClr val="002060"/>
                </a:solidFill>
              </a:rPr>
              <a:t>Категория СВОБОДЫ является важным философским вопросом </a:t>
            </a:r>
            <a:r>
              <a:rPr lang="en-US" sz="2400" b="1" dirty="0">
                <a:solidFill>
                  <a:srgbClr val="002060"/>
                </a:solidFill>
              </a:rPr>
              <a:t>         </a:t>
            </a:r>
            <a:r>
              <a:rPr lang="ru-RU" sz="2400" b="1" dirty="0">
                <a:solidFill>
                  <a:srgbClr val="002060"/>
                </a:solidFill>
              </a:rPr>
              <a:t>и исследователи трактуют его </a:t>
            </a:r>
            <a:r>
              <a:rPr lang="en-US" sz="2400" b="1" dirty="0">
                <a:solidFill>
                  <a:srgbClr val="002060"/>
                </a:solidFill>
              </a:rPr>
              <a:t>                </a:t>
            </a:r>
            <a:r>
              <a:rPr lang="ru-RU" sz="2400" b="1" dirty="0">
                <a:solidFill>
                  <a:srgbClr val="002060"/>
                </a:solidFill>
              </a:rPr>
              <a:t>с разных позиций. 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59632" y="116632"/>
            <a:ext cx="7488832" cy="6552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15284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7504" y="0"/>
            <a:ext cx="892899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7862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95536" y="0"/>
            <a:ext cx="8640960" cy="6741368"/>
          </a:xfrm>
          <a:prstGeom prst="rect">
            <a:avLst/>
          </a:prstGeom>
          <a:gradFill>
            <a:gsLst>
              <a:gs pos="0">
                <a:schemeClr val="bg2">
                  <a:tint val="90000"/>
                  <a:lumMod val="120000"/>
                </a:schemeClr>
              </a:gs>
              <a:gs pos="100000">
                <a:schemeClr val="bg2">
                  <a:shade val="98000"/>
                  <a:satMod val="120000"/>
                  <a:lumMod val="98000"/>
                </a:schemeClr>
              </a:gs>
            </a:gsLst>
            <a:lin ang="5400000" scaled="0"/>
          </a:gradFill>
        </p:spPr>
      </p:pic>
    </p:spTree>
    <p:extLst>
      <p:ext uri="{BB962C8B-B14F-4D97-AF65-F5344CB8AC3E}">
        <p14:creationId xmlns:p14="http://schemas.microsoft.com/office/powerpoint/2010/main" val="197220996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179512" y="188640"/>
            <a:ext cx="8964488" cy="1224136"/>
          </a:xfrm>
          <a:gradFill>
            <a:gsLst>
              <a:gs pos="0">
                <a:schemeClr val="bg2">
                  <a:tint val="90000"/>
                  <a:lumMod val="120000"/>
                </a:schemeClr>
              </a:gs>
              <a:gs pos="100000">
                <a:schemeClr val="bg2">
                  <a:shade val="98000"/>
                  <a:satMod val="120000"/>
                  <a:lumMod val="98000"/>
                </a:schemeClr>
              </a:gs>
            </a:gsLst>
            <a:lin ang="5400000" scaled="0"/>
          </a:gradFill>
        </p:spPr>
        <p:txBody>
          <a:bodyPr>
            <a:normAutofit fontScale="90000"/>
          </a:bodyPr>
          <a:lstStyle/>
          <a:p>
            <a:pPr marL="838200" indent="-838200"/>
            <a:r>
              <a:rPr lang="ru-RU" sz="3600" b="1" dirty="0"/>
              <a:t>2. Невозможность «Абсолютной свободы»</a:t>
            </a:r>
            <a:br>
              <a:rPr lang="ru-RU" sz="3600" b="1" dirty="0"/>
            </a:br>
            <a:endParaRPr lang="ru-RU" sz="3600" b="1" dirty="0"/>
          </a:p>
        </p:txBody>
      </p:sp>
      <p:sp>
        <p:nvSpPr>
          <p:cNvPr id="4101" name="Text Box 5"/>
          <p:cNvSpPr txBox="1">
            <a:spLocks noChangeArrowheads="1"/>
          </p:cNvSpPr>
          <p:nvPr/>
        </p:nvSpPr>
        <p:spPr bwMode="auto">
          <a:xfrm>
            <a:off x="323850" y="1628775"/>
            <a:ext cx="8569325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800" b="1" dirty="0">
                <a:solidFill>
                  <a:srgbClr val="C00000"/>
                </a:solidFill>
              </a:rPr>
              <a:t>Абсолютная свобода человека невозможна </a:t>
            </a:r>
            <a:r>
              <a:rPr lang="en-US" sz="2800" b="1" dirty="0">
                <a:solidFill>
                  <a:srgbClr val="C00000"/>
                </a:solidFill>
              </a:rPr>
              <a:t> </a:t>
            </a:r>
            <a:r>
              <a:rPr lang="ru-RU" sz="2800" b="1" dirty="0">
                <a:solidFill>
                  <a:srgbClr val="C00000"/>
                </a:solidFill>
              </a:rPr>
              <a:t>по нескольким причинам:</a:t>
            </a:r>
          </a:p>
        </p:txBody>
      </p:sp>
      <p:sp>
        <p:nvSpPr>
          <p:cNvPr id="4102" name="Text Box 6"/>
          <p:cNvSpPr txBox="1">
            <a:spLocks noChangeArrowheads="1"/>
          </p:cNvSpPr>
          <p:nvPr/>
        </p:nvSpPr>
        <p:spPr bwMode="auto">
          <a:xfrm>
            <a:off x="539552" y="2924944"/>
            <a:ext cx="8424862" cy="3048000"/>
          </a:xfrm>
          <a:prstGeom prst="rect">
            <a:avLst/>
          </a:prstGeom>
          <a:gradFill>
            <a:gsLst>
              <a:gs pos="0">
                <a:schemeClr val="bg2">
                  <a:tint val="90000"/>
                  <a:lumMod val="120000"/>
                </a:schemeClr>
              </a:gs>
              <a:gs pos="100000">
                <a:schemeClr val="bg2">
                  <a:shade val="98000"/>
                  <a:satMod val="120000"/>
                  <a:lumMod val="98000"/>
                </a:schemeClr>
              </a:gs>
            </a:gsLst>
            <a:lin ang="5400000" scaled="0"/>
          </a:gradFill>
          <a:ln w="34925">
            <a:solidFill>
              <a:srgbClr val="0000FF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400" b="1" dirty="0">
                <a:solidFill>
                  <a:srgbClr val="002060"/>
                </a:solidFill>
              </a:rPr>
              <a:t>Абсолютная свобода одного означает произвол </a:t>
            </a:r>
            <a:r>
              <a:rPr lang="en-US" sz="2400" b="1" dirty="0">
                <a:solidFill>
                  <a:srgbClr val="002060"/>
                </a:solidFill>
              </a:rPr>
              <a:t>               </a:t>
            </a:r>
            <a:r>
              <a:rPr lang="ru-RU" sz="2400" b="1" dirty="0">
                <a:solidFill>
                  <a:srgbClr val="002060"/>
                </a:solidFill>
              </a:rPr>
              <a:t>в отношении другого.                                              «Всеобщая декларация прав человека» 1948 г. подчеркивает, что при осуществлении своих прав </a:t>
            </a:r>
            <a:r>
              <a:rPr lang="en-US" sz="2400" b="1" dirty="0">
                <a:solidFill>
                  <a:srgbClr val="002060"/>
                </a:solidFill>
              </a:rPr>
              <a:t>        </a:t>
            </a:r>
            <a:r>
              <a:rPr lang="ru-RU" sz="2400" b="1" dirty="0">
                <a:solidFill>
                  <a:srgbClr val="002060"/>
                </a:solidFill>
              </a:rPr>
              <a:t>и свобод человека каждый человек должен подвергаться только таким ограничениям, </a:t>
            </a:r>
            <a:r>
              <a:rPr lang="en-US" sz="2400" b="1" dirty="0">
                <a:solidFill>
                  <a:srgbClr val="002060"/>
                </a:solidFill>
              </a:rPr>
              <a:t>                </a:t>
            </a:r>
            <a:r>
              <a:rPr lang="ru-RU" sz="2400" b="1" dirty="0">
                <a:solidFill>
                  <a:srgbClr val="002060"/>
                </a:solidFill>
              </a:rPr>
              <a:t>которые преследуют цель обеспечить соблюдение прав других людей.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02" grpId="0" animBg="1"/>
    </p:bldLst>
  </p:timing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2E5369"/>
      </a:dk2>
      <a:lt2>
        <a:srgbClr val="CFE2E7"/>
      </a:lt2>
      <a:accent1>
        <a:srgbClr val="353535"/>
      </a:accent1>
      <a:accent2>
        <a:srgbClr val="1CACE3"/>
      </a:accent2>
      <a:accent3>
        <a:srgbClr val="265991"/>
      </a:accent3>
      <a:accent4>
        <a:srgbClr val="7E40CC"/>
      </a:accent4>
      <a:accent5>
        <a:srgbClr val="B927E9"/>
      </a:accent5>
      <a:accent6>
        <a:srgbClr val="E833BF"/>
      </a:accent6>
      <a:hlink>
        <a:srgbClr val="2DA0F1"/>
      </a:hlink>
      <a:folHlink>
        <a:srgbClr val="7ED1E6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4F34B87B-9C7A-41AE-A6CB-48536223DFF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256</TotalTime>
  <Words>796</Words>
  <Application>Microsoft Office PowerPoint</Application>
  <PresentationFormat>Экран (4:3)</PresentationFormat>
  <Paragraphs>78</Paragraphs>
  <Slides>28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33" baseType="lpstr">
      <vt:lpstr>Arial</vt:lpstr>
      <vt:lpstr>Century Gothic</vt:lpstr>
      <vt:lpstr>Wingdings</vt:lpstr>
      <vt:lpstr>Wingdings 3</vt:lpstr>
      <vt:lpstr>Легкий дым</vt:lpstr>
      <vt:lpstr>Презентация PowerPoint</vt:lpstr>
      <vt:lpstr>Презентация PowerPoint</vt:lpstr>
      <vt:lpstr>План урока</vt:lpstr>
      <vt:lpstr>1. Различия в понимании понятия «СВОБОДА» </vt:lpstr>
      <vt:lpstr>1. Различия в понимании понятия «СВОБОДА» </vt:lpstr>
      <vt:lpstr>Презентация PowerPoint</vt:lpstr>
      <vt:lpstr>Презентация PowerPoint</vt:lpstr>
      <vt:lpstr>Презентация PowerPoint</vt:lpstr>
      <vt:lpstr>2. Невозможность «Абсолютной свободы» </vt:lpstr>
      <vt:lpstr>2. Невозможность «Абсолютной свободы» </vt:lpstr>
      <vt:lpstr>Абсолютно свободным  человек быть не может</vt:lpstr>
      <vt:lpstr>3. Cвобода – есть познанная необходимость</vt:lpstr>
      <vt:lpstr>В истории человеческого общества свобода традиционно рассматривается в соотношении с необходимостью</vt:lpstr>
      <vt:lpstr>3. Cвобода – познанная необходимость</vt:lpstr>
      <vt:lpstr>3. Cвобода – познанная необходимость</vt:lpstr>
      <vt:lpstr>3. Cвобода – познанная необходимость</vt:lpstr>
      <vt:lpstr>3. Cвобода – познанная необходимость</vt:lpstr>
      <vt:lpstr>5. «Свобода от» или «свобода для» </vt:lpstr>
      <vt:lpstr>Презентация PowerPoint</vt:lpstr>
      <vt:lpstr>4. Свобода и ответственность </vt:lpstr>
      <vt:lpstr>Свобода каждого члена общества ограничена уровнем развития и характером общества, в котором он живет</vt:lpstr>
      <vt:lpstr>Свобода каждого члена общества ограничена уровнем развития и характером общества, в котором он живет</vt:lpstr>
      <vt:lpstr>Презентация PowerPoint</vt:lpstr>
      <vt:lpstr>6. Что такое свободное общество</vt:lpstr>
      <vt:lpstr>Презентация PowerPoint</vt:lpstr>
      <vt:lpstr>Подведем итоги</vt:lpstr>
      <vt:lpstr>Презентация PowerPoint</vt:lpstr>
      <vt:lpstr>Домашнее задание</vt:lpstr>
    </vt:vector>
  </TitlesOfParts>
  <Company>Lyceum #1560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Свобода в деятельности человека</dc:title>
  <dc:creator>Нафор Маточ</dc:creator>
  <cp:lastModifiedBy>Windows User</cp:lastModifiedBy>
  <cp:revision>83</cp:revision>
  <dcterms:created xsi:type="dcterms:W3CDTF">2010-11-16T07:27:08Z</dcterms:created>
  <dcterms:modified xsi:type="dcterms:W3CDTF">2020-11-17T03:27:32Z</dcterms:modified>
</cp:coreProperties>
</file>