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4" r:id="rId3"/>
    <p:sldId id="257" r:id="rId4"/>
    <p:sldId id="259" r:id="rId5"/>
    <p:sldId id="260" r:id="rId6"/>
    <p:sldId id="290" r:id="rId7"/>
    <p:sldId id="275" r:id="rId8"/>
    <p:sldId id="288" r:id="rId9"/>
    <p:sldId id="258" r:id="rId10"/>
    <p:sldId id="262" r:id="rId11"/>
    <p:sldId id="280" r:id="rId12"/>
    <p:sldId id="261" r:id="rId13"/>
    <p:sldId id="279" r:id="rId14"/>
    <p:sldId id="263" r:id="rId15"/>
    <p:sldId id="265" r:id="rId16"/>
    <p:sldId id="268" r:id="rId17"/>
    <p:sldId id="267" r:id="rId18"/>
    <p:sldId id="264" r:id="rId19"/>
    <p:sldId id="283" r:id="rId20"/>
    <p:sldId id="266" r:id="rId21"/>
    <p:sldId id="281" r:id="rId22"/>
    <p:sldId id="282" r:id="rId23"/>
    <p:sldId id="278" r:id="rId24"/>
    <p:sldId id="269" r:id="rId25"/>
    <p:sldId id="286" r:id="rId26"/>
    <p:sldId id="284" r:id="rId27"/>
    <p:sldId id="289" r:id="rId28"/>
    <p:sldId id="27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0066"/>
    <a:srgbClr val="FFFF00"/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84" autoAdjust="0"/>
    <p:restoredTop sz="94660"/>
  </p:normalViewPr>
  <p:slideViewPr>
    <p:cSldViewPr>
      <p:cViewPr varScale="1">
        <p:scale>
          <a:sx n="65" d="100"/>
          <a:sy n="65" d="100"/>
        </p:scale>
        <p:origin x="111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7295E79-8753-494C-8811-1B23A1A811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60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84D03ED-DAFB-49EB-B443-A67569327C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7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84D03ED-DAFB-49EB-B443-A67569327C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0410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84D03ED-DAFB-49EB-B443-A67569327C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201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84D03ED-DAFB-49EB-B443-A67569327C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6414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84D03ED-DAFB-49EB-B443-A67569327C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81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78F2-4430-4BC4-A82D-00518B594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97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E9B6-F03F-4B52-B11A-50D547BA1D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2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874D-22B1-4437-B9E2-75F2FCEEE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51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0276014-F092-455A-A310-DAE8D7F24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66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7B63647-65F2-428D-9643-061B6CF31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62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783EAED-164E-487D-9B1B-74116E187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68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BB5B-984A-4DD4-A0A9-3B5983599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2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00E9-7735-472E-B760-4E2D80FA4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4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392-9EE1-4EA3-A809-2C8291CDAC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1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ED790C1-1ED4-4BE1-9A2A-CDA166887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8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84D03ED-DAFB-49EB-B443-A67569327C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27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ache-media.britannica.com/eb-media/58/126158-004-AF7B90F1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.wikipedia.org/wiki/%D0%A4%D0%B0%D0%B9%D0%BB:The_Triumph_of_Death,_or_The_Three_Fate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ru.wikipedia.org/wiki/%D0%A4%D0%B0%D0%B9%D0%BB:Statue_of_Zeus_(Hermitage)_-_%D0%A1%D1%82%D0%B0%D1%82%D1%83%D1%8F_%D0%AE%D0%BF%D0%B8%D1%82%D0%B5%D1%80%D0%B0.jpg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thumb/b/b0/Martin_Luther_by_Lucas_Cranach_der_%C3%84ltere.jpeg/410px-Martin_Luther_by_Lucas_Cranach_der_%C3%84ltere.jpe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bbc.co.uk/blogs/ni/15calvindesc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0/00/Temptation_and_Fall-Sistine_Chapel_Ceiling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de.academic.ru/pictures/dewiki/69/Engels_painting2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marcopena.files.wordpress.com/2010/04/nobel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362" y="-18752"/>
            <a:ext cx="9753600" cy="6309320"/>
          </a:xfrm>
          <a:prstGeom prst="rect">
            <a:avLst/>
          </a:prstGeom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11188" y="404813"/>
            <a:ext cx="80645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chemeClr val="bg1"/>
                </a:solidFill>
              </a:rPr>
              <a:t>Свобода в деятельности человека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1268413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3600" b="1" dirty="0"/>
              <a:t>2. Невозможность «Абсолютной свободы»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8642350" cy="4525962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>
              <a:buFontTx/>
              <a:buNone/>
            </a:pPr>
            <a:r>
              <a:rPr lang="en-US" sz="2400" b="1" dirty="0">
                <a:solidFill>
                  <a:srgbClr val="002060"/>
                </a:solidFill>
              </a:rPr>
              <a:t>    </a:t>
            </a:r>
            <a:r>
              <a:rPr lang="ru-RU" sz="2400" b="1" dirty="0">
                <a:solidFill>
                  <a:srgbClr val="002060"/>
                </a:solidFill>
              </a:rPr>
              <a:t>Поскольку свобода – это прежде всего свобода выбора из множества имеющихся альтернатив, </a:t>
            </a:r>
            <a:r>
              <a:rPr lang="en-US" sz="2400" b="1" dirty="0">
                <a:solidFill>
                  <a:srgbClr val="002060"/>
                </a:solidFill>
              </a:rPr>
              <a:t>           </a:t>
            </a:r>
            <a:r>
              <a:rPr lang="ru-RU" sz="2400" b="1" dirty="0">
                <a:solidFill>
                  <a:srgbClr val="002060"/>
                </a:solidFill>
              </a:rPr>
              <a:t>то абсолютная свобода предполагала бы необходимость выбора из теоретически бесчисленного числа вариантов, а следовательно выбор бы </a:t>
            </a:r>
            <a:r>
              <a:rPr lang="ru-RU" sz="2800" b="1" u="sng" dirty="0">
                <a:solidFill>
                  <a:srgbClr val="002060"/>
                </a:solidFill>
              </a:rPr>
              <a:t>практически невозможен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8198" name="Picture 6" descr="buridanov-os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644900"/>
            <a:ext cx="3973512" cy="3059113"/>
          </a:xfrm>
          <a:prstGeom prst="rect">
            <a:avLst/>
          </a:prstGeom>
          <a:noFill/>
        </p:spPr>
      </p:pic>
      <p:pic>
        <p:nvPicPr>
          <p:cNvPr id="8199" name="Picture 7" descr="2173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644900"/>
            <a:ext cx="4073525" cy="3059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066800"/>
            <a:ext cx="5334000" cy="1143000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Абсолютно свободным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человек быть не может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28600" y="2895600"/>
            <a:ext cx="3429000" cy="25146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b="1" dirty="0" smtClean="0">
                <a:solidFill>
                  <a:srgbClr val="002060"/>
                </a:solidFill>
              </a:rPr>
              <a:t>В своей внутренней жизни индивид абсолютно свободен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105400" y="2895600"/>
            <a:ext cx="3429000" cy="25146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b="1" dirty="0" smtClean="0">
                <a:solidFill>
                  <a:srgbClr val="002060"/>
                </a:solidFill>
              </a:rPr>
              <a:t>Нельзя жить в обществе и быть абсолютно свободным от него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2514600" y="2286000"/>
            <a:ext cx="457200" cy="533400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3733800" y="4191000"/>
            <a:ext cx="1295400" cy="0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5715000" y="2286000"/>
            <a:ext cx="457200" cy="533400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225" name="Picture 9" descr="MC9002303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959100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1195388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3600" b="1" dirty="0"/>
              <a:t>3. </a:t>
            </a:r>
            <a:r>
              <a:rPr lang="en-US" sz="3600" b="1" dirty="0"/>
              <a:t>C</a:t>
            </a:r>
            <a:r>
              <a:rPr lang="ru-RU" sz="3600" b="1" dirty="0" err="1"/>
              <a:t>вобода</a:t>
            </a:r>
            <a:r>
              <a:rPr lang="ru-RU" sz="3600" b="1" dirty="0"/>
              <a:t> – </a:t>
            </a:r>
            <a:r>
              <a:rPr lang="ru-RU" sz="3600" b="1" dirty="0" smtClean="0"/>
              <a:t>есть познанная </a:t>
            </a:r>
            <a:r>
              <a:rPr lang="ru-RU" sz="3600" b="1" dirty="0"/>
              <a:t>необходимость</a:t>
            </a:r>
          </a:p>
        </p:txBody>
      </p:sp>
      <p:pic>
        <p:nvPicPr>
          <p:cNvPr id="7172" name="Picture 4" descr="1235639891e9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3573463"/>
            <a:ext cx="2070100" cy="2520950"/>
          </a:xfrm>
          <a:noFill/>
          <a:ln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3850" y="6165850"/>
            <a:ext cx="1873250" cy="40011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222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Георг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002060"/>
                </a:solidFill>
              </a:rPr>
              <a:t>Гегель</a:t>
            </a:r>
          </a:p>
        </p:txBody>
      </p:sp>
      <p:pic>
        <p:nvPicPr>
          <p:cNvPr id="7175" name="Picture 7" descr="Картинка 4 из 700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7176" y="1844824"/>
            <a:ext cx="2432520" cy="3171676"/>
          </a:xfrm>
          <a:prstGeom prst="rect">
            <a:avLst/>
          </a:prstGeom>
          <a:noFill/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236296" y="5218113"/>
            <a:ext cx="1439862" cy="7239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222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Бенедикт Спиноза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34777" y="1484784"/>
            <a:ext cx="6192837" cy="1209675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222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«Люди сознают свои желания,                      но не знают причин, которыми они детерминируются»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339975" y="3573463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339975" y="4315297"/>
            <a:ext cx="4105275" cy="84455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222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Свобода – познанная необходимость.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В истории человеческого общества свобода традиционно рассматривается в соотношении с </a:t>
            </a:r>
            <a:r>
              <a:rPr lang="ru-RU" sz="2800" b="1" i="1" u="sng" dirty="0">
                <a:solidFill>
                  <a:srgbClr val="002060"/>
                </a:solidFill>
              </a:rPr>
              <a:t>необходимостью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idx="1"/>
          </p:nvPr>
        </p:nvSpPr>
        <p:spPr>
          <a:xfrm>
            <a:off x="1905000" y="1905000"/>
            <a:ext cx="5029200" cy="1600200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Необходимость содержится в виде </a:t>
            </a:r>
            <a:r>
              <a:rPr lang="ru-RU" sz="2400" b="1" i="1" u="sng" dirty="0">
                <a:solidFill>
                  <a:srgbClr val="002060"/>
                </a:solidFill>
              </a:rPr>
              <a:t>объективно данных индивиду условий существования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ru-RU" sz="2800" b="1" i="1" u="sng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b="1" i="1" u="sng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191000" y="1371600"/>
            <a:ext cx="0" cy="533400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3733800"/>
            <a:ext cx="4191000" cy="31242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i="1" u="sng" dirty="0" smtClean="0">
                <a:solidFill>
                  <a:srgbClr val="002060"/>
                </a:solidFill>
              </a:rPr>
              <a:t>Волюнтаризм</a:t>
            </a:r>
            <a:r>
              <a:rPr lang="ru-RU" sz="2400" b="1" dirty="0" smtClean="0">
                <a:solidFill>
                  <a:srgbClr val="002060"/>
                </a:solidFill>
              </a:rPr>
              <a:t>  абсолютизирует свободу воли, доводя ее до произвола ничем не ограниченной личности, игнорируя объективные условия и закономерности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953000" y="3733800"/>
            <a:ext cx="4191000" cy="31242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i="1" u="sng" dirty="0" smtClean="0">
                <a:solidFill>
                  <a:srgbClr val="002060"/>
                </a:solidFill>
              </a:rPr>
              <a:t>Фатализм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Рассматривает каждый человеческий поступок как неотвратимую реализацию изначального предопределения, исключающего человеческий выбор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1066800" y="2667000"/>
            <a:ext cx="762000" cy="914400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7086600" y="2667000"/>
            <a:ext cx="685800" cy="914400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20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1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uild="p" animBg="1"/>
      <p:bldP spid="8200" grpId="0" animBg="1"/>
      <p:bldP spid="8201" grpId="0" animBg="1"/>
      <p:bldP spid="8202" grpId="0" animBg="1"/>
      <p:bldP spid="8203" grpId="0" animBg="1"/>
      <p:bldP spid="82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6" y="0"/>
            <a:ext cx="8893174" cy="1143000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3600" b="1" dirty="0"/>
              <a:t>3. </a:t>
            </a:r>
            <a:r>
              <a:rPr lang="en-US" sz="3600" b="1" dirty="0"/>
              <a:t>C</a:t>
            </a:r>
            <a:r>
              <a:rPr lang="ru-RU" sz="3600" b="1" dirty="0" err="1"/>
              <a:t>вобода</a:t>
            </a:r>
            <a:r>
              <a:rPr lang="ru-RU" sz="3600" b="1" dirty="0"/>
              <a:t> – познанная необходимость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1439862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22225">
            <a:solidFill>
              <a:srgbClr val="0000FF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002060"/>
                </a:solidFill>
              </a:rPr>
              <a:t>В истории существовали различные точки зрения на проблему существования свободы: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50825" y="2924175"/>
            <a:ext cx="3025775" cy="230505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222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 dirty="0">
                <a:solidFill>
                  <a:srgbClr val="002060"/>
                </a:solidFill>
              </a:rPr>
              <a:t>Существует судьба </a:t>
            </a:r>
            <a:r>
              <a:rPr lang="en-US" sz="2800" b="1" dirty="0">
                <a:solidFill>
                  <a:srgbClr val="002060"/>
                </a:solidFill>
              </a:rPr>
              <a:t>                  </a:t>
            </a:r>
            <a:r>
              <a:rPr lang="ru-RU" sz="2800" b="1" dirty="0">
                <a:solidFill>
                  <a:srgbClr val="002060"/>
                </a:solidFill>
              </a:rPr>
              <a:t>и ее не дано изменить даже богам!                                 </a:t>
            </a:r>
          </a:p>
        </p:txBody>
      </p:sp>
      <p:pic>
        <p:nvPicPr>
          <p:cNvPr id="9222" name="Picture 6" descr="220px-The_Triumph_of_Death%2C_or_The_Three_Fat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4313" y="3213100"/>
            <a:ext cx="2579687" cy="3048000"/>
          </a:xfrm>
          <a:prstGeom prst="rect">
            <a:avLst/>
          </a:prstGeom>
          <a:noFill/>
        </p:spPr>
      </p:pic>
      <p:pic>
        <p:nvPicPr>
          <p:cNvPr id="9223" name="Picture 7" descr="35573980_moyra_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508500"/>
            <a:ext cx="1670050" cy="2160588"/>
          </a:xfrm>
          <a:prstGeom prst="rect">
            <a:avLst/>
          </a:prstGeom>
          <a:noFill/>
        </p:spPr>
      </p:pic>
      <p:pic>
        <p:nvPicPr>
          <p:cNvPr id="9225" name="Picture 9" descr="Statue of Zeus (Hermitage) - Статуя Юпитера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2852738"/>
            <a:ext cx="1582737" cy="2519362"/>
          </a:xfrm>
          <a:prstGeom prst="rect">
            <a:avLst/>
          </a:prstGeom>
          <a:noFill/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524750" y="6308725"/>
            <a:ext cx="1150938" cy="396875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мойры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292725" y="5373688"/>
            <a:ext cx="1295400" cy="396875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Зевс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971550" y="5876925"/>
            <a:ext cx="2232025" cy="701675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Одна из сестер мойр - Клото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964487" cy="1143000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3600" b="1" dirty="0"/>
              <a:t>3. </a:t>
            </a:r>
            <a:r>
              <a:rPr lang="en-US" sz="3600" b="1" dirty="0"/>
              <a:t>C</a:t>
            </a:r>
            <a:r>
              <a:rPr lang="ru-RU" sz="3600" b="1" dirty="0" err="1"/>
              <a:t>вобода</a:t>
            </a:r>
            <a:r>
              <a:rPr lang="ru-RU" sz="3600" b="1" dirty="0"/>
              <a:t> – познанная необходимость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1728787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22225">
            <a:solidFill>
              <a:srgbClr val="0000FF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z="2800" b="1" dirty="0"/>
              <a:t>   </a:t>
            </a:r>
            <a:r>
              <a:rPr lang="ru-RU" sz="2800" b="1" dirty="0">
                <a:solidFill>
                  <a:srgbClr val="002060"/>
                </a:solidFill>
              </a:rPr>
              <a:t>Свободы нет! Все предопределено промыслом божьим.</a:t>
            </a:r>
            <a:r>
              <a:rPr lang="ru-RU" sz="2400" b="1" dirty="0">
                <a:solidFill>
                  <a:srgbClr val="002060"/>
                </a:solidFill>
              </a:rPr>
              <a:t>                                                                     Деятели реформации (Мартин Лютер, Жан Кальвин)</a:t>
            </a:r>
          </a:p>
        </p:txBody>
      </p:sp>
      <p:pic>
        <p:nvPicPr>
          <p:cNvPr id="11270" name="Picture 6" descr="Картинка 6 из 178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068638"/>
            <a:ext cx="2465387" cy="3598862"/>
          </a:xfrm>
          <a:prstGeom prst="rect">
            <a:avLst/>
          </a:prstGeom>
          <a:noFill/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987675" y="4941888"/>
            <a:ext cx="1223963" cy="7239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222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Мартин Лютер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284663" y="3284538"/>
            <a:ext cx="1368425" cy="7239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222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Жан Кальвин</a:t>
            </a:r>
          </a:p>
        </p:txBody>
      </p:sp>
      <p:pic>
        <p:nvPicPr>
          <p:cNvPr id="11274" name="Picture 10" descr="Картинка 4 из 985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3068638"/>
            <a:ext cx="2925763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0"/>
            <a:ext cx="8675687" cy="1143000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3600" b="1" dirty="0"/>
              <a:t>3. </a:t>
            </a:r>
            <a:r>
              <a:rPr lang="en-US" sz="3600" b="1" dirty="0"/>
              <a:t>C</a:t>
            </a:r>
            <a:r>
              <a:rPr lang="ru-RU" sz="3600" b="1" dirty="0" err="1"/>
              <a:t>вобода</a:t>
            </a:r>
            <a:r>
              <a:rPr lang="ru-RU" sz="3600" b="1" dirty="0"/>
              <a:t> – познанная необходимость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1757362"/>
          </a:xfrm>
          <a:solidFill>
            <a:srgbClr val="FFFF99"/>
          </a:solidFill>
          <a:ln w="22225">
            <a:solidFill>
              <a:srgbClr val="0000FF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400" b="1"/>
              <a:t>Другая точка зрения религиозных деятелей заключается в том, что Бог предоставляет людям свободу выбора поступков, свободу выбора между добром и злом.</a:t>
            </a:r>
          </a:p>
        </p:txBody>
      </p:sp>
      <p:pic>
        <p:nvPicPr>
          <p:cNvPr id="14341" name="Picture 5" descr="Файл:Temptation and Fall-Sistine Chapel Ceil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05396"/>
            <a:ext cx="8964487" cy="612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964487" cy="1143000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3600" b="1" dirty="0"/>
              <a:t>3. </a:t>
            </a:r>
            <a:r>
              <a:rPr lang="en-US" sz="3600" b="1" dirty="0"/>
              <a:t>C</a:t>
            </a:r>
            <a:r>
              <a:rPr lang="ru-RU" sz="3600" b="1" dirty="0" err="1"/>
              <a:t>вобода</a:t>
            </a:r>
            <a:r>
              <a:rPr lang="ru-RU" sz="3600" b="1" dirty="0"/>
              <a:t> – познанная необходимость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8312" y="1268413"/>
            <a:ext cx="8568183" cy="1800225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22225">
            <a:solidFill>
              <a:srgbClr val="0000FF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2800" b="1" dirty="0">
                <a:solidFill>
                  <a:srgbClr val="002060"/>
                </a:solidFill>
              </a:rPr>
              <a:t>Человек становится свободным, познав ограничения наложенные на него природой и обществом, и строит свою жизнь приспосабливаясь к этому.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203575" y="3429000"/>
            <a:ext cx="1368425" cy="7239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222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Фридрих Энгельс</a:t>
            </a:r>
          </a:p>
        </p:txBody>
      </p:sp>
      <p:pic>
        <p:nvPicPr>
          <p:cNvPr id="13321" name="Picture 9" descr="Картинка 8 из 412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068638"/>
            <a:ext cx="2619375" cy="3600450"/>
          </a:xfrm>
          <a:prstGeom prst="rect">
            <a:avLst/>
          </a:prstGeom>
          <a:noFill/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203575" y="4652963"/>
            <a:ext cx="5399088" cy="15748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222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«Не в воображаемой независимости от законов природы заключается свобода,  а в познании этих законов.»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" y="0"/>
            <a:ext cx="9143999" cy="1143000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marL="838200" indent="-838200"/>
            <a:r>
              <a:rPr lang="ru-RU" sz="3600" b="1" dirty="0"/>
              <a:t>5. «Свобода от» или «свобода для»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8313" y="1125538"/>
            <a:ext cx="8351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u="sng" dirty="0">
                <a:solidFill>
                  <a:srgbClr val="C00000"/>
                </a:solidFill>
              </a:rPr>
              <a:t>Свобода</a:t>
            </a:r>
            <a:r>
              <a:rPr lang="ru-RU" sz="2400" b="1" dirty="0">
                <a:solidFill>
                  <a:srgbClr val="C00000"/>
                </a:solidFill>
              </a:rPr>
              <a:t> - это отсутствие принуждения со стороны других людей.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25" y="5113140"/>
            <a:ext cx="9036496" cy="2123658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 u="sng" dirty="0" err="1">
                <a:solidFill>
                  <a:srgbClr val="002060"/>
                </a:solidFill>
              </a:rPr>
              <a:t>Свобо́да</a:t>
            </a:r>
            <a:r>
              <a:rPr lang="ru-RU" sz="2400" b="1" dirty="0">
                <a:solidFill>
                  <a:srgbClr val="002060"/>
                </a:solidFill>
              </a:rPr>
              <a:t> - это наличие возможности выбора варианта и реализации (обеспечение) исхода события. Отсутствие такого выбора и реализации выбора равносильно отсутствию свободы -несвободе.                                        </a:t>
            </a:r>
            <a:r>
              <a:rPr lang="ru-RU" sz="2400" b="1" dirty="0"/>
              <a:t>                                                          	</a:t>
            </a:r>
          </a:p>
          <a:p>
            <a:pPr>
              <a:spcBef>
                <a:spcPct val="50000"/>
              </a:spcBef>
            </a:pPr>
            <a:endParaRPr lang="ru-RU" sz="2400" b="1" dirty="0"/>
          </a:p>
        </p:txBody>
      </p:sp>
      <p:pic>
        <p:nvPicPr>
          <p:cNvPr id="10246" name="Picture 6" descr="457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65787"/>
            <a:ext cx="4895850" cy="3052763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MC9004387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16631"/>
            <a:ext cx="10058400" cy="751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6632"/>
            <a:ext cx="9144000" cy="1224136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>
              <a:buFontTx/>
              <a:buNone/>
            </a:pPr>
            <a:r>
              <a:rPr lang="ru-RU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3200" b="1" i="1" dirty="0">
                <a:solidFill>
                  <a:srgbClr val="0000CC"/>
                </a:solidFill>
              </a:rPr>
              <a:t>Выбор зависит  от собственных побуждений?</a:t>
            </a:r>
          </a:p>
        </p:txBody>
      </p:sp>
    </p:spTree>
    <p:extLst>
      <p:ext uri="{BB962C8B-B14F-4D97-AF65-F5344CB8AC3E}">
        <p14:creationId xmlns:p14="http://schemas.microsoft.com/office/powerpoint/2010/main" val="287712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7776863" cy="4642462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Свобода-это право выбирать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 душою лишь советуясь о плане,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Что нам любить, за что нам умирать,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На что свою свечу нещадно тратить.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                Игорь Губерман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0964"/>
            <a:ext cx="8964488" cy="706437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marL="838200" indent="-838200"/>
            <a:r>
              <a:rPr lang="ru-RU" sz="3600" b="1" dirty="0"/>
              <a:t>4. Свобода и ответственность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" y="717401"/>
            <a:ext cx="9143999" cy="3168650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22225">
            <a:solidFill>
              <a:srgbClr val="0000FF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/>
              <a:t>    </a:t>
            </a:r>
            <a:r>
              <a:rPr lang="ru-RU" sz="2400" b="1" dirty="0">
                <a:solidFill>
                  <a:srgbClr val="002060"/>
                </a:solidFill>
              </a:rPr>
              <a:t>Современное общество открывает перед человеком много вариантов выбора.  Жизнь общества строится на основе существующей морали, традиций, норм права. Тем не менее каждый человек САМ выбирает свой путь. </a:t>
            </a:r>
            <a:r>
              <a:rPr lang="ru-RU" sz="2400" b="1" dirty="0" smtClean="0">
                <a:solidFill>
                  <a:srgbClr val="002060"/>
                </a:solidFill>
              </a:rPr>
              <a:t>Но </a:t>
            </a:r>
            <a:r>
              <a:rPr lang="ru-RU" sz="2400" b="1" dirty="0">
                <a:solidFill>
                  <a:srgbClr val="002060"/>
                </a:solidFill>
              </a:rPr>
              <a:t>свободный в выборе человек должен осознавать и ответственность за сделанный выбор. Ответственность и </a:t>
            </a:r>
            <a:r>
              <a:rPr lang="ru-RU" sz="2400" b="1" dirty="0" smtClean="0">
                <a:solidFill>
                  <a:srgbClr val="002060"/>
                </a:solidFill>
              </a:rPr>
              <a:t>моральную,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и юридическую.</a:t>
            </a:r>
          </a:p>
        </p:txBody>
      </p:sp>
      <p:pic>
        <p:nvPicPr>
          <p:cNvPr id="12293" name="Picture 5" descr="Картинка 1 из 16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4667250" cy="3197796"/>
          </a:xfrm>
          <a:prstGeom prst="rect">
            <a:avLst/>
          </a:prstGeom>
          <a:noFill/>
        </p:spPr>
      </p:pic>
      <p:pic>
        <p:nvPicPr>
          <p:cNvPr id="12295" name="Picture 7" descr="5280388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5838" y="3429000"/>
            <a:ext cx="4348162" cy="3100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477962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Свобода каждого члена общества ограничена уровнем развития и характером общества, в котором он живет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600200" y="1905000"/>
            <a:ext cx="7162800" cy="1477963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</a:rPr>
              <a:t>Человек сам выбирает не только вариант деятельности, но и формулирует общие принципы поведения, ищет им основания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676400" y="3581400"/>
            <a:ext cx="7162800" cy="1143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Свобода неотделима от ответственности, от обязанностей перед обществом и другими его членами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676400" y="5029200"/>
            <a:ext cx="7162800" cy="1143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</a:rPr>
              <a:t>Свобода человека во всех се проявлениях - основа современных демократических режимов, основная ценность либерализма  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762000" y="1828800"/>
            <a:ext cx="0" cy="5029200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838200" y="2819400"/>
            <a:ext cx="762000" cy="0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914400" y="4267200"/>
            <a:ext cx="762000" cy="0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914400" y="5638800"/>
            <a:ext cx="762000" cy="0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6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7" grpId="0" animBg="1"/>
      <p:bldP spid="10248" grpId="0" animBg="1"/>
      <p:bldP spid="10249" grpId="0" animBg="1"/>
      <p:bldP spid="10250" grpId="0" animBg="1"/>
      <p:bldP spid="102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477962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Свобода каждого члена общества ограничена уровнем развития и характером общества, в котором он живет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676400" y="1905000"/>
            <a:ext cx="6858000" cy="2286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</a:rPr>
              <a:t>Свобода находит выражение в законодательном закреплении фундаментальных прав и свобод гражданина в конституциях государств, в международных пактах и декларация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600200" y="4419600"/>
            <a:ext cx="7010400" cy="21336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Цели человеческой деятельности формулируются в соответствии с внутренними побуждениями каждого человека 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762000" y="1828800"/>
            <a:ext cx="0" cy="5029200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838200" y="2819400"/>
            <a:ext cx="762000" cy="0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762000" y="5334000"/>
            <a:ext cx="762000" cy="0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2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70" grpId="0" animBg="1"/>
      <p:bldP spid="11271" grpId="0" animBg="1"/>
      <p:bldP spid="112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95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92162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3600" b="1" dirty="0"/>
              <a:t>6.</a:t>
            </a:r>
            <a:r>
              <a:rPr lang="en-US" sz="3600" b="1" dirty="0"/>
              <a:t> </a:t>
            </a:r>
            <a:r>
              <a:rPr lang="ru-RU" sz="3600" b="1" dirty="0"/>
              <a:t>Что такое свободное общество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22225">
            <a:solidFill>
              <a:srgbClr val="0000FF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2800" b="1" dirty="0">
                <a:solidFill>
                  <a:srgbClr val="002060"/>
                </a:solidFill>
              </a:rPr>
              <a:t>   Свободным является общество предоставляющее человеку возможно большее число вариантов выбора, общество с отсутствием угнетения, общество дающее личности простор                для свободного развития,                         всячески поощряющее и поддерживающее это развитие.  Общество в котором «свободное развитие каждого есть условие свободного развития всех».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6632"/>
            <a:ext cx="8964487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03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5" y="624110"/>
            <a:ext cx="7596336" cy="788666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</a:rPr>
              <a:t>Подведем итоги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71601" y="2133600"/>
            <a:ext cx="7992887" cy="3777622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</p:spPr>
        <p:txBody>
          <a:bodyPr>
            <a:normAutofit fontScale="92500" lnSpcReduction="10000"/>
          </a:bodyPr>
          <a:lstStyle/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ru-RU" sz="2800" b="1" dirty="0">
                <a:solidFill>
                  <a:srgbClr val="002060"/>
                </a:solidFill>
              </a:rPr>
              <a:t>К чему может привести неограниченная свобода выбора?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ru-RU" sz="2800" b="1" dirty="0">
                <a:solidFill>
                  <a:srgbClr val="002060"/>
                </a:solidFill>
              </a:rPr>
              <a:t>Какова связь понятий «свобода» и «ответственность»?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ru-RU" sz="2800" b="1" dirty="0">
                <a:solidFill>
                  <a:srgbClr val="002060"/>
                </a:solidFill>
              </a:rPr>
              <a:t>Как вы считаете, какова должна быть роль государства в поддержании прав и свобод личности в обществе?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AutoNum type="arabicPeriod"/>
            </a:pPr>
            <a:r>
              <a:rPr lang="ru-RU" sz="2800" b="1" dirty="0">
                <a:solidFill>
                  <a:srgbClr val="002060"/>
                </a:solidFill>
              </a:rPr>
              <a:t>А как граждане могут гарантировать свободу друг другу?</a:t>
            </a:r>
          </a:p>
        </p:txBody>
      </p:sp>
    </p:spTree>
    <p:extLst>
      <p:ext uri="{BB962C8B-B14F-4D97-AF65-F5344CB8AC3E}">
        <p14:creationId xmlns:p14="http://schemas.microsoft.com/office/powerpoint/2010/main" val="31138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16632"/>
            <a:ext cx="903649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08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49275"/>
          </a:xfrm>
        </p:spPr>
        <p:txBody>
          <a:bodyPr>
            <a:normAutofit fontScale="90000"/>
          </a:bodyPr>
          <a:lstStyle/>
          <a:p>
            <a:r>
              <a:rPr lang="ru-RU" sz="3600" b="1"/>
              <a:t>Домашнее задание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620713"/>
            <a:ext cx="8964487" cy="2952750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34925">
            <a:solidFill>
              <a:srgbClr val="000080"/>
            </a:solidFill>
          </a:ln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b="1" dirty="0"/>
              <a:t>Изучить </a:t>
            </a:r>
            <a:r>
              <a:rPr lang="ru-RU" b="1" dirty="0" smtClean="0"/>
              <a:t>параграф 7</a:t>
            </a:r>
            <a:endParaRPr lang="ru-RU" b="1" dirty="0"/>
          </a:p>
          <a:p>
            <a:pPr marL="609600" indent="-609600">
              <a:buFontTx/>
              <a:buAutoNum type="arabicPeriod"/>
            </a:pPr>
            <a:r>
              <a:rPr lang="ru-RU" b="1" dirty="0"/>
              <a:t>Вопросы на </a:t>
            </a:r>
            <a:r>
              <a:rPr lang="ru-RU" b="1" dirty="0" smtClean="0"/>
              <a:t>стр.72 </a:t>
            </a:r>
            <a:r>
              <a:rPr lang="ru-RU" b="1" dirty="0"/>
              <a:t>(</a:t>
            </a:r>
            <a:r>
              <a:rPr lang="ru-RU" b="1" dirty="0" smtClean="0"/>
              <a:t>устно)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492896"/>
            <a:ext cx="8856984" cy="43360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2"/>
            </a:gs>
            <a:gs pos="10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0"/>
            <a:ext cx="8820472" cy="765175"/>
          </a:xfrm>
          <a:noFill/>
        </p:spPr>
        <p:txBody>
          <a:bodyPr/>
          <a:lstStyle/>
          <a:p>
            <a:r>
              <a:rPr lang="ru-RU" sz="4000" b="1" dirty="0"/>
              <a:t>План урока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340767"/>
            <a:ext cx="8316416" cy="4824537"/>
          </a:xfrm>
          <a:gradFill>
            <a:gsLst>
              <a:gs pos="62000">
                <a:schemeClr val="bg2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Различия в понимании понятия «СВОБОДА»</a:t>
            </a:r>
          </a:p>
          <a:p>
            <a:pPr marL="609600" indent="-609600">
              <a:buFontTx/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Невозможность «Абсолютной свободы»</a:t>
            </a:r>
            <a:endParaRPr lang="en-US" sz="2400" b="1" dirty="0">
              <a:solidFill>
                <a:srgbClr val="002060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C</a:t>
            </a:r>
            <a:r>
              <a:rPr lang="ru-RU" sz="2400" b="1" dirty="0" err="1">
                <a:solidFill>
                  <a:srgbClr val="002060"/>
                </a:solidFill>
              </a:rPr>
              <a:t>вобода</a:t>
            </a:r>
            <a:r>
              <a:rPr lang="ru-RU" sz="2400" b="1" dirty="0">
                <a:solidFill>
                  <a:srgbClr val="002060"/>
                </a:solidFill>
              </a:rPr>
              <a:t> – познанная необходимость</a:t>
            </a:r>
          </a:p>
          <a:p>
            <a:pPr marL="609600" indent="-609600">
              <a:buFontTx/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Свобода и ответственность</a:t>
            </a:r>
          </a:p>
          <a:p>
            <a:pPr marL="609600" indent="-609600">
              <a:buFontTx/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«Свобода от» или «свобода для»</a:t>
            </a:r>
          </a:p>
          <a:p>
            <a:pPr marL="609600" indent="-609600">
              <a:buFontTx/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Что такое свободное общество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901113" cy="1143000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3600" b="1" dirty="0"/>
              <a:t>1. Различия в понимании понятия «СВОБОДА»</a:t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5124" name="Picture 4" descr="Liberte-egalite-fraternite-tympanum-church-saint-pancrace-aups-v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12875"/>
            <a:ext cx="4106862" cy="2794000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50825" y="4292600"/>
            <a:ext cx="4392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«свобода, равенство, братство»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701381" y="1412875"/>
            <a:ext cx="4249737" cy="4524315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С самых первых эпох истории люди стремились к свободе.                      Восстания, бунты, революции проходили под лозунгами предоставления человеку свободы («Свобода, равенство, братство» - лозунг Великой французской революции 1789 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282"/>
            <a:ext cx="8806557" cy="1143000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3600" b="1" dirty="0"/>
              <a:t>1. Различия в понимании понятия «СВОБОДА»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6148" name="Text Box 4"/>
          <p:cNvSpPr txBox="1">
            <a:spLocks noGrp="1" noChangeArrowheads="1"/>
          </p:cNvSpPr>
          <p:nvPr>
            <p:ph idx="1"/>
          </p:nvPr>
        </p:nvSpPr>
        <p:spPr>
          <a:xfrm>
            <a:off x="3059113" y="1268413"/>
            <a:ext cx="5627687" cy="2520950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/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ru-RU" sz="2400" b="1" dirty="0">
                <a:solidFill>
                  <a:srgbClr val="002060"/>
                </a:solidFill>
              </a:rPr>
              <a:t>Политические лидеры и вожди клялись привести своих последователей к истинной </a:t>
            </a:r>
            <a:r>
              <a:rPr lang="en-US" sz="2400" b="1" dirty="0">
                <a:solidFill>
                  <a:srgbClr val="002060"/>
                </a:solidFill>
              </a:rPr>
              <a:t>                 </a:t>
            </a:r>
            <a:r>
              <a:rPr lang="ru-RU" sz="2400" b="1" dirty="0">
                <a:solidFill>
                  <a:srgbClr val="002060"/>
                </a:solidFill>
              </a:rPr>
              <a:t>и полной свободе. </a:t>
            </a:r>
            <a:r>
              <a:rPr lang="en-US" sz="2400" b="1" dirty="0">
                <a:solidFill>
                  <a:srgbClr val="002060"/>
                </a:solidFill>
              </a:rPr>
              <a:t>                      </a:t>
            </a:r>
            <a:r>
              <a:rPr lang="ru-RU" sz="2400" b="1" dirty="0">
                <a:solidFill>
                  <a:srgbClr val="002060"/>
                </a:solidFill>
              </a:rPr>
              <a:t>Однако, каждый из них </a:t>
            </a:r>
            <a:r>
              <a:rPr lang="en-US" sz="2400" b="1" dirty="0">
                <a:solidFill>
                  <a:srgbClr val="002060"/>
                </a:solidFill>
              </a:rPr>
              <a:t>                       </a:t>
            </a:r>
            <a:r>
              <a:rPr lang="ru-RU" sz="2400" b="1" dirty="0">
                <a:solidFill>
                  <a:srgbClr val="002060"/>
                </a:solidFill>
              </a:rPr>
              <a:t>по-своему понимал сущность свободы.</a:t>
            </a:r>
          </a:p>
        </p:txBody>
      </p:sp>
      <p:pic>
        <p:nvPicPr>
          <p:cNvPr id="6150" name="Picture 6" descr="робеспь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25" y="1628800"/>
            <a:ext cx="2584450" cy="3680520"/>
          </a:xfrm>
          <a:prstGeom prst="rect">
            <a:avLst/>
          </a:prstGeom>
          <a:noFill/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87350" y="5589588"/>
            <a:ext cx="2520950" cy="701675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Максимилиан Робеспьер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132138" y="4724400"/>
            <a:ext cx="5761037" cy="15875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349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Категория СВОБОДЫ является важным философским вопросом </a:t>
            </a:r>
            <a:r>
              <a:rPr lang="en-US" sz="2400" b="1" dirty="0">
                <a:solidFill>
                  <a:srgbClr val="002060"/>
                </a:solidFill>
              </a:rPr>
              <a:t>         </a:t>
            </a:r>
            <a:r>
              <a:rPr lang="ru-RU" sz="2400" b="1" dirty="0">
                <a:solidFill>
                  <a:srgbClr val="002060"/>
                </a:solidFill>
              </a:rPr>
              <a:t>и исследователи трактуют его </a:t>
            </a:r>
            <a:r>
              <a:rPr lang="en-US" sz="2400" b="1" dirty="0">
                <a:solidFill>
                  <a:srgbClr val="002060"/>
                </a:solidFill>
              </a:rPr>
              <a:t>                </a:t>
            </a:r>
            <a:r>
              <a:rPr lang="ru-RU" sz="2400" b="1" dirty="0">
                <a:solidFill>
                  <a:srgbClr val="002060"/>
                </a:solidFill>
              </a:rPr>
              <a:t>с разных позиций.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16632"/>
            <a:ext cx="7488832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2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0"/>
            <a:ext cx="8928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0"/>
            <a:ext cx="8640960" cy="6741368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1972209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964488" cy="1224136"/>
          </a:xfr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marL="838200" indent="-838200"/>
            <a:r>
              <a:rPr lang="ru-RU" sz="3600" b="1" dirty="0"/>
              <a:t>2. Невозможность «Абсолютной свободы»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850" y="1628775"/>
            <a:ext cx="8569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C00000"/>
                </a:solidFill>
              </a:rPr>
              <a:t>Абсолютная свобода человека невозможна 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по нескольким причинам: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39552" y="2924944"/>
            <a:ext cx="8424862" cy="304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5400000" scaled="0"/>
          </a:gradFill>
          <a:ln w="349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Абсолютная свобода одного означает произвол </a:t>
            </a:r>
            <a:r>
              <a:rPr lang="en-US" sz="2400" b="1" dirty="0">
                <a:solidFill>
                  <a:srgbClr val="002060"/>
                </a:solidFill>
              </a:rPr>
              <a:t>               </a:t>
            </a:r>
            <a:r>
              <a:rPr lang="ru-RU" sz="2400" b="1" dirty="0">
                <a:solidFill>
                  <a:srgbClr val="002060"/>
                </a:solidFill>
              </a:rPr>
              <a:t>в отношении другого.                                              «Всеобщая декларация прав человека» 1948 г. подчеркивает, что при осуществлении своих прав </a:t>
            </a:r>
            <a:r>
              <a:rPr lang="en-US" sz="2400" b="1" dirty="0">
                <a:solidFill>
                  <a:srgbClr val="002060"/>
                </a:solidFill>
              </a:rPr>
              <a:t>        </a:t>
            </a:r>
            <a:r>
              <a:rPr lang="ru-RU" sz="2400" b="1" dirty="0">
                <a:solidFill>
                  <a:srgbClr val="002060"/>
                </a:solidFill>
              </a:rPr>
              <a:t>и свобод человека каждый человек должен подвергаться только таким ограничениям, </a:t>
            </a:r>
            <a:r>
              <a:rPr lang="en-US" sz="2400" b="1" dirty="0">
                <a:solidFill>
                  <a:srgbClr val="002060"/>
                </a:solidFill>
              </a:rPr>
              <a:t>                </a:t>
            </a:r>
            <a:r>
              <a:rPr lang="ru-RU" sz="2400" b="1" dirty="0">
                <a:solidFill>
                  <a:srgbClr val="002060"/>
                </a:solidFill>
              </a:rPr>
              <a:t>которые преследуют цель обеспечить соблюдение прав других людей.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796</Words>
  <Application>Microsoft Office PowerPoint</Application>
  <PresentationFormat>Экран (4:3)</PresentationFormat>
  <Paragraphs>78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Century Gothic</vt:lpstr>
      <vt:lpstr>Wingdings</vt:lpstr>
      <vt:lpstr>Wingdings 3</vt:lpstr>
      <vt:lpstr>Легкий дым</vt:lpstr>
      <vt:lpstr>Презентация PowerPoint</vt:lpstr>
      <vt:lpstr>Презентация PowerPoint</vt:lpstr>
      <vt:lpstr>План урока</vt:lpstr>
      <vt:lpstr>1. Различия в понимании понятия «СВОБОДА» </vt:lpstr>
      <vt:lpstr>1. Различия в понимании понятия «СВОБОДА» </vt:lpstr>
      <vt:lpstr>Презентация PowerPoint</vt:lpstr>
      <vt:lpstr>Презентация PowerPoint</vt:lpstr>
      <vt:lpstr>Презентация PowerPoint</vt:lpstr>
      <vt:lpstr>2. Невозможность «Абсолютной свободы» </vt:lpstr>
      <vt:lpstr>2. Невозможность «Абсолютной свободы» </vt:lpstr>
      <vt:lpstr>Абсолютно свободным  человек быть не может</vt:lpstr>
      <vt:lpstr>3. Cвобода – есть познанная необходимость</vt:lpstr>
      <vt:lpstr>В истории человеческого общества свобода традиционно рассматривается в соотношении с необходимостью</vt:lpstr>
      <vt:lpstr>3. Cвобода – познанная необходимость</vt:lpstr>
      <vt:lpstr>3. Cвобода – познанная необходимость</vt:lpstr>
      <vt:lpstr>3. Cвобода – познанная необходимость</vt:lpstr>
      <vt:lpstr>3. Cвобода – познанная необходимость</vt:lpstr>
      <vt:lpstr>5. «Свобода от» или «свобода для» </vt:lpstr>
      <vt:lpstr>Презентация PowerPoint</vt:lpstr>
      <vt:lpstr>4. Свобода и ответственность </vt:lpstr>
      <vt:lpstr>Свобода каждого члена общества ограничена уровнем развития и характером общества, в котором он живет</vt:lpstr>
      <vt:lpstr>Свобода каждого члена общества ограничена уровнем развития и характером общества, в котором он живет</vt:lpstr>
      <vt:lpstr>Презентация PowerPoint</vt:lpstr>
      <vt:lpstr>6. Что такое свободное общество</vt:lpstr>
      <vt:lpstr>Презентация PowerPoint</vt:lpstr>
      <vt:lpstr>Подведем итоги</vt:lpstr>
      <vt:lpstr>Презентация PowerPoint</vt:lpstr>
      <vt:lpstr>Домашнее задание</vt:lpstr>
    </vt:vector>
  </TitlesOfParts>
  <Company>Lyceum #1560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Свобода в деятельности человека</dc:title>
  <dc:creator>Нафор Маточ</dc:creator>
  <cp:lastModifiedBy>Windows User</cp:lastModifiedBy>
  <cp:revision>83</cp:revision>
  <dcterms:created xsi:type="dcterms:W3CDTF">2010-11-16T07:27:08Z</dcterms:created>
  <dcterms:modified xsi:type="dcterms:W3CDTF">2020-11-17T03:27:32Z</dcterms:modified>
</cp:coreProperties>
</file>