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5"/>
  </p:notesMasterIdLst>
  <p:sldIdLst>
    <p:sldId id="256" r:id="rId2"/>
    <p:sldId id="347" r:id="rId3"/>
    <p:sldId id="358" r:id="rId4"/>
    <p:sldId id="374" r:id="rId5"/>
    <p:sldId id="393" r:id="rId6"/>
    <p:sldId id="394" r:id="rId7"/>
    <p:sldId id="343" r:id="rId8"/>
    <p:sldId id="313" r:id="rId9"/>
    <p:sldId id="260" r:id="rId10"/>
    <p:sldId id="261" r:id="rId11"/>
    <p:sldId id="335" r:id="rId12"/>
    <p:sldId id="382" r:id="rId13"/>
    <p:sldId id="332" r:id="rId14"/>
    <p:sldId id="341" r:id="rId15"/>
    <p:sldId id="375" r:id="rId16"/>
    <p:sldId id="383" r:id="rId17"/>
    <p:sldId id="389" r:id="rId18"/>
    <p:sldId id="388" r:id="rId19"/>
    <p:sldId id="381" r:id="rId20"/>
    <p:sldId id="385" r:id="rId21"/>
    <p:sldId id="386" r:id="rId22"/>
    <p:sldId id="387" r:id="rId23"/>
    <p:sldId id="395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00"/>
    <a:srgbClr val="003366"/>
    <a:srgbClr val="00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17" autoAdjust="0"/>
  </p:normalViewPr>
  <p:slideViewPr>
    <p:cSldViewPr>
      <p:cViewPr varScale="1">
        <p:scale>
          <a:sx n="65" d="100"/>
          <a:sy n="65" d="100"/>
        </p:scale>
        <p:origin x="1320" y="1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8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58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8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77B2FEC-00DE-4707-9574-E6F617B148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A4327-12D3-4C94-9DCB-5EDDEEA12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A49CC-1D60-47B7-AD6C-874DAA421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B6A86-98FF-4B1B-A52F-DD83E67AA7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4958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3312C-76C2-40DF-B358-AC302446C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435DB-D1D3-4187-B4D6-408804EAA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E2F45-33D7-4992-9D37-480BADA955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3EF9B-1289-489A-8B60-F4EA81253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8E857-EB36-456B-A343-C5CC76694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303F9-2543-4B60-910B-52888BECE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1D72F-43B9-4772-ADD9-1C76BD93B7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D0C13-001A-4EB7-AB15-4477A60A5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F6A07-7714-450B-892E-5444CF96F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DFA01-32E3-413D-AAEE-4E49C40C7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5A9A222-1DC7-423D-B1FC-696BC56DB1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04" r:id="rId2"/>
    <p:sldLayoutId id="2147483813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4" r:id="rId9"/>
    <p:sldLayoutId id="2147483810" r:id="rId10"/>
    <p:sldLayoutId id="2147483811" r:id="rId11"/>
    <p:sldLayoutId id="2147483815" r:id="rId12"/>
    <p:sldLayoutId id="214748381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7" Type="http://schemas.openxmlformats.org/officeDocument/2006/relationships/image" Target="../media/image14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" Target="slide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slide" Target="slide16.xml"/><Relationship Id="rId4" Type="http://schemas.openxmlformats.org/officeDocument/2006/relationships/slide" Target="slid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851648" cy="1828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9600" dirty="0" smtClean="0"/>
              <a:t>Крестовые походы</a:t>
            </a:r>
            <a:endParaRPr lang="ru-RU" sz="9600" dirty="0"/>
          </a:p>
        </p:txBody>
      </p:sp>
      <p:pic>
        <p:nvPicPr>
          <p:cNvPr id="7172" name="Picture 4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57422" y="3811012"/>
            <a:ext cx="7143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FF0000"/>
                </a:solidFill>
              </a:rPr>
              <a:t>Крестовые походы</a:t>
            </a:r>
            <a:endParaRPr lang="en-US" sz="9600" b="1" i="1" dirty="0">
              <a:solidFill>
                <a:srgbClr val="FF0000"/>
              </a:solidFill>
            </a:endParaRPr>
          </a:p>
        </p:txBody>
      </p:sp>
      <p:sp>
        <p:nvSpPr>
          <p:cNvPr id="7" name="Плюс 6"/>
          <p:cNvSpPr/>
          <p:nvPr/>
        </p:nvSpPr>
        <p:spPr>
          <a:xfrm>
            <a:off x="-428660" y="3286124"/>
            <a:ext cx="3286148" cy="4000528"/>
          </a:xfrm>
          <a:prstGeom prst="mathPlus">
            <a:avLst/>
          </a:prstGeom>
          <a:solidFill>
            <a:srgbClr val="FF0000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pptcloud.ru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000500" y="0"/>
            <a:ext cx="5143500" cy="6858000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1099 году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крестоносцы оказались у стен </a:t>
            </a:r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Иерусалима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. Осада затянулась на месяц. Взяв укрепленный город после ожесточенного штурма, рыцари учинили страшную резню мусульман. </a:t>
            </a:r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На узкой полосе земли вдоль морского побережья Сирии и Палестины крестоносцы создали свои государства. Главным из них считалось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hlinkClick r:id="rId2" action="ppaction://hlinksldjump"/>
              </a:rPr>
              <a:t>Иерусалимское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hlinkClick r:id="rId2" action="ppaction://hlinksldjump"/>
              </a:rPr>
              <a:t>королевство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5363" name="Text Box 83"/>
          <p:cNvSpPr txBox="1">
            <a:spLocks noChangeArrowheads="1"/>
          </p:cNvSpPr>
          <p:nvPr/>
        </p:nvSpPr>
        <p:spPr bwMode="auto">
          <a:xfrm>
            <a:off x="285750" y="6143625"/>
            <a:ext cx="3962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i="1"/>
              <a:t>Штурм Иерусалима </a:t>
            </a:r>
          </a:p>
        </p:txBody>
      </p:sp>
      <p:pic>
        <p:nvPicPr>
          <p:cNvPr id="15364" name="Picture 90" descr="C:\Users\user\Pictures\олеся\Для работы\средние века\крестовые походы\44803149_1244325641_20080409131619211099jerusal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928688"/>
            <a:ext cx="3857625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571500"/>
          </a:xfrm>
        </p:spPr>
        <p:txBody>
          <a:bodyPr/>
          <a:lstStyle/>
          <a:p>
            <a:pPr algn="ctr" eaLnBrk="1" hangingPunct="1"/>
            <a:r>
              <a:rPr lang="ru-RU" sz="4000" b="1" smtClean="0">
                <a:solidFill>
                  <a:srgbClr val="C00000"/>
                </a:solidFill>
              </a:rPr>
              <a:t>Духовно-рыцарские ордены 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idx="1"/>
          </p:nvPr>
        </p:nvSpPr>
        <p:spPr>
          <a:xfrm>
            <a:off x="0" y="4786313"/>
            <a:ext cx="9144000" cy="2071687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Для обороны и расширения владений крестоносцев вскоре после Первого Крестового похода в Палестине были созданы 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духовно-рыцарские ордены: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hlinkClick r:id="rId2" action="ppaction://hlinksldjump"/>
              </a:rPr>
              <a:t>тамплиеров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hlinkClick r:id="rId3" action="ppaction://hlinksldjump"/>
              </a:rPr>
              <a:t>госпитальеров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позднее возник и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hlinkClick r:id="rId4" action="ppaction://hlinksldjump"/>
              </a:rPr>
              <a:t>Тевтонский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hlinkClick r:id="rId4" action="ppaction://hlinksldjump"/>
              </a:rPr>
              <a:t>орден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, объединивший немецких рыцарей. Члены орденов были одновременно и монахами, и рыцарями. </a:t>
            </a:r>
          </a:p>
        </p:txBody>
      </p:sp>
      <p:pic>
        <p:nvPicPr>
          <p:cNvPr id="16388" name="Picture 55" descr="Templario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642938"/>
            <a:ext cx="2735263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6" descr="hospitalari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50" y="642938"/>
            <a:ext cx="2808288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1" descr="Рисунок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25" y="642938"/>
            <a:ext cx="2763838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Pictures\олеся\Для работы\средние века\крестовые походы\15e8950caf610e20597f7245620e25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714375"/>
            <a:ext cx="5929313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714375"/>
          </a:xfrm>
        </p:spPr>
        <p:txBody>
          <a:bodyPr/>
          <a:lstStyle/>
          <a:p>
            <a:pPr algn="ctr" eaLnBrk="1" hangingPunct="1"/>
            <a:r>
              <a:rPr lang="en-US" sz="7200" b="1" smtClean="0"/>
              <a:t>II</a:t>
            </a:r>
            <a:r>
              <a:rPr lang="ru-RU" sz="7200" b="1" smtClean="0"/>
              <a:t> Крестовый поход</a:t>
            </a:r>
          </a:p>
        </p:txBody>
      </p:sp>
      <p:sp>
        <p:nvSpPr>
          <p:cNvPr id="17412" name="Текст 4"/>
          <p:cNvSpPr>
            <a:spLocks noGrp="1"/>
          </p:cNvSpPr>
          <p:nvPr>
            <p:ph type="body" sz="half" idx="2"/>
          </p:nvPr>
        </p:nvSpPr>
        <p:spPr>
          <a:xfrm>
            <a:off x="214313" y="4572000"/>
            <a:ext cx="8786812" cy="21431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600" b="1" smtClean="0"/>
              <a:t>Причина : захват турками графства </a:t>
            </a:r>
            <a:r>
              <a:rPr lang="ru-RU" sz="3600" b="1" smtClean="0">
                <a:latin typeface="Arial Black" pitchFamily="34" charset="0"/>
                <a:hlinkClick r:id="rId3" action="ppaction://hlinksldjump"/>
              </a:rPr>
              <a:t>Эдесса</a:t>
            </a:r>
            <a:r>
              <a:rPr lang="ru-RU" sz="3600" b="1" smtClean="0"/>
              <a:t>.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3600" b="1" smtClean="0"/>
              <a:t>Поход оказался неудачным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2928938" y="1214438"/>
            <a:ext cx="6072187" cy="3876675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3200" b="1" smtClean="0"/>
              <a:t>В конце </a:t>
            </a:r>
            <a:r>
              <a:rPr lang="en-US" sz="3200" b="1" smtClean="0"/>
              <a:t>XII </a:t>
            </a:r>
            <a:r>
              <a:rPr lang="ru-RU" sz="3200" b="1" smtClean="0"/>
              <a:t>века мусульмане создали сильное государство, в которое вошли Египет, часть Месопотамии и Сирии. Во главе этого государства стоял египетский правитель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3200" b="1" smtClean="0">
                <a:solidFill>
                  <a:srgbClr val="C00000"/>
                </a:solidFill>
                <a:latin typeface="Arial Black" pitchFamily="34" charset="0"/>
              </a:rPr>
              <a:t>Салах ад-Дин </a:t>
            </a:r>
            <a:r>
              <a:rPr lang="ru-RU" sz="3200" b="1" smtClean="0"/>
              <a:t>(«защитник веры»), обладавший большими организаторскими и военными способностями. В европейских хрониках его называли Саладин.</a:t>
            </a:r>
          </a:p>
        </p:txBody>
      </p:sp>
      <p:sp>
        <p:nvSpPr>
          <p:cNvPr id="18435" name="Text Box 9"/>
          <p:cNvSpPr txBox="1">
            <a:spLocks noChangeArrowheads="1"/>
          </p:cNvSpPr>
          <p:nvPr/>
        </p:nvSpPr>
        <p:spPr bwMode="auto">
          <a:xfrm>
            <a:off x="357188" y="4143375"/>
            <a:ext cx="2087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 i="1"/>
              <a:t>Салах ад-Дин</a:t>
            </a:r>
          </a:p>
        </p:txBody>
      </p:sp>
      <p:pic>
        <p:nvPicPr>
          <p:cNvPr id="18436" name="Picture 32" descr="Рисунок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214438"/>
            <a:ext cx="25685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85750" y="428625"/>
            <a:ext cx="8858250" cy="8572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III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Крестовый поход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1189-1192 гг. 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6"/>
          <p:cNvSpPr txBox="1">
            <a:spLocks noChangeArrowheads="1"/>
          </p:cNvSpPr>
          <p:nvPr/>
        </p:nvSpPr>
        <p:spPr bwMode="auto">
          <a:xfrm>
            <a:off x="214313" y="5715000"/>
            <a:ext cx="4403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i="1"/>
              <a:t>Пленные рыцари покидают Иерусалим</a:t>
            </a:r>
          </a:p>
        </p:txBody>
      </p:sp>
      <p:pic>
        <p:nvPicPr>
          <p:cNvPr id="19459" name="Picture 39" descr="Рисунок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42875"/>
            <a:ext cx="441007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929190" y="214290"/>
            <a:ext cx="4071966" cy="400052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6000" b="1" dirty="0">
                <a:solidFill>
                  <a:srgbClr val="C00000"/>
                </a:solidFill>
                <a:latin typeface="Arial Black" pitchFamily="34" charset="0"/>
              </a:rPr>
              <a:t>1187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</a:rPr>
              <a:t>году </a:t>
            </a:r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</a:rPr>
              <a:t>Салах-ад-Дин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</a:rPr>
              <a:t> захватил Иерусалим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6643688" y="4286250"/>
            <a:ext cx="785812" cy="85725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72034" y="5286388"/>
            <a:ext cx="4071966" cy="121444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III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Крестовый поход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6"/>
          <p:cNvSpPr txBox="1">
            <a:spLocks noChangeArrowheads="1"/>
          </p:cNvSpPr>
          <p:nvPr/>
        </p:nvSpPr>
        <p:spPr bwMode="auto">
          <a:xfrm>
            <a:off x="142875" y="4357688"/>
            <a:ext cx="3114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 Black" pitchFamily="34" charset="0"/>
              </a:rPr>
              <a:t>Филипп </a:t>
            </a:r>
            <a:r>
              <a:rPr lang="en-US" b="1">
                <a:latin typeface="Arial Black" pitchFamily="34" charset="0"/>
              </a:rPr>
              <a:t>II </a:t>
            </a:r>
            <a:r>
              <a:rPr lang="ru-RU" b="1">
                <a:latin typeface="Arial Black" pitchFamily="34" charset="0"/>
              </a:rPr>
              <a:t>Август</a:t>
            </a:r>
          </a:p>
        </p:txBody>
      </p:sp>
      <p:pic>
        <p:nvPicPr>
          <p:cNvPr id="20483" name="Picture 8" descr="Рисунок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214313"/>
            <a:ext cx="3100388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4" descr="Рисунок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550" y="142875"/>
            <a:ext cx="283845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0" descr="Рисунок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8" y="857250"/>
            <a:ext cx="3071812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 Box 10"/>
          <p:cNvSpPr txBox="1">
            <a:spLocks noChangeArrowheads="1"/>
          </p:cNvSpPr>
          <p:nvPr/>
        </p:nvSpPr>
        <p:spPr bwMode="auto">
          <a:xfrm>
            <a:off x="6357938" y="4286250"/>
            <a:ext cx="26431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Фридрих </a:t>
            </a:r>
            <a:r>
              <a:rPr lang="en-US">
                <a:latin typeface="Arial Black" pitchFamily="34" charset="0"/>
              </a:rPr>
              <a:t>I </a:t>
            </a:r>
            <a:r>
              <a:rPr lang="ru-RU">
                <a:latin typeface="Arial Black" pitchFamily="34" charset="0"/>
              </a:rPr>
              <a:t>Барбаросса</a:t>
            </a: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3571875" y="5429250"/>
            <a:ext cx="3032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Ричард </a:t>
            </a:r>
            <a:r>
              <a:rPr lang="en-US">
                <a:latin typeface="Arial Black" pitchFamily="34" charset="0"/>
              </a:rPr>
              <a:t>I </a:t>
            </a:r>
            <a:endParaRPr lang="ru-RU">
              <a:latin typeface="Arial Black" pitchFamily="34" charset="0"/>
            </a:endParaRPr>
          </a:p>
          <a:p>
            <a:pPr algn="ctr"/>
            <a:r>
              <a:rPr lang="ru-RU">
                <a:latin typeface="Arial Black" pitchFamily="34" charset="0"/>
              </a:rPr>
              <a:t>Львиное Сердце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Pictures\олеся\Для работы\средние века\крестовые походы\0_355eb_a21f35f4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5156200" cy="63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429256" y="142852"/>
            <a:ext cx="3571900" cy="628654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После неожиданной смерти императора немецкое войско повернуло назад.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После двухлетней осады крестоносцы захватили крепость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hlinkClick r:id="rId3" action="ppaction://hlinksldjump"/>
              </a:rPr>
              <a:t>Акру.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572140"/>
            <a:ext cx="8786874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В 13 веке было организованно еще 4 Крестовых похода, но особого успеха они не имели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2531" name="Picture 3" descr="C:\Users\user\Pictures\олеся\Для работы\средние века\крестовые походы\c05c8d07ad0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285750"/>
            <a:ext cx="7596187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4143380"/>
            <a:ext cx="9001156" cy="27146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в</a:t>
            </a:r>
            <a:r>
              <a:rPr lang="ru-RU" sz="4400" b="1" dirty="0">
                <a:solidFill>
                  <a:srgbClr val="C00000"/>
                </a:solidFill>
                <a:latin typeface="Arial Black" pitchFamily="34" charset="0"/>
              </a:rPr>
              <a:t> 1291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году пала последняя крепость крестоносцев на Востоке </a:t>
            </a:r>
          </a:p>
          <a:p>
            <a:pPr algn="ctr">
              <a:defRPr/>
            </a:pPr>
            <a:r>
              <a:rPr lang="ru-RU" sz="6000" b="1" dirty="0">
                <a:solidFill>
                  <a:srgbClr val="C00000"/>
                </a:solidFill>
                <a:latin typeface="Arial Black" pitchFamily="34" charset="0"/>
              </a:rPr>
              <a:t>АКРА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305800" cy="1143000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23555" name="Содержимое 4" descr="Krestpohod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14313"/>
            <a:ext cx="8250237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Управляющая кнопка: в начало 3">
            <a:hlinkClick r:id="rId3" action="ppaction://hlinksldjump" highlightClick="1"/>
          </p:cNvPr>
          <p:cNvSpPr/>
          <p:nvPr/>
        </p:nvSpPr>
        <p:spPr>
          <a:xfrm>
            <a:off x="8643938" y="6357938"/>
            <a:ext cx="357187" cy="357187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850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579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0"/>
            <a:ext cx="471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в начало 6">
            <a:hlinkClick r:id="rId3" action="ppaction://hlinksldjump" highlightClick="1"/>
          </p:cNvPr>
          <p:cNvSpPr/>
          <p:nvPr/>
        </p:nvSpPr>
        <p:spPr>
          <a:xfrm>
            <a:off x="357188" y="6000750"/>
            <a:ext cx="571500" cy="500063"/>
          </a:xfrm>
          <a:prstGeom prst="actionButtonBeginn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Управляющая кнопка: в начало 7">
            <a:hlinkClick r:id="rId4" action="ppaction://hlinksldjump" highlightClick="1"/>
          </p:cNvPr>
          <p:cNvSpPr/>
          <p:nvPr/>
        </p:nvSpPr>
        <p:spPr>
          <a:xfrm>
            <a:off x="8358188" y="6143625"/>
            <a:ext cx="542925" cy="428625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Управляющая кнопка: в начало 8">
            <a:hlinkClick r:id="rId5" action="ppaction://hlinksldjump" highlightClick="1"/>
          </p:cNvPr>
          <p:cNvSpPr/>
          <p:nvPr/>
        </p:nvSpPr>
        <p:spPr>
          <a:xfrm>
            <a:off x="8358188" y="5500688"/>
            <a:ext cx="571500" cy="428625"/>
          </a:xfrm>
          <a:prstGeom prst="actionButtonBeginning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98" name="Rectangle 30"/>
          <p:cNvSpPr>
            <a:spLocks noGrp="1" noChangeArrowheads="1"/>
          </p:cNvSpPr>
          <p:nvPr>
            <p:ph idx="1"/>
          </p:nvPr>
        </p:nvSpPr>
        <p:spPr>
          <a:xfrm>
            <a:off x="285750" y="0"/>
            <a:ext cx="8362950" cy="965200"/>
          </a:xfrm>
        </p:spPr>
        <p:txBody>
          <a:bodyPr>
            <a:noAutofit/>
          </a:bodyPr>
          <a:lstStyle/>
          <a:p>
            <a:pPr marL="0" indent="0"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sz="3600" b="1" dirty="0">
                <a:solidFill>
                  <a:srgbClr val="C00000"/>
                </a:solidFill>
                <a:latin typeface="Arial Black" pitchFamily="34" charset="0"/>
              </a:rPr>
              <a:t>1095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году на обширной равнине у французского города </a:t>
            </a:r>
            <a:r>
              <a:rPr lang="ru-RU" sz="2400" b="1" dirty="0" err="1">
                <a:solidFill>
                  <a:schemeClr val="bg2">
                    <a:lumMod val="10000"/>
                  </a:schemeClr>
                </a:solidFill>
              </a:rPr>
              <a:t>Клермона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перед огромной толпой народа выступил с речью папа римский </a:t>
            </a:r>
            <a:r>
              <a:rPr lang="ru-RU" sz="44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Урбан </a:t>
            </a:r>
            <a:r>
              <a:rPr lang="en-US" sz="4400" b="1" dirty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II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indent="0"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Он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призвал собравшихся «опоясаться мечом» и двинуться в Палестину.</a:t>
            </a:r>
          </a:p>
        </p:txBody>
      </p:sp>
      <p:pic>
        <p:nvPicPr>
          <p:cNvPr id="9219" name="Picture 50" descr="C:\Users\user\Pictures\олеся\Для работы\средние века\крестовые походы\UrbanIIPreaches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3" y="2425700"/>
            <a:ext cx="3252787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1406" y="142852"/>
            <a:ext cx="9072594" cy="671514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chemeClr val="bg2">
                    <a:lumMod val="10000"/>
                  </a:schemeClr>
                </a:solidFill>
              </a:rPr>
              <a:t>В конце</a:t>
            </a:r>
            <a:r>
              <a:rPr lang="ru-RU" sz="8000" b="1" dirty="0">
                <a:solidFill>
                  <a:srgbClr val="C00000"/>
                </a:solidFill>
              </a:rPr>
              <a:t> 11 </a:t>
            </a:r>
            <a:r>
              <a:rPr lang="ru-RU" sz="5400" b="1" dirty="0">
                <a:solidFill>
                  <a:schemeClr val="bg2">
                    <a:lumMod val="10000"/>
                  </a:schemeClr>
                </a:solidFill>
              </a:rPr>
              <a:t>века Византия обратилась к Западу с просьбой помочь в борьбе с турками-сельджуками, отнявшим у нее Малую Азию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1571612"/>
            <a:ext cx="6143668" cy="92867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bg2">
                    <a:lumMod val="10000"/>
                  </a:schemeClr>
                </a:solidFill>
              </a:rPr>
              <a:t>Госпитальеры</a:t>
            </a: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/>
            </a:r>
            <a:br>
              <a:rPr lang="ru-RU" sz="6000" b="1" dirty="0" smtClean="0"/>
            </a:br>
            <a:endParaRPr lang="ru-RU" sz="60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2844" y="4357694"/>
            <a:ext cx="5286380" cy="2786082"/>
          </a:xfrm>
          <a:prstGeom prst="rect">
            <a:avLst/>
          </a:prstGeom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Обитали на острове </a:t>
            </a:r>
            <a:r>
              <a:rPr lang="ru-RU" sz="2800" b="1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Родос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, после его захвата мусульманами, рыцари нашли пристанище на острове Мальта.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Орден был переименован в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МАЛЬТИЙСКИЙ</a:t>
            </a:r>
            <a:r>
              <a:rPr lang="ru-RU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604" name="Picture 7" descr="C:\Users\user\Pictures\олеся\Для работы\средние века\крестовые походы\sh150-hospita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0"/>
            <a:ext cx="2697162" cy="352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 descr="C:\Users\user\Pictures\олеся\Для работы\средние века\крестовые походы\x_54da0cc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642938"/>
            <a:ext cx="2762250" cy="591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Управляющая кнопка: в начало 8">
            <a:hlinkClick r:id="rId4" action="ppaction://hlinksldjump" highlightClick="1"/>
          </p:cNvPr>
          <p:cNvSpPr/>
          <p:nvPr/>
        </p:nvSpPr>
        <p:spPr>
          <a:xfrm>
            <a:off x="142875" y="6286500"/>
            <a:ext cx="500063" cy="428625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214290"/>
            <a:ext cx="561976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300" b="1" dirty="0" smtClean="0">
                <a:solidFill>
                  <a:schemeClr val="bg2">
                    <a:lumMod val="10000"/>
                  </a:schemeClr>
                </a:solidFill>
              </a:rPr>
              <a:t>Тамплиеры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(от франц. «</a:t>
            </a:r>
            <a:r>
              <a:rPr lang="ru-RU" sz="4000" b="1" dirty="0" err="1" smtClean="0">
                <a:solidFill>
                  <a:schemeClr val="bg2">
                    <a:lumMod val="10000"/>
                  </a:schemeClr>
                </a:solidFill>
              </a:rPr>
              <a:t>тампль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») - храм</a:t>
            </a:r>
            <a:endParaRPr lang="ru-RU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625" y="3786188"/>
            <a:ext cx="3786188" cy="1143000"/>
          </a:xfrm>
          <a:prstGeom prst="rect">
            <a:avLst/>
          </a:prstGeom>
        </p:spPr>
        <p:txBody>
          <a:bodyPr lIns="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5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42844" y="4429132"/>
            <a:ext cx="442915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normAutofit fontScale="82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000" b="1" dirty="0"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Самый богатый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000" b="1" dirty="0"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 орден</a:t>
            </a:r>
            <a:endParaRPr lang="ru-RU" sz="4000" b="1" dirty="0">
              <a:solidFill>
                <a:schemeClr val="bg2">
                  <a:lumMod val="1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6629" name="Picture 5" descr="C:\Users\user\Pictures\олеся\Для работы\средние века\крестовые походы\тампли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88" y="1571625"/>
            <a:ext cx="3143250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 descr="C:\Users\user\Pictures\олеся\Для работы\средние века\крестовые походы\65245022_templar85gu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42875"/>
            <a:ext cx="2643188" cy="357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Управляющая кнопка: в начало 10">
            <a:hlinkClick r:id="rId4" action="ppaction://hlinksldjump" highlightClick="1"/>
          </p:cNvPr>
          <p:cNvSpPr/>
          <p:nvPr/>
        </p:nvSpPr>
        <p:spPr>
          <a:xfrm>
            <a:off x="285750" y="6357938"/>
            <a:ext cx="428625" cy="357187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 descr="C:\Users\user\Pictures\олеся\Для работы\средние века\крестовые походы\тевтонцы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46200"/>
            <a:ext cx="4064000" cy="536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6048388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bg2">
                    <a:lumMod val="10000"/>
                  </a:schemeClr>
                </a:solidFill>
              </a:rPr>
              <a:t>Тевтонский или Немецкий орден</a:t>
            </a:r>
            <a:endParaRPr lang="ru-RU" sz="5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7652" name="Picture 20" descr="Рисунок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285750"/>
            <a:ext cx="2368550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71500" y="4714875"/>
            <a:ext cx="4071938" cy="1143000"/>
          </a:xfrm>
          <a:prstGeom prst="rect">
            <a:avLst/>
          </a:prstGeom>
        </p:spPr>
        <p:txBody>
          <a:bodyPr lIns="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5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85938" y="3857625"/>
            <a:ext cx="5619750" cy="1143000"/>
          </a:xfrm>
          <a:prstGeom prst="rect">
            <a:avLst/>
          </a:prstGeom>
        </p:spPr>
        <p:txBody>
          <a:bodyPr lIns="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5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214282" y="3500438"/>
            <a:ext cx="464347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Вели борьбу с язычниками пруссами и </a:t>
            </a:r>
            <a:r>
              <a:rPr lang="ru-RU" sz="4000" b="1" dirty="0" err="1"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прибалтами</a:t>
            </a:r>
            <a:endParaRPr lang="ru-RU" sz="4000" b="1" dirty="0">
              <a:solidFill>
                <a:schemeClr val="bg2">
                  <a:lumMod val="1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Управляющая кнопка: в начало 8">
            <a:hlinkClick r:id="rId4" action="ppaction://hlinksldjump" highlightClick="1"/>
          </p:cNvPr>
          <p:cNvSpPr/>
          <p:nvPr/>
        </p:nvSpPr>
        <p:spPr>
          <a:xfrm>
            <a:off x="285750" y="6357938"/>
            <a:ext cx="428625" cy="357187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sz="3600" dirty="0" smtClean="0"/>
              <a:t>Прочитать параграф 17, подготовить сообщение о  рыцарских орденах или о детском крестовом походе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4663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46" name="Rectangle 18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ru-RU" sz="36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52954" name="Text Box 26"/>
          <p:cNvSpPr txBox="1">
            <a:spLocks noChangeArrowheads="1"/>
          </p:cNvSpPr>
          <p:nvPr/>
        </p:nvSpPr>
        <p:spPr bwMode="auto">
          <a:xfrm>
            <a:off x="0" y="4119563"/>
            <a:ext cx="9144000" cy="273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Хронист сообщает, что речь папы неоднократно прерывалась возгласами слушателей: «Так хочет Бог!» Многие тут же нашивали себе на одежды кресты из красной материи. Поэтому участников походов на Восток стали называть </a:t>
            </a:r>
            <a:r>
              <a:rPr lang="ru-RU" sz="3200" b="1" i="1" dirty="0">
                <a:solidFill>
                  <a:srgbClr val="C00000"/>
                </a:solidFill>
                <a:latin typeface="Arial Black" pitchFamily="34" charset="0"/>
              </a:rPr>
              <a:t>крестоносцами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а сами походы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4400" b="1" dirty="0">
                <a:solidFill>
                  <a:srgbClr val="C00000"/>
                </a:solidFill>
                <a:latin typeface="Arial Black" pitchFamily="34" charset="0"/>
              </a:rPr>
              <a:t>крестовыми.</a:t>
            </a:r>
          </a:p>
        </p:txBody>
      </p:sp>
      <p:pic>
        <p:nvPicPr>
          <p:cNvPr id="10244" name="Picture 32" descr="Рисунок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214313"/>
            <a:ext cx="4187825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3" descr="Рисунок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38" y="0"/>
            <a:ext cx="3509962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Рисунок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857250"/>
            <a:ext cx="389096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00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Почему в Европе оказалось так много людей, готовых участвовать в Крестовых походах 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</a:rPr>
              <a:t>?</a:t>
            </a:r>
            <a:endParaRPr lang="ru-RU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1268" name="Picture 10" descr="Рисунок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4581525"/>
            <a:ext cx="38163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572000" y="1000108"/>
            <a:ext cx="4572000" cy="58578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Страница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136-137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учебника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 причины участия в Крестовых походах: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Крестьян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Рыцарей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Королей и аристократов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Купцов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Католической церкви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Участники крестовых походов и их цели</a:t>
            </a: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7822540"/>
              </p:ext>
            </p:extLst>
          </p:nvPr>
        </p:nvGraphicFramePr>
        <p:xfrm>
          <a:off x="457200" y="1935163"/>
          <a:ext cx="8229600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1529550869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4243311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Участники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Цели 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4004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Католическая церковь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481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Феодалы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761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Крестьяне и городская беднота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015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Торговцы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577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602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Крестовые походы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786371"/>
              </p:ext>
            </p:extLst>
          </p:nvPr>
        </p:nvGraphicFramePr>
        <p:xfrm>
          <a:off x="457200" y="1935163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560">
                  <a:extLst>
                    <a:ext uri="{9D8B030D-6E8A-4147-A177-3AD203B41FA5}">
                      <a16:colId xmlns:a16="http://schemas.microsoft.com/office/drawing/2014/main" val="2905635047"/>
                    </a:ext>
                  </a:extLst>
                </a:gridCol>
                <a:gridCol w="1337280">
                  <a:extLst>
                    <a:ext uri="{9D8B030D-6E8A-4147-A177-3AD203B41FA5}">
                      <a16:colId xmlns:a16="http://schemas.microsoft.com/office/drawing/2014/main" val="120513969"/>
                    </a:ext>
                  </a:extLst>
                </a:gridCol>
                <a:gridCol w="1903080">
                  <a:extLst>
                    <a:ext uri="{9D8B030D-6E8A-4147-A177-3AD203B41FA5}">
                      <a16:colId xmlns:a16="http://schemas.microsoft.com/office/drawing/2014/main" val="2880925710"/>
                    </a:ext>
                  </a:extLst>
                </a:gridCol>
                <a:gridCol w="1388760">
                  <a:extLst>
                    <a:ext uri="{9D8B030D-6E8A-4147-A177-3AD203B41FA5}">
                      <a16:colId xmlns:a16="http://schemas.microsoft.com/office/drawing/2014/main" val="4001717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2220720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Поход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Дата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Участники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Цели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Итог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857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Первый 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731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Второй 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626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Третий 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48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Четвертый</a:t>
                      </a:r>
                    </a:p>
                    <a:p>
                      <a:r>
                        <a:rPr lang="ru-RU" sz="280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411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250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01125" cy="9080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</a:rPr>
              <a:t> Крестовый поход 1096-1099 гг.</a:t>
            </a:r>
            <a:endParaRPr lang="ru-RU" sz="4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idx="1"/>
          </p:nvPr>
        </p:nvSpPr>
        <p:spPr>
          <a:xfrm>
            <a:off x="4714875" y="928688"/>
            <a:ext cx="4429125" cy="5786437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Раньше всех двинулись к Иерусалиму крестьяне. </a:t>
            </a:r>
            <a:r>
              <a:rPr lang="ru-RU" sz="2800" b="1" dirty="0">
                <a:solidFill>
                  <a:srgbClr val="C00000"/>
                </a:solidFill>
              </a:rPr>
              <a:t>Весной 1096 </a:t>
            </a:r>
            <a:r>
              <a:rPr lang="ru-RU" sz="2800" b="1" dirty="0" smtClean="0">
                <a:solidFill>
                  <a:srgbClr val="C00000"/>
                </a:solidFill>
              </a:rPr>
              <a:t>.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Они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соединились в 5-6 отрядов, насчитывавших 60-70 тысяч человек. Шли плохо вооруженными и без припасов к неведомой Святой земле, занимаясь в дороге грабежом. Подходя к каждому городу, они спрашивали: «Не Иерусалим ли это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?»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292" name="Picture 25" descr="Рисунок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25538"/>
            <a:ext cx="4533900" cy="428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61" name="Rectangle 33"/>
          <p:cNvSpPr>
            <a:spLocks noGrp="1" noChangeArrowheads="1"/>
          </p:cNvSpPr>
          <p:nvPr>
            <p:ph idx="1"/>
          </p:nvPr>
        </p:nvSpPr>
        <p:spPr>
          <a:xfrm>
            <a:off x="500063" y="4429125"/>
            <a:ext cx="7921625" cy="1060450"/>
          </a:xfrm>
        </p:spPr>
        <p:txBody>
          <a:bodyPr>
            <a:noAutofit/>
          </a:bodyPr>
          <a:lstStyle/>
          <a:p>
            <a:pPr marL="0" indent="0" algn="ctr" fontAlgn="auto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С большими потерями бедняки добрались до Константинополя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Турки-сельджуки в первом же бою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 разбили отряды </a:t>
            </a:r>
            <a:r>
              <a:rPr lang="ru-RU" sz="3200" b="1" dirty="0" err="1" smtClean="0">
                <a:solidFill>
                  <a:schemeClr val="tx2">
                    <a:lumMod val="50000"/>
                  </a:schemeClr>
                </a:solidFill>
              </a:rPr>
              <a:t>бедносты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. Лишь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немногим удалось спастись бегством. </a:t>
            </a:r>
          </a:p>
        </p:txBody>
      </p:sp>
      <p:pic>
        <p:nvPicPr>
          <p:cNvPr id="13315" name="Picture 54" descr="Рисунок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214313"/>
            <a:ext cx="644207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0"/>
            <a:ext cx="4572000" cy="6643688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Осенью 1096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года из Франции, Германии и Италии разными путями двинулись на Восток отряды рыцарей под руководством крупных феодалов. Они запаслись деньгами и были хорошо вооружены.</a:t>
            </a:r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Сойдясь в столице Византии, крестоносцы переправились в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hlinkClick r:id="rId2" action="ppaction://hlinksldjump"/>
              </a:rPr>
              <a:t>Малую Азию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14339" name="Text Box 42"/>
          <p:cNvSpPr txBox="1">
            <a:spLocks noChangeArrowheads="1"/>
          </p:cNvSpPr>
          <p:nvPr/>
        </p:nvSpPr>
        <p:spPr bwMode="auto">
          <a:xfrm>
            <a:off x="571500" y="5715000"/>
            <a:ext cx="4176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i="1"/>
              <a:t>Крестоносцы проходят через горы</a:t>
            </a:r>
          </a:p>
        </p:txBody>
      </p:sp>
      <p:pic>
        <p:nvPicPr>
          <p:cNvPr id="14340" name="Picture 84" descr="Рисунок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14313"/>
            <a:ext cx="433387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3080</TotalTime>
  <Words>567</Words>
  <Application>Microsoft Office PowerPoint</Application>
  <PresentationFormat>Экран (4:3)</PresentationFormat>
  <Paragraphs>74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Arial Black</vt:lpstr>
      <vt:lpstr>Arial Narrow</vt:lpstr>
      <vt:lpstr>Calibri</vt:lpstr>
      <vt:lpstr>Constantia</vt:lpstr>
      <vt:lpstr>Tahoma</vt:lpstr>
      <vt:lpstr>Wingdings</vt:lpstr>
      <vt:lpstr>Wingdings 2</vt:lpstr>
      <vt:lpstr>Поток</vt:lpstr>
      <vt:lpstr>Крестовые походы</vt:lpstr>
      <vt:lpstr>Презентация PowerPoint</vt:lpstr>
      <vt:lpstr>Презентация PowerPoint</vt:lpstr>
      <vt:lpstr>Почему в Европе оказалось так много людей, готовых участвовать в Крестовых походах ?</vt:lpstr>
      <vt:lpstr>Участники крестовых походов и их цели</vt:lpstr>
      <vt:lpstr>Крестовые походы</vt:lpstr>
      <vt:lpstr>I Крестовый поход 1096-1099 гг.</vt:lpstr>
      <vt:lpstr>Презентация PowerPoint</vt:lpstr>
      <vt:lpstr>Презентация PowerPoint</vt:lpstr>
      <vt:lpstr>Презентация PowerPoint</vt:lpstr>
      <vt:lpstr>Духовно-рыцарские ордены </vt:lpstr>
      <vt:lpstr>II Крестовый поход</vt:lpstr>
      <vt:lpstr>III Крестовый поход 1189-1192 гг. </vt:lpstr>
      <vt:lpstr>Презентация PowerPoint</vt:lpstr>
      <vt:lpstr>Презентация PowerPoint</vt:lpstr>
      <vt:lpstr>Презентация PowerPoint</vt:lpstr>
      <vt:lpstr>В 13 веке было организованно еще 4 Крестовых похода, но особого успеха они не имели</vt:lpstr>
      <vt:lpstr>Презентация PowerPoint</vt:lpstr>
      <vt:lpstr>Презентация PowerPoint</vt:lpstr>
      <vt:lpstr>Госпитальеры  </vt:lpstr>
      <vt:lpstr>Тамплиеры (от франц. «тампль») - храм</vt:lpstr>
      <vt:lpstr>Тевтонский или Немецкий орден</vt:lpstr>
      <vt:lpstr>Домашнее задание: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Windows User</cp:lastModifiedBy>
  <cp:revision>572</cp:revision>
  <dcterms:created xsi:type="dcterms:W3CDTF">2009-10-10T15:44:01Z</dcterms:created>
  <dcterms:modified xsi:type="dcterms:W3CDTF">2020-11-27T15:13:48Z</dcterms:modified>
</cp:coreProperties>
</file>