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sldIdLst>
    <p:sldId id="264" r:id="rId2"/>
    <p:sldId id="265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3006E0"/>
    <a:srgbClr val="A50021"/>
    <a:srgbClr val="000099"/>
    <a:srgbClr val="B11F1F"/>
    <a:srgbClr val="25142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19" autoAdjust="0"/>
    <p:restoredTop sz="94670" autoAdjust="0"/>
  </p:normalViewPr>
  <p:slideViewPr>
    <p:cSldViewPr>
      <p:cViewPr>
        <p:scale>
          <a:sx n="100" d="100"/>
          <a:sy n="100" d="100"/>
        </p:scale>
        <p:origin x="-564" y="13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43" y="323"/>
                      <a:ext cx="1234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86" y="381"/>
                      <a:ext cx="865" cy="2065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629" y="745"/>
                    <a:ext cx="262" cy="524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97" y="1588"/>
                    <a:ext cx="398" cy="349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44" y="1923"/>
                    <a:ext cx="146" cy="567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10" y="1588"/>
                    <a:ext cx="389" cy="247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4"/>
                    <a:ext cx="233" cy="378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/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kumimoji="1" lang="ru-RU"/>
            </a:p>
          </p:txBody>
        </p:sp>
      </p:grpSp>
      <p:sp>
        <p:nvSpPr>
          <p:cNvPr id="48185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70013"/>
            <a:ext cx="6965950" cy="20574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8186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3886200"/>
            <a:ext cx="564038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32AA11-8590-4D5F-9240-BA7FEB7B82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A059D5-D4D2-421B-85A8-354966BA03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827713" y="227013"/>
            <a:ext cx="1868487" cy="58689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19075" y="227013"/>
            <a:ext cx="5456238" cy="58689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B3AB15-A50D-4118-AE8D-2E7878B506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A4924E-2EF2-411C-9C44-848A69B546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C6C65-95D7-4CCD-AC3C-99F1329A01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314D1-9199-4156-867C-BF5D733DAF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68A7DC-0B7C-4E39-B985-F22D79054A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6F872-9B04-4EEB-9CE8-20E81C4452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8D261-C5E8-4859-A8A3-8D97CECFE2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409F4F-B454-4345-A5D0-B0378EC570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B5AD09-8653-47E3-92E6-82A5986BDF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47107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/>
            </a:p>
          </p:txBody>
        </p:sp>
        <p:sp>
          <p:nvSpPr>
            <p:cNvPr id="47108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/>
            </a:p>
          </p:txBody>
        </p:sp>
        <p:sp>
          <p:nvSpPr>
            <p:cNvPr id="47109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04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06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077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47114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43" y="323"/>
                      <a:ext cx="1234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47115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86" y="381"/>
                      <a:ext cx="865" cy="2065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sp>
                <p:nvSpPr>
                  <p:cNvPr id="47116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47117" name="Freeform 13"/>
                  <p:cNvSpPr>
                    <a:spLocks/>
                  </p:cNvSpPr>
                  <p:nvPr/>
                </p:nvSpPr>
                <p:spPr bwMode="auto">
                  <a:xfrm>
                    <a:off x="2629" y="745"/>
                    <a:ext cx="262" cy="524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47118" name="Freeform 14"/>
                  <p:cNvSpPr>
                    <a:spLocks/>
                  </p:cNvSpPr>
                  <p:nvPr/>
                </p:nvSpPr>
                <p:spPr bwMode="auto">
                  <a:xfrm>
                    <a:off x="2697" y="1588"/>
                    <a:ext cx="398" cy="349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47119" name="Freeform 15"/>
                  <p:cNvSpPr>
                    <a:spLocks/>
                  </p:cNvSpPr>
                  <p:nvPr/>
                </p:nvSpPr>
                <p:spPr bwMode="auto">
                  <a:xfrm>
                    <a:off x="2444" y="1923"/>
                    <a:ext cx="146" cy="567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47120" name="Freeform 16"/>
                  <p:cNvSpPr>
                    <a:spLocks/>
                  </p:cNvSpPr>
                  <p:nvPr/>
                </p:nvSpPr>
                <p:spPr bwMode="auto">
                  <a:xfrm>
                    <a:off x="1910" y="1588"/>
                    <a:ext cx="389" cy="247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47121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4"/>
                    <a:ext cx="233" cy="378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pic>
              <p:nvPicPr>
                <p:cNvPr id="1069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70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71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72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73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74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75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76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1048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5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6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6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6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6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6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6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6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06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sp>
          <p:nvSpPr>
            <p:cNvPr id="47150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7151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7152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7153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5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7154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5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7155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7156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7157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7158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/>
            </a:p>
          </p:txBody>
        </p:sp>
        <p:sp>
          <p:nvSpPr>
            <p:cNvPr id="47159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7160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kumimoji="1" lang="ru-RU"/>
            </a:p>
          </p:txBody>
        </p:sp>
      </p:grpSp>
      <p:sp>
        <p:nvSpPr>
          <p:cNvPr id="1027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598613"/>
            <a:ext cx="7386638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7163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7164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6248400"/>
            <a:ext cx="34559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7165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248400"/>
            <a:ext cx="175577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D95131C9-5439-4046-9E42-65037A8B93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7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8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shafagakh@gmail.com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 descr="Пергамент"/>
          <p:cNvSpPr>
            <a:spLocks noGrp="1" noChangeArrowheads="1"/>
          </p:cNvSpPr>
          <p:nvPr>
            <p:ph type="ctrTitle"/>
          </p:nvPr>
        </p:nvSpPr>
        <p:spPr>
          <a:xfrm>
            <a:off x="526008" y="1844824"/>
            <a:ext cx="6965950" cy="2057400"/>
          </a:xfrm>
          <a:blipFill dpi="0" rotWithShape="1">
            <a:blip r:embed="rId2" cstate="print"/>
            <a:srcRect/>
            <a:tile tx="0" ty="0" sx="100000" sy="100000" flip="none" algn="tl"/>
          </a:blipFill>
          <a:ln w="38100">
            <a:solidFill>
              <a:srgbClr val="3006E0"/>
            </a:solidFill>
          </a:ln>
        </p:spPr>
        <p:txBody>
          <a:bodyPr/>
          <a:lstStyle/>
          <a:p>
            <a:pPr eaLnBrk="1" hangingPunct="1"/>
            <a:r>
              <a:rPr lang="ru-RU" b="1" dirty="0" smtClean="0">
                <a:solidFill>
                  <a:srgbClr val="B11F1F"/>
                </a:solidFill>
              </a:rPr>
              <a:t>Разложение многочленов на </a:t>
            </a:r>
            <a:r>
              <a:rPr lang="ru-RU" b="1" dirty="0" smtClean="0">
                <a:solidFill>
                  <a:srgbClr val="B11F1F"/>
                </a:solidFill>
              </a:rPr>
              <a:t>множители</a:t>
            </a:r>
            <a:r>
              <a:rPr lang="ru-RU" sz="2000" b="1" dirty="0" smtClean="0">
                <a:solidFill>
                  <a:srgbClr val="B11F1F"/>
                </a:solidFill>
              </a:rPr>
              <a:t>(2урок)</a:t>
            </a:r>
            <a:endParaRPr lang="ru-RU" sz="2000" b="1" dirty="0" smtClean="0">
              <a:solidFill>
                <a:srgbClr val="B11F1F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91680" y="5301208"/>
            <a:ext cx="5832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математики МБОУ «СОШ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№83», </a:t>
            </a:r>
          </a:p>
          <a:p>
            <a:pPr algn="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Екатеринбург ,Ахмедова Ш.Р.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 descr="Пергамент"/>
          <p:cNvSpPr txBox="1">
            <a:spLocks noChangeArrowheads="1"/>
          </p:cNvSpPr>
          <p:nvPr/>
        </p:nvSpPr>
        <p:spPr>
          <a:xfrm>
            <a:off x="1547664" y="2460526"/>
            <a:ext cx="4680520" cy="1656184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38100">
            <a:solidFill>
              <a:srgbClr val="3006E0"/>
            </a:solidFill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r>
              <a:rPr lang="ru-RU" b="1" u="sng" kern="0" dirty="0" smtClean="0">
                <a:solidFill>
                  <a:srgbClr val="C00000"/>
                </a:solidFill>
              </a:rPr>
              <a:t>СПОСОБ: </a:t>
            </a:r>
          </a:p>
          <a:p>
            <a:pPr marL="0" indent="0" eaLnBrk="1" hangingPunct="1">
              <a:buNone/>
            </a:pPr>
            <a:r>
              <a:rPr lang="ru-RU" b="1" kern="0" dirty="0" smtClean="0">
                <a:solidFill>
                  <a:srgbClr val="000099"/>
                </a:solidFill>
              </a:rPr>
              <a:t>Вынесение общего множителя за скобки</a:t>
            </a:r>
          </a:p>
        </p:txBody>
      </p:sp>
    </p:spTree>
    <p:extLst>
      <p:ext uri="{BB962C8B-B14F-4D97-AF65-F5344CB8AC3E}">
        <p14:creationId xmlns:p14="http://schemas.microsoft.com/office/powerpoint/2010/main" xmlns="" val="413259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250825" y="260350"/>
            <a:ext cx="8748713" cy="6048375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ru-RU" sz="3200" b="1" kern="0" dirty="0">
                <a:solidFill>
                  <a:srgbClr val="B11F1F"/>
                </a:solidFill>
                <a:latin typeface="+mj-lt"/>
                <a:ea typeface="+mj-ea"/>
                <a:cs typeface="+mj-cs"/>
              </a:rPr>
              <a:t>Цель:</a:t>
            </a:r>
            <a:r>
              <a:rPr lang="ru-RU" sz="3200" kern="0" dirty="0">
                <a:solidFill>
                  <a:srgbClr val="B11F1F"/>
                </a:solidFill>
                <a:latin typeface="+mj-lt"/>
                <a:ea typeface="+mj-ea"/>
                <a:cs typeface="+mj-cs"/>
              </a:rPr>
              <a:t> </a:t>
            </a:r>
          </a:p>
          <a:p>
            <a:pPr>
              <a:buFontTx/>
              <a:buAutoNum type="arabicPeriod"/>
              <a:defRPr/>
            </a:pPr>
            <a:r>
              <a:rPr lang="ru-RU" sz="3200" kern="0" dirty="0">
                <a:solidFill>
                  <a:srgbClr val="B11F1F"/>
                </a:solidFill>
                <a:latin typeface="+mj-lt"/>
                <a:ea typeface="+mj-ea"/>
                <a:cs typeface="+mj-cs"/>
              </a:rPr>
              <a:t>Дать понятие: </a:t>
            </a:r>
            <a:r>
              <a:rPr lang="ru-RU" sz="3200" i="1" kern="0" dirty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«Разложение многочленов на множители».     </a:t>
            </a:r>
            <a:br>
              <a:rPr lang="ru-RU" sz="3200" i="1" kern="0" dirty="0">
                <a:solidFill>
                  <a:srgbClr val="000099"/>
                </a:solidFill>
                <a:latin typeface="+mj-lt"/>
                <a:ea typeface="+mj-ea"/>
                <a:cs typeface="+mj-cs"/>
              </a:rPr>
            </a:br>
            <a:r>
              <a:rPr lang="ru-RU" sz="3200" kern="0" dirty="0">
                <a:solidFill>
                  <a:srgbClr val="B11F1F"/>
                </a:solidFill>
                <a:latin typeface="+mj-lt"/>
                <a:ea typeface="+mj-ea"/>
                <a:cs typeface="+mj-cs"/>
              </a:rPr>
              <a:t>2. Объяснить разложение многочленов на</a:t>
            </a:r>
            <a:br>
              <a:rPr lang="ru-RU" sz="3200" kern="0" dirty="0">
                <a:solidFill>
                  <a:srgbClr val="B11F1F"/>
                </a:solidFill>
                <a:latin typeface="+mj-lt"/>
                <a:ea typeface="+mj-ea"/>
                <a:cs typeface="+mj-cs"/>
              </a:rPr>
            </a:br>
            <a:r>
              <a:rPr lang="ru-RU" sz="3200" kern="0" dirty="0">
                <a:solidFill>
                  <a:srgbClr val="B11F1F"/>
                </a:solidFill>
                <a:latin typeface="+mj-lt"/>
                <a:ea typeface="+mj-ea"/>
                <a:cs typeface="+mj-cs"/>
              </a:rPr>
              <a:t>множители </a:t>
            </a:r>
            <a:r>
              <a:rPr lang="ru-RU" sz="3200" kern="0" dirty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вынесением общего множителя за скобки</a:t>
            </a:r>
            <a:r>
              <a:rPr lang="ru-RU" sz="3200" kern="0" dirty="0">
                <a:solidFill>
                  <a:srgbClr val="B11F1F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3200" kern="0" dirty="0">
                <a:solidFill>
                  <a:srgbClr val="B11F1F"/>
                </a:solidFill>
                <a:latin typeface="+mj-lt"/>
                <a:ea typeface="+mj-ea"/>
                <a:cs typeface="+mj-cs"/>
              </a:rPr>
            </a:br>
            <a:r>
              <a:rPr lang="ru-RU" sz="3200" b="1" kern="0" dirty="0">
                <a:solidFill>
                  <a:srgbClr val="B11F1F"/>
                </a:solidFill>
                <a:latin typeface="+mj-lt"/>
                <a:ea typeface="+mj-ea"/>
                <a:cs typeface="+mj-cs"/>
              </a:rPr>
              <a:t>Знать:</a:t>
            </a:r>
            <a:r>
              <a:rPr lang="ru-RU" sz="3200" kern="0" dirty="0">
                <a:solidFill>
                  <a:srgbClr val="B11F1F"/>
                </a:solidFill>
                <a:latin typeface="+mj-lt"/>
                <a:ea typeface="+mj-ea"/>
                <a:cs typeface="+mj-cs"/>
              </a:rPr>
              <a:t> Понятие </a:t>
            </a:r>
            <a:r>
              <a:rPr lang="ru-RU" sz="3200" kern="0" dirty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«Разложение многочленов</a:t>
            </a:r>
            <a:br>
              <a:rPr lang="ru-RU" sz="3200" kern="0" dirty="0">
                <a:solidFill>
                  <a:srgbClr val="000099"/>
                </a:solidFill>
                <a:latin typeface="+mj-lt"/>
                <a:ea typeface="+mj-ea"/>
                <a:cs typeface="+mj-cs"/>
              </a:rPr>
            </a:br>
            <a:r>
              <a:rPr lang="ru-RU" sz="3200" kern="0" dirty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                              на  множители».</a:t>
            </a:r>
            <a:r>
              <a:rPr lang="ru-RU" sz="3200" kern="0" dirty="0">
                <a:solidFill>
                  <a:srgbClr val="B11F1F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3200" kern="0" dirty="0">
                <a:solidFill>
                  <a:srgbClr val="B11F1F"/>
                </a:solidFill>
                <a:latin typeface="+mj-lt"/>
                <a:ea typeface="+mj-ea"/>
                <a:cs typeface="+mj-cs"/>
              </a:rPr>
            </a:br>
            <a:r>
              <a:rPr lang="ru-RU" sz="3200" b="1" kern="0" dirty="0">
                <a:solidFill>
                  <a:srgbClr val="B11F1F"/>
                </a:solidFill>
                <a:latin typeface="+mj-lt"/>
                <a:ea typeface="+mj-ea"/>
                <a:cs typeface="+mj-cs"/>
              </a:rPr>
              <a:t>Уметь:</a:t>
            </a:r>
            <a:r>
              <a:rPr lang="ru-RU" sz="3200" kern="0" dirty="0">
                <a:solidFill>
                  <a:srgbClr val="B11F1F"/>
                </a:solidFill>
                <a:latin typeface="+mj-lt"/>
                <a:ea typeface="+mj-ea"/>
                <a:cs typeface="+mj-cs"/>
              </a:rPr>
              <a:t> Раскладывать многочлен на множители </a:t>
            </a:r>
            <a:r>
              <a:rPr lang="ru-RU" sz="3200" kern="0" dirty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вынесением общего множителя за скобки</a:t>
            </a:r>
            <a:r>
              <a:rPr lang="ru-RU" sz="3200" kern="0" dirty="0">
                <a:solidFill>
                  <a:srgbClr val="B11F1F"/>
                </a:solidFill>
                <a:latin typeface="+mj-lt"/>
                <a:ea typeface="+mj-ea"/>
                <a:cs typeface="+mj-cs"/>
              </a:rPr>
              <a:t>.</a:t>
            </a:r>
            <a:endParaRPr lang="ru-RU" sz="32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468313" y="115888"/>
            <a:ext cx="8229600" cy="6481762"/>
          </a:xfrm>
          <a:blipFill dpi="0" rotWithShape="1">
            <a:blip r:embed="rId2" cstate="print"/>
            <a:srcRect/>
            <a:tile tx="0" ty="0" sx="100000" sy="100000" flip="none" algn="tl"/>
          </a:blipFill>
        </p:spPr>
        <p:txBody>
          <a:bodyPr/>
          <a:lstStyle/>
          <a:p>
            <a:pPr marL="609600" indent="-609600" algn="ctr" eaLnBrk="1" hangingPunct="1">
              <a:lnSpc>
                <a:spcPct val="90000"/>
              </a:lnSpc>
              <a:buFontTx/>
              <a:buNone/>
              <a:defRPr/>
            </a:pPr>
            <a:r>
              <a:rPr lang="ru-RU" dirty="0" smtClean="0"/>
              <a:t>  </a:t>
            </a:r>
            <a:r>
              <a:rPr lang="ru-RU" dirty="0" smtClean="0">
                <a:solidFill>
                  <a:srgbClr val="B11F1F"/>
                </a:solidFill>
              </a:rPr>
              <a:t>Ход урока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b="1" dirty="0" smtClean="0">
                <a:solidFill>
                  <a:srgbClr val="B11F1F"/>
                </a:solidFill>
              </a:rPr>
              <a:t>1.Повторение.</a:t>
            </a:r>
          </a:p>
          <a:p>
            <a:pPr marL="361950" indent="-36195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dirty="0" smtClean="0">
                <a:solidFill>
                  <a:srgbClr val="B11F1F"/>
                </a:solidFill>
              </a:rPr>
              <a:t>а)  Запишите </a:t>
            </a:r>
            <a:r>
              <a:rPr lang="ru-RU" sz="2400" dirty="0" smtClean="0">
                <a:solidFill>
                  <a:srgbClr val="000099"/>
                </a:solidFill>
              </a:rPr>
              <a:t>распределительное свойство умножения относительно сложения </a:t>
            </a:r>
            <a:r>
              <a:rPr lang="ru-RU" sz="2400" dirty="0" smtClean="0">
                <a:solidFill>
                  <a:srgbClr val="B11F1F"/>
                </a:solidFill>
              </a:rPr>
              <a:t>формулой</a:t>
            </a:r>
            <a:r>
              <a:rPr lang="ru-RU" sz="2400" dirty="0" smtClean="0">
                <a:solidFill>
                  <a:srgbClr val="000099"/>
                </a:solidFill>
              </a:rPr>
              <a:t>.</a:t>
            </a:r>
            <a:r>
              <a:rPr lang="ru-RU" sz="2400" dirty="0" smtClean="0">
                <a:solidFill>
                  <a:srgbClr val="B11F1F"/>
                </a:solidFill>
              </a:rPr>
              <a:t> </a:t>
            </a:r>
            <a:r>
              <a:rPr lang="en-US" sz="2400" dirty="0" smtClean="0">
                <a:solidFill>
                  <a:srgbClr val="B11F1F"/>
                </a:solidFill>
              </a:rPr>
              <a:t>        </a:t>
            </a:r>
            <a:endParaRPr lang="ru-RU" sz="2400" dirty="0" smtClean="0">
              <a:solidFill>
                <a:srgbClr val="B11F1F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dirty="0" smtClean="0">
                <a:solidFill>
                  <a:srgbClr val="B11F1F"/>
                </a:solidFill>
              </a:rPr>
              <a:t>                             </a:t>
            </a:r>
            <a:r>
              <a:rPr lang="en-US" sz="2400" dirty="0" smtClean="0">
                <a:solidFill>
                  <a:srgbClr val="B11F1F"/>
                </a:solidFill>
              </a:rPr>
              <a:t>a(</a:t>
            </a:r>
            <a:r>
              <a:rPr lang="en-US" sz="2400" dirty="0" err="1" smtClean="0">
                <a:solidFill>
                  <a:srgbClr val="B11F1F"/>
                </a:solidFill>
              </a:rPr>
              <a:t>b+c</a:t>
            </a:r>
            <a:r>
              <a:rPr lang="en-US" sz="2400" dirty="0" smtClean="0">
                <a:solidFill>
                  <a:srgbClr val="B11F1F"/>
                </a:solidFill>
              </a:rPr>
              <a:t>)=</a:t>
            </a:r>
            <a:r>
              <a:rPr lang="en-US" sz="2400" dirty="0" err="1" smtClean="0">
                <a:solidFill>
                  <a:srgbClr val="B11F1F"/>
                </a:solidFill>
              </a:rPr>
              <a:t>ab+ac</a:t>
            </a:r>
            <a:r>
              <a:rPr lang="en-US" sz="2400" dirty="0" smtClean="0">
                <a:solidFill>
                  <a:srgbClr val="B11F1F"/>
                </a:solidFill>
              </a:rPr>
              <a:t> .</a:t>
            </a:r>
            <a:endParaRPr lang="ru-RU" sz="2400" dirty="0" smtClean="0">
              <a:solidFill>
                <a:srgbClr val="B11F1F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dirty="0" smtClean="0">
                <a:solidFill>
                  <a:srgbClr val="B11F1F"/>
                </a:solidFill>
              </a:rPr>
              <a:t>б) Когда произведение равно нулю?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dirty="0" smtClean="0">
                <a:solidFill>
                  <a:srgbClr val="B11F1F"/>
                </a:solidFill>
              </a:rPr>
              <a:t> </a:t>
            </a:r>
            <a:r>
              <a:rPr lang="ru-RU" sz="2400" dirty="0" smtClean="0">
                <a:solidFill>
                  <a:srgbClr val="000099"/>
                </a:solidFill>
              </a:rPr>
              <a:t>(Произведение равно нулю, если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dirty="0" smtClean="0">
                <a:solidFill>
                  <a:srgbClr val="000099"/>
                </a:solidFill>
              </a:rPr>
              <a:t>    хотя бы один из множителей равен нулю.)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 smtClean="0">
                <a:solidFill>
                  <a:srgbClr val="B11F1F"/>
                </a:solidFill>
              </a:rPr>
              <a:t>    a</a:t>
            </a:r>
            <a:r>
              <a:rPr lang="en-US" sz="2400" dirty="0" smtClean="0">
                <a:solidFill>
                  <a:srgbClr val="B11F1F"/>
                </a:solidFill>
                <a:cs typeface="Arial" charset="0"/>
              </a:rPr>
              <a:t>·0=0.        0·b=0.         0·0=0.</a:t>
            </a:r>
            <a:endParaRPr lang="ru-RU" sz="2400" dirty="0" smtClean="0">
              <a:solidFill>
                <a:srgbClr val="B11F1F"/>
              </a:solidFill>
              <a:cs typeface="Arial" charset="0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ru-RU" sz="1800" dirty="0" smtClean="0">
                <a:solidFill>
                  <a:srgbClr val="B11F1F"/>
                </a:solidFill>
                <a:cs typeface="Arial" charset="0"/>
              </a:rPr>
              <a:t>в) Решите уравнение: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ru-RU" sz="1800" dirty="0" smtClean="0">
                <a:solidFill>
                  <a:srgbClr val="B11F1F"/>
                </a:solidFill>
                <a:cs typeface="Arial" charset="0"/>
              </a:rPr>
              <a:t>   а) х-5=0,                б)х(х+7)=0,                    в) х</a:t>
            </a:r>
            <a:r>
              <a:rPr lang="ru-RU" sz="1800" baseline="30000" dirty="0" smtClean="0">
                <a:solidFill>
                  <a:srgbClr val="B11F1F"/>
                </a:solidFill>
                <a:cs typeface="Arial" charset="0"/>
              </a:rPr>
              <a:t>2</a:t>
            </a:r>
            <a:r>
              <a:rPr lang="ru-RU" sz="1800" dirty="0" smtClean="0">
                <a:solidFill>
                  <a:srgbClr val="B11F1F"/>
                </a:solidFill>
                <a:cs typeface="Arial" charset="0"/>
              </a:rPr>
              <a:t>-6х=0</a:t>
            </a:r>
            <a:r>
              <a:rPr lang="ru-RU" sz="1800" dirty="0" smtClean="0">
                <a:solidFill>
                  <a:srgbClr val="B11F1F"/>
                </a:solidFill>
              </a:rPr>
              <a:t>.</a:t>
            </a:r>
            <a:r>
              <a:rPr lang="ru-RU" sz="1800" dirty="0" smtClean="0"/>
              <a:t> </a:t>
            </a:r>
            <a:endParaRPr lang="ru-RU" sz="1800" dirty="0" smtClean="0">
              <a:solidFill>
                <a:srgbClr val="B11F1F"/>
              </a:solidFill>
              <a:cs typeface="Arial" charset="0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ru-RU" sz="1800" dirty="0" smtClean="0">
                <a:solidFill>
                  <a:srgbClr val="B11F1F"/>
                </a:solidFill>
                <a:cs typeface="Arial" charset="0"/>
              </a:rPr>
              <a:t>                                                                           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ru-RU" sz="1800" dirty="0" smtClean="0">
                <a:solidFill>
                  <a:srgbClr val="B11F1F"/>
                </a:solidFill>
                <a:cs typeface="Arial" charset="0"/>
              </a:rPr>
              <a:t>      Ответ:</a:t>
            </a:r>
            <a:endParaRPr lang="en-US" sz="1800" dirty="0" smtClean="0">
              <a:solidFill>
                <a:srgbClr val="B11F1F"/>
              </a:solidFill>
              <a:cs typeface="Arial" charset="0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ru-RU" sz="1800" dirty="0" smtClean="0">
                <a:solidFill>
                  <a:srgbClr val="B11F1F"/>
                </a:solidFill>
              </a:rPr>
              <a:t>                                    Ответ: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ru-RU" sz="1800" dirty="0" smtClean="0">
                <a:solidFill>
                  <a:srgbClr val="B11F1F"/>
                </a:solidFill>
              </a:rPr>
              <a:t>                                                                            Ответ: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ru-RU" sz="1800" dirty="0" smtClean="0">
                <a:solidFill>
                  <a:srgbClr val="B11F1F"/>
                </a:solidFill>
              </a:rPr>
              <a:t>Во втором уравнении </a:t>
            </a:r>
            <a:r>
              <a:rPr lang="ru-RU" sz="1800" dirty="0" smtClean="0">
                <a:solidFill>
                  <a:srgbClr val="000099"/>
                </a:solidFill>
              </a:rPr>
              <a:t>левая часть является произведением.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ru-RU" sz="1800" dirty="0" smtClean="0">
                <a:solidFill>
                  <a:srgbClr val="B11F1F"/>
                </a:solidFill>
              </a:rPr>
              <a:t>В третьем уравнении </a:t>
            </a:r>
            <a:r>
              <a:rPr lang="ru-RU" sz="1800" dirty="0" smtClean="0">
                <a:solidFill>
                  <a:srgbClr val="000099"/>
                </a:solidFill>
              </a:rPr>
              <a:t>левую часть мы представили в виде произведения</a:t>
            </a:r>
            <a:r>
              <a:rPr lang="ru-RU" sz="1800" dirty="0" smtClean="0">
                <a:solidFill>
                  <a:srgbClr val="B11F1F"/>
                </a:solidFill>
              </a:rPr>
              <a:t>,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ru-RU" sz="1800" dirty="0" smtClean="0">
                <a:solidFill>
                  <a:srgbClr val="B11F1F"/>
                </a:solidFill>
              </a:rPr>
              <a:t>чтобы решить уравнение</a:t>
            </a:r>
            <a:r>
              <a:rPr lang="ru-RU" sz="1800" dirty="0" smtClean="0"/>
              <a:t>. </a:t>
            </a:r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2771775" y="4365625"/>
            <a:ext cx="1655763" cy="358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>
                <a:solidFill>
                  <a:srgbClr val="B11F1F"/>
                </a:solidFill>
              </a:rPr>
              <a:t>х=0, или х+7=0</a:t>
            </a:r>
          </a:p>
        </p:txBody>
      </p:sp>
      <p:sp>
        <p:nvSpPr>
          <p:cNvPr id="22541" name="Rectangle 13"/>
          <p:cNvSpPr>
            <a:spLocks noChangeArrowheads="1"/>
          </p:cNvSpPr>
          <p:nvPr/>
        </p:nvSpPr>
        <p:spPr bwMode="auto">
          <a:xfrm>
            <a:off x="3708400" y="4797425"/>
            <a:ext cx="792163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>
                <a:solidFill>
                  <a:srgbClr val="B11F1F"/>
                </a:solidFill>
              </a:rPr>
              <a:t>х=-7</a:t>
            </a:r>
          </a:p>
        </p:txBody>
      </p:sp>
      <p:sp>
        <p:nvSpPr>
          <p:cNvPr id="22544" name="Rectangle 16"/>
          <p:cNvSpPr>
            <a:spLocks noChangeArrowheads="1"/>
          </p:cNvSpPr>
          <p:nvPr/>
        </p:nvSpPr>
        <p:spPr bwMode="auto">
          <a:xfrm>
            <a:off x="900113" y="4365625"/>
            <a:ext cx="720725" cy="287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>
                <a:solidFill>
                  <a:srgbClr val="B11F1F"/>
                </a:solidFill>
              </a:rPr>
              <a:t>х=5.</a:t>
            </a:r>
          </a:p>
        </p:txBody>
      </p:sp>
      <p:sp>
        <p:nvSpPr>
          <p:cNvPr id="22547" name="Rectangle 19"/>
          <p:cNvSpPr>
            <a:spLocks noChangeArrowheads="1"/>
          </p:cNvSpPr>
          <p:nvPr/>
        </p:nvSpPr>
        <p:spPr bwMode="auto">
          <a:xfrm>
            <a:off x="1619250" y="4724400"/>
            <a:ext cx="358775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>
                <a:solidFill>
                  <a:srgbClr val="B11F1F"/>
                </a:solidFill>
              </a:rPr>
              <a:t>5</a:t>
            </a:r>
          </a:p>
        </p:txBody>
      </p:sp>
      <p:sp>
        <p:nvSpPr>
          <p:cNvPr id="22548" name="Rectangle 20"/>
          <p:cNvSpPr>
            <a:spLocks noChangeArrowheads="1"/>
          </p:cNvSpPr>
          <p:nvPr/>
        </p:nvSpPr>
        <p:spPr bwMode="auto">
          <a:xfrm>
            <a:off x="3708400" y="5084763"/>
            <a:ext cx="647700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>
                <a:solidFill>
                  <a:srgbClr val="B11F1F"/>
                </a:solidFill>
              </a:rPr>
              <a:t>-7;0.</a:t>
            </a:r>
          </a:p>
        </p:txBody>
      </p:sp>
      <p:sp>
        <p:nvSpPr>
          <p:cNvPr id="22549" name="Rectangle 21"/>
          <p:cNvSpPr>
            <a:spLocks noChangeArrowheads="1"/>
          </p:cNvSpPr>
          <p:nvPr/>
        </p:nvSpPr>
        <p:spPr bwMode="auto">
          <a:xfrm>
            <a:off x="5364163" y="4365625"/>
            <a:ext cx="1079500" cy="358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>
                <a:solidFill>
                  <a:srgbClr val="B11F1F"/>
                </a:solidFill>
              </a:rPr>
              <a:t>х(х-6)=0,</a:t>
            </a:r>
          </a:p>
        </p:txBody>
      </p:sp>
      <p:sp>
        <p:nvSpPr>
          <p:cNvPr id="22550" name="Rectangle 22"/>
          <p:cNvSpPr>
            <a:spLocks noChangeArrowheads="1"/>
          </p:cNvSpPr>
          <p:nvPr/>
        </p:nvSpPr>
        <p:spPr bwMode="auto">
          <a:xfrm>
            <a:off x="5292725" y="4797425"/>
            <a:ext cx="158273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dirty="0">
                <a:solidFill>
                  <a:srgbClr val="B11F1F"/>
                </a:solidFill>
              </a:rPr>
              <a:t>х=0 или х-6=0,</a:t>
            </a:r>
          </a:p>
        </p:txBody>
      </p:sp>
      <p:sp>
        <p:nvSpPr>
          <p:cNvPr id="22551" name="Rectangle 23"/>
          <p:cNvSpPr>
            <a:spLocks noChangeArrowheads="1"/>
          </p:cNvSpPr>
          <p:nvPr/>
        </p:nvSpPr>
        <p:spPr bwMode="auto">
          <a:xfrm>
            <a:off x="6156325" y="5013325"/>
            <a:ext cx="576263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>
                <a:solidFill>
                  <a:srgbClr val="B11F1F"/>
                </a:solidFill>
              </a:rPr>
              <a:t>х=6.</a:t>
            </a:r>
          </a:p>
        </p:txBody>
      </p:sp>
      <p:sp>
        <p:nvSpPr>
          <p:cNvPr id="22552" name="Rectangle 24"/>
          <p:cNvSpPr>
            <a:spLocks noChangeArrowheads="1"/>
          </p:cNvSpPr>
          <p:nvPr/>
        </p:nvSpPr>
        <p:spPr bwMode="auto">
          <a:xfrm>
            <a:off x="6156325" y="5300663"/>
            <a:ext cx="576263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>
                <a:solidFill>
                  <a:srgbClr val="B11F1F"/>
                </a:solidFill>
              </a:rPr>
              <a:t>0;6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25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225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5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5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25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5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5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5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5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2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2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2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2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2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2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2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25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25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25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25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25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25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25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25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25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25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25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25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25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25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25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25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25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25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25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25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188913"/>
            <a:ext cx="8928100" cy="6192837"/>
          </a:xfrm>
          <a:blipFill>
            <a:blip r:embed="rId2" cstate="print"/>
            <a:tile tx="0" ty="0" sx="100000" sy="100000" flip="none" algn="tl"/>
          </a:blipFill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b="1" dirty="0" smtClean="0">
                <a:solidFill>
                  <a:srgbClr val="B11F1F"/>
                </a:solidFill>
              </a:rPr>
              <a:t>2. Изучение нового</a:t>
            </a:r>
            <a:r>
              <a:rPr lang="ru-RU" sz="2400" dirty="0" smtClean="0">
                <a:solidFill>
                  <a:srgbClr val="B11F1F"/>
                </a:solidFill>
              </a:rPr>
              <a:t>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ru-RU" sz="2000" dirty="0" smtClean="0">
              <a:solidFill>
                <a:srgbClr val="B11F1F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dirty="0" smtClean="0">
                <a:solidFill>
                  <a:srgbClr val="B11F1F"/>
                </a:solidFill>
              </a:rPr>
              <a:t>Представление многочлена в виде произведения двух или нескольких многочленов называют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ru-RU" sz="1600" dirty="0" smtClean="0">
              <a:solidFill>
                <a:srgbClr val="B11F1F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dirty="0" smtClean="0">
                <a:solidFill>
                  <a:srgbClr val="000099"/>
                </a:solidFill>
              </a:rPr>
              <a:t>Пример</a:t>
            </a:r>
            <a:r>
              <a:rPr lang="ru-RU" sz="2000" dirty="0" smtClean="0">
                <a:solidFill>
                  <a:srgbClr val="B11F1F"/>
                </a:solidFill>
              </a:rPr>
              <a:t>.  Рассмотрим многочлен </a:t>
            </a:r>
            <a:r>
              <a:rPr lang="ru-RU" sz="2000" dirty="0" smtClean="0">
                <a:solidFill>
                  <a:srgbClr val="000099"/>
                </a:solidFill>
              </a:rPr>
              <a:t>6а</a:t>
            </a:r>
            <a:r>
              <a:rPr lang="ru-RU" sz="2000" baseline="30000" dirty="0" smtClean="0">
                <a:solidFill>
                  <a:srgbClr val="000099"/>
                </a:solidFill>
              </a:rPr>
              <a:t>2</a:t>
            </a:r>
            <a:r>
              <a:rPr lang="en-US" sz="2000" dirty="0" smtClean="0">
                <a:solidFill>
                  <a:srgbClr val="000099"/>
                </a:solidFill>
              </a:rPr>
              <a:t>b+15b</a:t>
            </a:r>
            <a:r>
              <a:rPr lang="en-US" sz="2000" baseline="30000" dirty="0" smtClean="0">
                <a:solidFill>
                  <a:srgbClr val="000099"/>
                </a:solidFill>
              </a:rPr>
              <a:t>2</a:t>
            </a:r>
            <a:r>
              <a:rPr lang="ru-RU" sz="2000" dirty="0" smtClean="0">
                <a:solidFill>
                  <a:srgbClr val="B11F1F"/>
                </a:solidFill>
              </a:rPr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dirty="0" smtClean="0">
                <a:solidFill>
                  <a:srgbClr val="B11F1F"/>
                </a:solidFill>
              </a:rPr>
              <a:t>а) НОД чисел</a:t>
            </a:r>
            <a:r>
              <a:rPr lang="ru-RU" sz="2000" dirty="0" smtClean="0">
                <a:solidFill>
                  <a:srgbClr val="000099"/>
                </a:solidFill>
              </a:rPr>
              <a:t> 6 </a:t>
            </a:r>
            <a:r>
              <a:rPr lang="ru-RU" sz="2000" dirty="0" smtClean="0">
                <a:solidFill>
                  <a:srgbClr val="B11F1F"/>
                </a:solidFill>
              </a:rPr>
              <a:t>и </a:t>
            </a:r>
            <a:r>
              <a:rPr lang="ru-RU" sz="2000" dirty="0" smtClean="0">
                <a:solidFill>
                  <a:srgbClr val="000099"/>
                </a:solidFill>
              </a:rPr>
              <a:t>15</a:t>
            </a:r>
            <a:r>
              <a:rPr lang="ru-RU" sz="2000" dirty="0" smtClean="0">
                <a:solidFill>
                  <a:srgbClr val="B11F1F"/>
                </a:solidFill>
              </a:rPr>
              <a:t> является число __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dirty="0" smtClean="0">
                <a:solidFill>
                  <a:srgbClr val="B11F1F"/>
                </a:solidFill>
              </a:rPr>
              <a:t>б) </a:t>
            </a:r>
            <a:r>
              <a:rPr lang="ru-RU" sz="2000" dirty="0" smtClean="0">
                <a:solidFill>
                  <a:srgbClr val="000099"/>
                </a:solidFill>
              </a:rPr>
              <a:t>Общей буквой</a:t>
            </a:r>
            <a:r>
              <a:rPr lang="ru-RU" sz="2000" dirty="0" smtClean="0">
                <a:solidFill>
                  <a:srgbClr val="B11F1F"/>
                </a:solidFill>
              </a:rPr>
              <a:t> всех членов многочлена с наименьшим показателем является __</a:t>
            </a:r>
          </a:p>
          <a:p>
            <a:pPr marL="266700" indent="-266700"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dirty="0" smtClean="0">
                <a:solidFill>
                  <a:srgbClr val="B11F1F"/>
                </a:solidFill>
              </a:rPr>
              <a:t>в) Значит каждый его член можно заменить произведением двух множителей, один из которых равен      : </a:t>
            </a:r>
            <a:r>
              <a:rPr lang="en-US" sz="2000" dirty="0" smtClean="0">
                <a:solidFill>
                  <a:srgbClr val="B11F1F"/>
                </a:solidFill>
              </a:rPr>
              <a:t>6a</a:t>
            </a:r>
            <a:r>
              <a:rPr lang="en-US" sz="2000" baseline="30000" dirty="0" smtClean="0">
                <a:solidFill>
                  <a:srgbClr val="B11F1F"/>
                </a:solidFill>
              </a:rPr>
              <a:t>2</a:t>
            </a:r>
            <a:r>
              <a:rPr lang="en-US" sz="2000" dirty="0" smtClean="0">
                <a:solidFill>
                  <a:srgbClr val="B11F1F"/>
                </a:solidFill>
              </a:rPr>
              <a:t>b+15b</a:t>
            </a:r>
            <a:r>
              <a:rPr lang="en-US" sz="2000" baseline="30000" dirty="0" smtClean="0">
                <a:solidFill>
                  <a:srgbClr val="B11F1F"/>
                </a:solidFill>
              </a:rPr>
              <a:t>2</a:t>
            </a:r>
            <a:r>
              <a:rPr lang="ru-RU" sz="2000" dirty="0" smtClean="0">
                <a:solidFill>
                  <a:srgbClr val="B11F1F"/>
                </a:solidFill>
              </a:rPr>
              <a:t>=      </a:t>
            </a:r>
            <a:r>
              <a:rPr lang="en-US" sz="2000" dirty="0" smtClean="0">
                <a:solidFill>
                  <a:srgbClr val="B11F1F"/>
                </a:solidFill>
                <a:cs typeface="Arial" charset="0"/>
              </a:rPr>
              <a:t>·2a</a:t>
            </a:r>
            <a:r>
              <a:rPr lang="en-US" sz="2000" baseline="30000" dirty="0" smtClean="0">
                <a:solidFill>
                  <a:srgbClr val="B11F1F"/>
                </a:solidFill>
                <a:cs typeface="Arial" charset="0"/>
              </a:rPr>
              <a:t>2</a:t>
            </a:r>
            <a:r>
              <a:rPr lang="ru-RU" sz="2000" baseline="30000" dirty="0" smtClean="0">
                <a:solidFill>
                  <a:srgbClr val="B11F1F"/>
                </a:solidFill>
                <a:cs typeface="Arial" charset="0"/>
              </a:rPr>
              <a:t> </a:t>
            </a:r>
            <a:r>
              <a:rPr lang="en-US" sz="2000" dirty="0" smtClean="0">
                <a:solidFill>
                  <a:srgbClr val="B11F1F"/>
                </a:solidFill>
                <a:cs typeface="Arial" charset="0"/>
              </a:rPr>
              <a:t>+</a:t>
            </a:r>
            <a:r>
              <a:rPr lang="ru-RU" sz="2000" dirty="0" smtClean="0">
                <a:solidFill>
                  <a:srgbClr val="B11F1F"/>
                </a:solidFill>
                <a:cs typeface="Arial" charset="0"/>
              </a:rPr>
              <a:t>     </a:t>
            </a:r>
            <a:r>
              <a:rPr lang="en-US" sz="2000" dirty="0" smtClean="0">
                <a:solidFill>
                  <a:srgbClr val="B11F1F"/>
                </a:solidFill>
                <a:cs typeface="Arial" charset="0"/>
              </a:rPr>
              <a:t>·5b</a:t>
            </a:r>
            <a:r>
              <a:rPr lang="ru-RU" sz="2000" dirty="0" smtClean="0">
                <a:solidFill>
                  <a:srgbClr val="B11F1F"/>
                </a:solidFill>
                <a:cs typeface="Arial" charset="0"/>
              </a:rPr>
              <a:t>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dirty="0" smtClean="0">
                <a:solidFill>
                  <a:srgbClr val="B11F1F"/>
                </a:solidFill>
                <a:cs typeface="Arial" charset="0"/>
              </a:rPr>
              <a:t>Воспользуемся распределительным свойством умножения относительно сложения и представим полученное выражение в виде произведения двух множителей.</a:t>
            </a:r>
            <a:endParaRPr lang="en-US" sz="2000" dirty="0" smtClean="0">
              <a:solidFill>
                <a:srgbClr val="B11F1F"/>
              </a:solidFill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600" dirty="0" smtClean="0">
                <a:solidFill>
                  <a:srgbClr val="B11F1F"/>
                </a:solidFill>
                <a:cs typeface="Arial" charset="0"/>
              </a:rPr>
              <a:t>     </a:t>
            </a:r>
            <a:r>
              <a:rPr lang="en-US" sz="2000" dirty="0" smtClean="0">
                <a:solidFill>
                  <a:srgbClr val="B11F1F"/>
                </a:solidFill>
                <a:cs typeface="Arial" charset="0"/>
              </a:rPr>
              <a:t>6a</a:t>
            </a:r>
            <a:r>
              <a:rPr lang="en-US" sz="2000" baseline="30000" dirty="0" smtClean="0">
                <a:solidFill>
                  <a:srgbClr val="B11F1F"/>
                </a:solidFill>
                <a:cs typeface="Arial" charset="0"/>
              </a:rPr>
              <a:t>2</a:t>
            </a:r>
            <a:r>
              <a:rPr lang="en-US" sz="2000" dirty="0" smtClean="0">
                <a:solidFill>
                  <a:srgbClr val="B11F1F"/>
                </a:solidFill>
                <a:cs typeface="Arial" charset="0"/>
              </a:rPr>
              <a:t>b+15b</a:t>
            </a:r>
            <a:r>
              <a:rPr lang="en-US" sz="2000" baseline="30000" dirty="0" smtClean="0">
                <a:solidFill>
                  <a:srgbClr val="B11F1F"/>
                </a:solidFill>
                <a:cs typeface="Arial" charset="0"/>
              </a:rPr>
              <a:t>2</a:t>
            </a:r>
            <a:r>
              <a:rPr lang="en-US" sz="2000" dirty="0" smtClean="0">
                <a:solidFill>
                  <a:srgbClr val="B11F1F"/>
                </a:solidFill>
                <a:cs typeface="Arial" charset="0"/>
              </a:rPr>
              <a:t>=</a:t>
            </a:r>
            <a:r>
              <a:rPr lang="ru-RU" sz="2000" dirty="0" smtClean="0">
                <a:solidFill>
                  <a:srgbClr val="B11F1F"/>
                </a:solidFill>
              </a:rPr>
              <a:t>      </a:t>
            </a:r>
            <a:r>
              <a:rPr lang="en-US" sz="2000" dirty="0" smtClean="0">
                <a:solidFill>
                  <a:srgbClr val="B11F1F"/>
                </a:solidFill>
                <a:cs typeface="Arial" charset="0"/>
              </a:rPr>
              <a:t>·2a</a:t>
            </a:r>
            <a:r>
              <a:rPr lang="en-US" sz="2000" baseline="30000" dirty="0" smtClean="0">
                <a:solidFill>
                  <a:srgbClr val="B11F1F"/>
                </a:solidFill>
                <a:cs typeface="Arial" charset="0"/>
              </a:rPr>
              <a:t>2</a:t>
            </a:r>
            <a:r>
              <a:rPr lang="en-US" sz="2000" dirty="0" smtClean="0">
                <a:solidFill>
                  <a:srgbClr val="B11F1F"/>
                </a:solidFill>
                <a:cs typeface="Arial" charset="0"/>
              </a:rPr>
              <a:t>+</a:t>
            </a:r>
            <a:r>
              <a:rPr lang="ru-RU" sz="2000" dirty="0" smtClean="0">
                <a:solidFill>
                  <a:srgbClr val="B11F1F"/>
                </a:solidFill>
              </a:rPr>
              <a:t>     </a:t>
            </a:r>
            <a:r>
              <a:rPr lang="en-US" sz="2000" dirty="0" smtClean="0">
                <a:solidFill>
                  <a:srgbClr val="B11F1F"/>
                </a:solidFill>
                <a:cs typeface="Arial" charset="0"/>
              </a:rPr>
              <a:t>·5b=</a:t>
            </a:r>
            <a:r>
              <a:rPr lang="en-US" sz="2000" dirty="0" smtClean="0">
                <a:solidFill>
                  <a:srgbClr val="000099"/>
                </a:solidFill>
                <a:cs typeface="Arial" charset="0"/>
              </a:rPr>
              <a:t> </a:t>
            </a:r>
            <a:r>
              <a:rPr lang="ru-RU" sz="2000" dirty="0" smtClean="0">
                <a:solidFill>
                  <a:srgbClr val="000099"/>
                </a:solidFill>
              </a:rPr>
              <a:t>    </a:t>
            </a:r>
            <a:r>
              <a:rPr lang="en-US" sz="2000" dirty="0" smtClean="0">
                <a:solidFill>
                  <a:srgbClr val="B11F1F"/>
                </a:solidFill>
                <a:cs typeface="Arial" charset="0"/>
              </a:rPr>
              <a:t>(2a</a:t>
            </a:r>
            <a:r>
              <a:rPr lang="en-US" sz="2000" baseline="30000" dirty="0" smtClean="0">
                <a:solidFill>
                  <a:srgbClr val="B11F1F"/>
                </a:solidFill>
                <a:cs typeface="Arial" charset="0"/>
              </a:rPr>
              <a:t>2</a:t>
            </a:r>
            <a:r>
              <a:rPr lang="en-US" sz="2000" dirty="0" smtClean="0">
                <a:solidFill>
                  <a:srgbClr val="B11F1F"/>
                </a:solidFill>
                <a:cs typeface="Arial" charset="0"/>
              </a:rPr>
              <a:t>+5b)</a:t>
            </a:r>
            <a:r>
              <a:rPr lang="ru-RU" sz="2000" dirty="0" smtClean="0">
                <a:solidFill>
                  <a:srgbClr val="B11F1F"/>
                </a:solidFill>
                <a:cs typeface="Arial" charset="0"/>
              </a:rPr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1600" dirty="0" smtClean="0">
                <a:solidFill>
                  <a:srgbClr val="B11F1F"/>
                </a:solidFill>
                <a:cs typeface="Arial" charset="0"/>
              </a:rPr>
              <a:t>   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dirty="0" smtClean="0">
                <a:solidFill>
                  <a:srgbClr val="B11F1F"/>
                </a:solidFill>
                <a:cs typeface="Arial" charset="0"/>
              </a:rPr>
              <a:t>Мы разложили многочлен </a:t>
            </a:r>
            <a:r>
              <a:rPr lang="en-US" sz="2000" dirty="0" smtClean="0">
                <a:solidFill>
                  <a:srgbClr val="B11F1F"/>
                </a:solidFill>
                <a:cs typeface="Arial" charset="0"/>
              </a:rPr>
              <a:t>6a</a:t>
            </a:r>
            <a:r>
              <a:rPr lang="en-US" sz="2000" baseline="30000" dirty="0" smtClean="0">
                <a:solidFill>
                  <a:srgbClr val="B11F1F"/>
                </a:solidFill>
                <a:cs typeface="Arial" charset="0"/>
              </a:rPr>
              <a:t>2</a:t>
            </a:r>
            <a:r>
              <a:rPr lang="en-US" sz="2000" dirty="0" smtClean="0">
                <a:solidFill>
                  <a:srgbClr val="B11F1F"/>
                </a:solidFill>
                <a:cs typeface="Arial" charset="0"/>
              </a:rPr>
              <a:t>b+15b</a:t>
            </a:r>
            <a:r>
              <a:rPr lang="en-US" sz="2000" baseline="30000" dirty="0" smtClean="0">
                <a:solidFill>
                  <a:srgbClr val="B11F1F"/>
                </a:solidFill>
                <a:cs typeface="Arial" charset="0"/>
              </a:rPr>
              <a:t>2</a:t>
            </a:r>
            <a:r>
              <a:rPr lang="en-US" sz="2000" dirty="0" smtClean="0">
                <a:solidFill>
                  <a:srgbClr val="B11F1F"/>
                </a:solidFill>
                <a:cs typeface="Arial" charset="0"/>
              </a:rPr>
              <a:t> </a:t>
            </a:r>
            <a:r>
              <a:rPr lang="ru-RU" sz="2000" dirty="0" smtClean="0">
                <a:solidFill>
                  <a:srgbClr val="B11F1F"/>
                </a:solidFill>
                <a:cs typeface="Arial" charset="0"/>
              </a:rPr>
              <a:t>на множители, представив его в виде произведения одночлена </a:t>
            </a:r>
            <a:r>
              <a:rPr lang="ru-RU" sz="2000" dirty="0" smtClean="0">
                <a:solidFill>
                  <a:srgbClr val="B11F1F"/>
                </a:solidFill>
              </a:rPr>
              <a:t>     </a:t>
            </a:r>
            <a:r>
              <a:rPr lang="ru-RU" sz="2000" dirty="0" smtClean="0">
                <a:solidFill>
                  <a:srgbClr val="B11F1F"/>
                </a:solidFill>
                <a:cs typeface="Arial" charset="0"/>
              </a:rPr>
              <a:t>и многочлена</a:t>
            </a:r>
            <a:r>
              <a:rPr lang="ru-RU" sz="2000" dirty="0" smtClean="0">
                <a:solidFill>
                  <a:srgbClr val="B11F1F"/>
                </a:solidFill>
              </a:rPr>
              <a:t>         </a:t>
            </a:r>
            <a:endParaRPr lang="ru-RU" sz="2000" dirty="0" smtClean="0">
              <a:solidFill>
                <a:srgbClr val="B11F1F"/>
              </a:solidFill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ru-RU" sz="1600" dirty="0" smtClean="0">
              <a:solidFill>
                <a:srgbClr val="B11F1F"/>
              </a:solidFill>
              <a:cs typeface="Arial" charset="0"/>
            </a:endParaRPr>
          </a:p>
          <a:p>
            <a:pPr marL="180975" indent="-180975" eaLnBrk="1" hangingPunct="1">
              <a:lnSpc>
                <a:spcPct val="80000"/>
              </a:lnSpc>
              <a:buFontTx/>
              <a:buNone/>
              <a:defRPr/>
            </a:pPr>
            <a:r>
              <a:rPr lang="ru-RU" sz="1600" dirty="0" smtClean="0">
                <a:solidFill>
                  <a:srgbClr val="B11F1F"/>
                </a:solidFill>
                <a:cs typeface="Arial" charset="0"/>
              </a:rPr>
              <a:t>    </a:t>
            </a:r>
            <a:r>
              <a:rPr lang="ru-RU" sz="2400" i="1" dirty="0" smtClean="0">
                <a:solidFill>
                  <a:srgbClr val="B11F1F"/>
                </a:solidFill>
                <a:cs typeface="Arial" charset="0"/>
              </a:rPr>
              <a:t>Примененный способ разложения многочлена на множители </a:t>
            </a:r>
            <a:r>
              <a:rPr lang="ru-RU" sz="2400" i="1" dirty="0" smtClean="0">
                <a:solidFill>
                  <a:srgbClr val="000099"/>
                </a:solidFill>
                <a:cs typeface="Arial" charset="0"/>
              </a:rPr>
              <a:t>называют вынесением общего множителя за скобки.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3203575" y="1125538"/>
            <a:ext cx="49688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ru-RU" sz="2000">
                <a:solidFill>
                  <a:srgbClr val="000099"/>
                </a:solidFill>
              </a:rPr>
              <a:t>разложением многочлена на множители</a:t>
            </a:r>
            <a:r>
              <a:rPr lang="ru-RU" sz="1600">
                <a:solidFill>
                  <a:srgbClr val="B11F1F"/>
                </a:solidFill>
              </a:rPr>
              <a:t>.</a:t>
            </a:r>
            <a:endParaRPr lang="ru-RU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4500563" y="1916113"/>
            <a:ext cx="287337" cy="29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>
                <a:solidFill>
                  <a:srgbClr val="000099"/>
                </a:solidFill>
              </a:rPr>
              <a:t>3</a:t>
            </a: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4787900" y="3068638"/>
            <a:ext cx="381000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>
                <a:solidFill>
                  <a:srgbClr val="000099"/>
                </a:solidFill>
              </a:rPr>
              <a:t>3</a:t>
            </a:r>
            <a:r>
              <a:rPr lang="en-US" sz="2000">
                <a:solidFill>
                  <a:srgbClr val="000099"/>
                </a:solidFill>
              </a:rPr>
              <a:t>b</a:t>
            </a:r>
            <a:endParaRPr lang="ru-RU" sz="2000">
              <a:solidFill>
                <a:srgbClr val="000099"/>
              </a:solidFill>
            </a:endParaRPr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1835150" y="4221163"/>
            <a:ext cx="3810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>
                <a:solidFill>
                  <a:srgbClr val="000099"/>
                </a:solidFill>
              </a:rPr>
              <a:t>3</a:t>
            </a:r>
            <a:r>
              <a:rPr lang="en-US" sz="2000">
                <a:solidFill>
                  <a:srgbClr val="000099"/>
                </a:solidFill>
              </a:rPr>
              <a:t>b</a:t>
            </a:r>
            <a:endParaRPr lang="ru-RU" sz="2000">
              <a:solidFill>
                <a:srgbClr val="000099"/>
              </a:solidFill>
            </a:endParaRP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2771775" y="4221163"/>
            <a:ext cx="3810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>
                <a:solidFill>
                  <a:srgbClr val="000099"/>
                </a:solidFill>
              </a:rPr>
              <a:t>3</a:t>
            </a:r>
            <a:r>
              <a:rPr lang="en-US" sz="2000">
                <a:solidFill>
                  <a:srgbClr val="000099"/>
                </a:solidFill>
              </a:rPr>
              <a:t>b</a:t>
            </a:r>
            <a:endParaRPr lang="ru-RU" sz="2000">
              <a:solidFill>
                <a:srgbClr val="000099"/>
              </a:solidFill>
            </a:endParaRPr>
          </a:p>
        </p:txBody>
      </p:sp>
      <p:sp>
        <p:nvSpPr>
          <p:cNvPr id="31756" name="Rectangle 12"/>
          <p:cNvSpPr>
            <a:spLocks noChangeArrowheads="1"/>
          </p:cNvSpPr>
          <p:nvPr/>
        </p:nvSpPr>
        <p:spPr bwMode="auto">
          <a:xfrm>
            <a:off x="3635375" y="4221163"/>
            <a:ext cx="3810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>
                <a:solidFill>
                  <a:srgbClr val="000099"/>
                </a:solidFill>
              </a:rPr>
              <a:t>3</a:t>
            </a:r>
            <a:r>
              <a:rPr lang="en-US" sz="2000">
                <a:solidFill>
                  <a:srgbClr val="000099"/>
                </a:solidFill>
              </a:rPr>
              <a:t>b</a:t>
            </a:r>
            <a:endParaRPr lang="ru-RU" sz="2000">
              <a:solidFill>
                <a:srgbClr val="000099"/>
              </a:solidFill>
            </a:endParaRPr>
          </a:p>
        </p:txBody>
      </p: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3851275" y="5013325"/>
            <a:ext cx="3810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>
                <a:solidFill>
                  <a:srgbClr val="000099"/>
                </a:solidFill>
              </a:rPr>
              <a:t>3</a:t>
            </a:r>
            <a:r>
              <a:rPr lang="en-US" sz="2000">
                <a:solidFill>
                  <a:srgbClr val="000099"/>
                </a:solidFill>
              </a:rPr>
              <a:t>b</a:t>
            </a:r>
            <a:endParaRPr lang="ru-RU" sz="2000">
              <a:solidFill>
                <a:srgbClr val="000099"/>
              </a:solidFill>
            </a:endParaRPr>
          </a:p>
        </p:txBody>
      </p:sp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6011863" y="4941888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>
                <a:solidFill>
                  <a:srgbClr val="000099"/>
                </a:solidFill>
                <a:cs typeface="Arial" charset="0"/>
              </a:rPr>
              <a:t>2</a:t>
            </a:r>
            <a:r>
              <a:rPr lang="en-US" sz="2000">
                <a:solidFill>
                  <a:srgbClr val="000099"/>
                </a:solidFill>
                <a:cs typeface="Arial" charset="0"/>
              </a:rPr>
              <a:t>a</a:t>
            </a:r>
            <a:r>
              <a:rPr lang="en-US" sz="2000" baseline="30000">
                <a:solidFill>
                  <a:srgbClr val="000099"/>
                </a:solidFill>
                <a:cs typeface="Arial" charset="0"/>
              </a:rPr>
              <a:t>2</a:t>
            </a:r>
            <a:r>
              <a:rPr lang="en-US" sz="2000">
                <a:solidFill>
                  <a:srgbClr val="000099"/>
                </a:solidFill>
                <a:cs typeface="Arial" charset="0"/>
              </a:rPr>
              <a:t>+5b</a:t>
            </a:r>
            <a:endParaRPr lang="ru-RU" sz="2000">
              <a:solidFill>
                <a:srgbClr val="000099"/>
              </a:solidFill>
              <a:cs typeface="Arial" charset="0"/>
            </a:endParaRPr>
          </a:p>
        </p:txBody>
      </p:sp>
      <p:sp>
        <p:nvSpPr>
          <p:cNvPr id="31759" name="Rectangle 15"/>
          <p:cNvSpPr>
            <a:spLocks noChangeArrowheads="1"/>
          </p:cNvSpPr>
          <p:nvPr/>
        </p:nvSpPr>
        <p:spPr bwMode="auto">
          <a:xfrm>
            <a:off x="1692275" y="2492375"/>
            <a:ext cx="21590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000099"/>
                </a:solidFill>
              </a:rPr>
              <a:t>b</a:t>
            </a:r>
            <a:endParaRPr lang="ru-RU" sz="2000">
              <a:solidFill>
                <a:srgbClr val="000099"/>
              </a:solidFill>
            </a:endParaRP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6732588" y="3068638"/>
            <a:ext cx="2889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000099"/>
                </a:solidFill>
              </a:rPr>
              <a:t>3b</a:t>
            </a:r>
            <a:endParaRPr lang="ru-RU" sz="2000">
              <a:solidFill>
                <a:srgbClr val="000099"/>
              </a:solidFill>
            </a:endParaRPr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7740650" y="3068638"/>
            <a:ext cx="2889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000099"/>
                </a:solidFill>
              </a:rPr>
              <a:t>3b</a:t>
            </a:r>
            <a:endParaRPr lang="ru-RU" sz="200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17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7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17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7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17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17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17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17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17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17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17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17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1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1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autoUpdateAnimBg="0"/>
      <p:bldP spid="31750" grpId="0" autoUpdateAnimBg="0"/>
      <p:bldP spid="31752" grpId="0" autoUpdateAnimBg="0"/>
      <p:bldP spid="31754" grpId="0" autoUpdateAnimBg="0"/>
      <p:bldP spid="31755" grpId="0" autoUpdateAnimBg="0"/>
      <p:bldP spid="31756" grpId="0" autoUpdateAnimBg="0"/>
      <p:bldP spid="31757" grpId="0" autoUpdateAnimBg="0"/>
      <p:bldP spid="31758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 descr="Пергамент"/>
          <p:cNvSpPr txBox="1">
            <a:spLocks noChangeArrowheads="1"/>
          </p:cNvSpPr>
          <p:nvPr/>
        </p:nvSpPr>
        <p:spPr bwMode="auto">
          <a:xfrm>
            <a:off x="974725" y="400050"/>
            <a:ext cx="7253288" cy="579438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3200">
                <a:solidFill>
                  <a:srgbClr val="FF0000"/>
                </a:solidFill>
                <a:latin typeface="Times New Roman" pitchFamily="18" charset="0"/>
              </a:rPr>
              <a:t>Вынесение общего множителя за скобки</a:t>
            </a:r>
            <a:endParaRPr lang="ru-RU" sz="3200">
              <a:latin typeface="Times New Roman" pitchFamily="18" charset="0"/>
            </a:endParaRPr>
          </a:p>
        </p:txBody>
      </p:sp>
      <p:sp>
        <p:nvSpPr>
          <p:cNvPr id="32771" name="Text Box 3" descr="Газетная бумага"/>
          <p:cNvSpPr txBox="1">
            <a:spLocks noChangeArrowheads="1"/>
          </p:cNvSpPr>
          <p:nvPr/>
        </p:nvSpPr>
        <p:spPr bwMode="auto">
          <a:xfrm>
            <a:off x="381000" y="1219200"/>
            <a:ext cx="8435975" cy="4968875"/>
          </a:xfrm>
          <a:prstGeom prst="rect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2000" b="1">
                <a:solidFill>
                  <a:srgbClr val="0000FF"/>
                </a:solidFill>
                <a:latin typeface="Times New Roman" pitchFamily="18" charset="0"/>
              </a:rPr>
              <a:t>А. </a:t>
            </a:r>
            <a:r>
              <a:rPr lang="ru-RU" sz="2000">
                <a:solidFill>
                  <a:srgbClr val="0000FF"/>
                </a:solidFill>
                <a:latin typeface="Times New Roman" pitchFamily="18" charset="0"/>
              </a:rPr>
              <a:t>Вынося общий множитель за скобки, пользуются__________________</a:t>
            </a:r>
          </a:p>
          <a:p>
            <a:pPr eaLnBrk="0" hangingPunct="0"/>
            <a:r>
              <a:rPr lang="ru-RU" sz="2000">
                <a:solidFill>
                  <a:srgbClr val="0000FF"/>
                </a:solidFill>
                <a:latin typeface="Times New Roman" pitchFamily="18" charset="0"/>
              </a:rPr>
              <a:t>законом умножения относительно______________.</a:t>
            </a:r>
          </a:p>
          <a:p>
            <a:pPr eaLnBrk="0" hangingPunct="0"/>
            <a:r>
              <a:rPr lang="ru-RU" sz="2000">
                <a:solidFill>
                  <a:srgbClr val="0000FF"/>
                </a:solidFill>
                <a:latin typeface="Times New Roman" pitchFamily="18" charset="0"/>
              </a:rPr>
              <a:t>  Если каждый член многочлена содержит один и тот же________________,</a:t>
            </a:r>
          </a:p>
          <a:p>
            <a:pPr eaLnBrk="0" hangingPunct="0"/>
            <a:r>
              <a:rPr lang="ru-RU" sz="2000">
                <a:solidFill>
                  <a:srgbClr val="0000FF"/>
                </a:solidFill>
                <a:latin typeface="Times New Roman" pitchFamily="18" charset="0"/>
              </a:rPr>
              <a:t>то этот множитель можно вынести за ________ . В скобках записывают </a:t>
            </a:r>
          </a:p>
          <a:p>
            <a:pPr eaLnBrk="0" hangingPunct="0"/>
            <a:r>
              <a:rPr lang="ru-RU" sz="2000">
                <a:solidFill>
                  <a:srgbClr val="0000FF"/>
                </a:solidFill>
                <a:latin typeface="Times New Roman" pitchFamily="18" charset="0"/>
              </a:rPr>
              <a:t>результат     деления     многочлена  на  общий  ___________.</a:t>
            </a:r>
          </a:p>
          <a:p>
            <a:pPr eaLnBrk="0" hangingPunct="0"/>
            <a:r>
              <a:rPr lang="ru-RU" sz="2000">
                <a:solidFill>
                  <a:srgbClr val="0000FF"/>
                </a:solidFill>
                <a:latin typeface="Times New Roman" pitchFamily="18" charset="0"/>
              </a:rPr>
              <a:t>   В тех случаях, когда коэффициентами многочлена являются целые числа,</a:t>
            </a:r>
          </a:p>
          <a:p>
            <a:pPr eaLnBrk="0" hangingPunct="0"/>
            <a:r>
              <a:rPr lang="ru-RU" sz="2000">
                <a:solidFill>
                  <a:srgbClr val="0000FF"/>
                </a:solidFill>
                <a:latin typeface="Times New Roman" pitchFamily="18" charset="0"/>
              </a:rPr>
              <a:t>коэффициентом множителя, который выносится за___________,обычно</a:t>
            </a:r>
          </a:p>
          <a:p>
            <a:pPr eaLnBrk="0" hangingPunct="0"/>
            <a:r>
              <a:rPr lang="ru-RU" sz="2000">
                <a:solidFill>
                  <a:srgbClr val="0000FF"/>
                </a:solidFill>
                <a:latin typeface="Times New Roman" pitchFamily="18" charset="0"/>
              </a:rPr>
              <a:t>является________________ общий ____________коэффициентов многочле-</a:t>
            </a:r>
          </a:p>
          <a:p>
            <a:pPr eaLnBrk="0" hangingPunct="0"/>
            <a:r>
              <a:rPr lang="ru-RU" sz="2000" baseline="20000">
                <a:solidFill>
                  <a:srgbClr val="0000FF"/>
                </a:solidFill>
                <a:latin typeface="Times New Roman" pitchFamily="18" charset="0"/>
              </a:rPr>
              <a:t>                       любой, наибольший                                    </a:t>
            </a:r>
            <a:endParaRPr lang="ru-RU" sz="2000">
              <a:solidFill>
                <a:srgbClr val="0000FF"/>
              </a:solidFill>
              <a:latin typeface="Times New Roman" pitchFamily="18" charset="0"/>
            </a:endParaRPr>
          </a:p>
          <a:p>
            <a:pPr eaLnBrk="0" hangingPunct="0"/>
            <a:r>
              <a:rPr lang="ru-RU" sz="2000">
                <a:solidFill>
                  <a:srgbClr val="0000FF"/>
                </a:solidFill>
                <a:latin typeface="Times New Roman" pitchFamily="18" charset="0"/>
              </a:rPr>
              <a:t>на.</a:t>
            </a:r>
          </a:p>
          <a:p>
            <a:pPr eaLnBrk="0" hangingPunct="0"/>
            <a:r>
              <a:rPr lang="ru-RU" sz="2000">
                <a:solidFill>
                  <a:srgbClr val="0000FF"/>
                </a:solidFill>
                <a:latin typeface="Times New Roman" pitchFamily="18" charset="0"/>
              </a:rPr>
              <a:t>Общий множитель может включать степени общих букв всех _______</a:t>
            </a:r>
          </a:p>
          <a:p>
            <a:pPr eaLnBrk="0" hangingPunct="0"/>
            <a:r>
              <a:rPr lang="ru-RU" sz="2000">
                <a:solidFill>
                  <a:srgbClr val="0000FF"/>
                </a:solidFill>
                <a:latin typeface="Times New Roman" pitchFamily="18" charset="0"/>
              </a:rPr>
              <a:t>многочлена с _______________ показателями.</a:t>
            </a:r>
          </a:p>
          <a:p>
            <a:pPr eaLnBrk="0" hangingPunct="0"/>
            <a:r>
              <a:rPr lang="ru-RU" sz="2000" baseline="30000">
                <a:solidFill>
                  <a:srgbClr val="0000FF"/>
                </a:solidFill>
                <a:latin typeface="Times New Roman" pitchFamily="18" charset="0"/>
              </a:rPr>
              <a:t>                                     Наибольшими, наименьшими</a:t>
            </a:r>
            <a:endParaRPr lang="ru-RU" sz="2000">
              <a:solidFill>
                <a:srgbClr val="0000FF"/>
              </a:solidFill>
              <a:latin typeface="Times New Roman" pitchFamily="18" charset="0"/>
            </a:endParaRPr>
          </a:p>
          <a:p>
            <a:pPr eaLnBrk="0" hangingPunct="0"/>
            <a:r>
              <a:rPr lang="ru-RU" sz="2000">
                <a:solidFill>
                  <a:srgbClr val="0000FF"/>
                </a:solidFill>
                <a:latin typeface="Times New Roman" pitchFamily="18" charset="0"/>
              </a:rPr>
              <a:t>Если общим множителем алгебраического выражения является многочлен, </a:t>
            </a:r>
          </a:p>
          <a:p>
            <a:pPr eaLnBrk="0" hangingPunct="0"/>
            <a:r>
              <a:rPr lang="ru-RU" sz="2000">
                <a:solidFill>
                  <a:srgbClr val="0000FF"/>
                </a:solidFill>
                <a:latin typeface="Times New Roman" pitchFamily="18" charset="0"/>
              </a:rPr>
              <a:t>Его ________  вынести за скобки.</a:t>
            </a:r>
          </a:p>
          <a:p>
            <a:pPr eaLnBrk="0" hangingPunct="0"/>
            <a:r>
              <a:rPr lang="ru-RU" sz="2000" baseline="30000">
                <a:latin typeface="Times New Roman" pitchFamily="18" charset="0"/>
              </a:rPr>
              <a:t>         Можно,нельзя</a:t>
            </a:r>
            <a:endParaRPr lang="ru-RU" sz="2000" b="1">
              <a:latin typeface="Times New Roman" pitchFamily="18" charset="0"/>
            </a:endParaRP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6172200" y="1219200"/>
            <a:ext cx="25288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2000" b="1">
                <a:solidFill>
                  <a:srgbClr val="993300"/>
                </a:solidFill>
                <a:latin typeface="Times New Roman" pitchFamily="18" charset="0"/>
              </a:rPr>
              <a:t>распределительным</a:t>
            </a: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4419600" y="1524000"/>
            <a:ext cx="12938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2000" b="1">
                <a:solidFill>
                  <a:srgbClr val="993300"/>
                </a:solidFill>
                <a:latin typeface="Times New Roman" pitchFamily="18" charset="0"/>
              </a:rPr>
              <a:t>сложения</a:t>
            </a: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6705600" y="1828800"/>
            <a:ext cx="1476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2000" b="1">
                <a:solidFill>
                  <a:srgbClr val="993300"/>
                </a:solidFill>
                <a:latin typeface="Times New Roman" pitchFamily="18" charset="0"/>
              </a:rPr>
              <a:t>множитель</a:t>
            </a:r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4643438" y="2133600"/>
            <a:ext cx="9890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2000" b="1">
                <a:solidFill>
                  <a:srgbClr val="993300"/>
                </a:solidFill>
                <a:latin typeface="Times New Roman" pitchFamily="18" charset="0"/>
              </a:rPr>
              <a:t>скобки</a:t>
            </a:r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5580063" y="2420938"/>
            <a:ext cx="1476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2000" b="1">
                <a:solidFill>
                  <a:srgbClr val="993300"/>
                </a:solidFill>
                <a:latin typeface="Times New Roman" pitchFamily="18" charset="0"/>
              </a:rPr>
              <a:t>множитель</a:t>
            </a:r>
          </a:p>
        </p:txBody>
      </p: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6172200" y="3048000"/>
            <a:ext cx="989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2000" b="1">
                <a:solidFill>
                  <a:srgbClr val="993300"/>
                </a:solidFill>
                <a:latin typeface="Times New Roman" pitchFamily="18" charset="0"/>
              </a:rPr>
              <a:t>скобки</a:t>
            </a:r>
          </a:p>
        </p:txBody>
      </p:sp>
      <p:sp>
        <p:nvSpPr>
          <p:cNvPr id="32778" name="Text Box 10"/>
          <p:cNvSpPr txBox="1">
            <a:spLocks noChangeArrowheads="1"/>
          </p:cNvSpPr>
          <p:nvPr/>
        </p:nvSpPr>
        <p:spPr bwMode="auto">
          <a:xfrm>
            <a:off x="1600200" y="3352800"/>
            <a:ext cx="16414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2000" b="1">
                <a:solidFill>
                  <a:srgbClr val="993300"/>
                </a:solidFill>
                <a:latin typeface="Times New Roman" pitchFamily="18" charset="0"/>
              </a:rPr>
              <a:t>наибольший</a:t>
            </a:r>
          </a:p>
        </p:txBody>
      </p:sp>
      <p:sp>
        <p:nvSpPr>
          <p:cNvPr id="32779" name="Text Box 11"/>
          <p:cNvSpPr txBox="1">
            <a:spLocks noChangeArrowheads="1"/>
          </p:cNvSpPr>
          <p:nvPr/>
        </p:nvSpPr>
        <p:spPr bwMode="auto">
          <a:xfrm>
            <a:off x="4419600" y="3352800"/>
            <a:ext cx="1230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2000" b="1">
                <a:solidFill>
                  <a:srgbClr val="993300"/>
                </a:solidFill>
                <a:latin typeface="Times New Roman" pitchFamily="18" charset="0"/>
              </a:rPr>
              <a:t>делитель</a:t>
            </a:r>
          </a:p>
        </p:txBody>
      </p:sp>
      <p:sp>
        <p:nvSpPr>
          <p:cNvPr id="32780" name="Text Box 12"/>
          <p:cNvSpPr txBox="1">
            <a:spLocks noChangeArrowheads="1"/>
          </p:cNvSpPr>
          <p:nvPr/>
        </p:nvSpPr>
        <p:spPr bwMode="auto">
          <a:xfrm>
            <a:off x="7164388" y="4221163"/>
            <a:ext cx="9921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2000" b="1">
                <a:solidFill>
                  <a:srgbClr val="993300"/>
                </a:solidFill>
                <a:latin typeface="Times New Roman" pitchFamily="18" charset="0"/>
              </a:rPr>
              <a:t>членов</a:t>
            </a:r>
          </a:p>
        </p:txBody>
      </p:sp>
      <p:sp>
        <p:nvSpPr>
          <p:cNvPr id="32781" name="Text Box 13"/>
          <p:cNvSpPr txBox="1">
            <a:spLocks noChangeArrowheads="1"/>
          </p:cNvSpPr>
          <p:nvPr/>
        </p:nvSpPr>
        <p:spPr bwMode="auto">
          <a:xfrm>
            <a:off x="2051050" y="4581525"/>
            <a:ext cx="1849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2000" b="1">
                <a:solidFill>
                  <a:srgbClr val="993300"/>
                </a:solidFill>
                <a:latin typeface="Times New Roman" pitchFamily="18" charset="0"/>
              </a:rPr>
              <a:t>наименьшими</a:t>
            </a:r>
          </a:p>
        </p:txBody>
      </p:sp>
      <p:sp>
        <p:nvSpPr>
          <p:cNvPr id="32782" name="Text Box 14"/>
          <p:cNvSpPr txBox="1">
            <a:spLocks noChangeArrowheads="1"/>
          </p:cNvSpPr>
          <p:nvPr/>
        </p:nvSpPr>
        <p:spPr bwMode="auto">
          <a:xfrm>
            <a:off x="900113" y="5516563"/>
            <a:ext cx="10826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2000" b="1">
                <a:solidFill>
                  <a:srgbClr val="993300"/>
                </a:solidFill>
                <a:latin typeface="Times New Roman" pitchFamily="18" charset="0"/>
              </a:rPr>
              <a:t>можно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2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2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27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2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27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2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animBg="1" autoUpdateAnimBg="0"/>
      <p:bldP spid="32771" grpId="0" animBg="1" autoUpdateAnimBg="0"/>
      <p:bldP spid="32772" grpId="0" autoUpdateAnimBg="0"/>
      <p:bldP spid="32773" grpId="0" autoUpdateAnimBg="0"/>
      <p:bldP spid="32774" grpId="0" autoUpdateAnimBg="0"/>
      <p:bldP spid="32775" grpId="0" autoUpdateAnimBg="0"/>
      <p:bldP spid="32776" grpId="0" autoUpdateAnimBg="0"/>
      <p:bldP spid="32777" grpId="0" autoUpdateAnimBg="0"/>
      <p:bldP spid="32778" grpId="0" autoUpdateAnimBg="0"/>
      <p:bldP spid="32779" grpId="0" autoUpdateAnimBg="0"/>
      <p:bldP spid="32780" grpId="0" autoUpdateAnimBg="0"/>
      <p:bldP spid="32781" grpId="0" autoUpdateAnimBg="0"/>
      <p:bldP spid="32782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 descr="Пергамент"/>
          <p:cNvSpPr txBox="1">
            <a:spLocks noChangeArrowheads="1"/>
          </p:cNvSpPr>
          <p:nvPr/>
        </p:nvSpPr>
        <p:spPr bwMode="auto">
          <a:xfrm>
            <a:off x="468313" y="115888"/>
            <a:ext cx="8424862" cy="1616075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2000" b="1">
                <a:solidFill>
                  <a:srgbClr val="000099"/>
                </a:solidFill>
                <a:latin typeface="Times New Roman" pitchFamily="18" charset="0"/>
              </a:rPr>
              <a:t>3.Закрепление.</a:t>
            </a:r>
          </a:p>
          <a:p>
            <a:pPr eaLnBrk="0" hangingPunct="0"/>
            <a:endParaRPr lang="ru-RU" sz="2000" b="1">
              <a:solidFill>
                <a:srgbClr val="CC3300"/>
              </a:solidFill>
              <a:latin typeface="Times New Roman" pitchFamily="18" charset="0"/>
            </a:endParaRPr>
          </a:p>
          <a:p>
            <a:pPr eaLnBrk="0" hangingPunct="0"/>
            <a:r>
              <a:rPr lang="ru-RU" sz="2000" b="1">
                <a:solidFill>
                  <a:srgbClr val="CC3300"/>
                </a:solidFill>
                <a:latin typeface="Times New Roman" pitchFamily="18" charset="0"/>
              </a:rPr>
              <a:t>А</a:t>
            </a:r>
            <a:r>
              <a:rPr lang="ru-RU" sz="2000" baseline="-25000">
                <a:solidFill>
                  <a:srgbClr val="CC3300"/>
                </a:solidFill>
                <a:latin typeface="Times New Roman" pitchFamily="18" charset="0"/>
              </a:rPr>
              <a:t>1</a:t>
            </a:r>
            <a:r>
              <a:rPr lang="ru-RU" sz="2000">
                <a:solidFill>
                  <a:srgbClr val="CC3300"/>
                </a:solidFill>
                <a:latin typeface="Times New Roman" pitchFamily="18" charset="0"/>
              </a:rPr>
              <a:t>.Вынести общий множитель за скобки</a:t>
            </a:r>
            <a:r>
              <a:rPr lang="ru-RU" sz="2000">
                <a:latin typeface="Times New Roman" pitchFamily="18" charset="0"/>
              </a:rPr>
              <a:t>:</a:t>
            </a:r>
          </a:p>
          <a:p>
            <a:pPr eaLnBrk="0" hangingPunct="0"/>
            <a:endParaRPr lang="ru-RU" sz="2000">
              <a:latin typeface="Times New Roman" pitchFamily="18" charset="0"/>
            </a:endParaRPr>
          </a:p>
          <a:p>
            <a:pPr eaLnBrk="0" hangingPunct="0"/>
            <a:endParaRPr lang="ru-RU" sz="2000" b="1">
              <a:latin typeface="Times New Roman" pitchFamily="18" charset="0"/>
            </a:endParaRP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2514600" y="1219200"/>
            <a:ext cx="25352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2000">
                <a:solidFill>
                  <a:srgbClr val="0000FF"/>
                </a:solidFill>
                <a:latin typeface="Times New Roman" pitchFamily="18" charset="0"/>
              </a:rPr>
              <a:t>-18</a:t>
            </a:r>
            <a:r>
              <a:rPr lang="en-US" sz="2000">
                <a:solidFill>
                  <a:srgbClr val="0000FF"/>
                </a:solidFill>
                <a:latin typeface="Times New Roman" pitchFamily="18" charset="0"/>
              </a:rPr>
              <a:t>a</a:t>
            </a:r>
            <a:r>
              <a:rPr lang="en-US" sz="2000" baseline="3000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2000">
                <a:solidFill>
                  <a:srgbClr val="0000FF"/>
                </a:solidFill>
                <a:latin typeface="Times New Roman" pitchFamily="18" charset="0"/>
              </a:rPr>
              <a:t>b</a:t>
            </a:r>
            <a:r>
              <a:rPr lang="en-US" sz="2000" baseline="30000">
                <a:solidFill>
                  <a:srgbClr val="0000FF"/>
                </a:solidFill>
                <a:latin typeface="Times New Roman" pitchFamily="18" charset="0"/>
              </a:rPr>
              <a:t>4</a:t>
            </a:r>
            <a:r>
              <a:rPr lang="en-US" sz="2000">
                <a:solidFill>
                  <a:srgbClr val="0000FF"/>
                </a:solidFill>
                <a:latin typeface="Times New Roman" pitchFamily="18" charset="0"/>
              </a:rPr>
              <a:t>-12a</a:t>
            </a:r>
            <a:r>
              <a:rPr lang="en-US" sz="2000" baseline="30000">
                <a:solidFill>
                  <a:srgbClr val="0000FF"/>
                </a:solidFill>
                <a:latin typeface="Times New Roman" pitchFamily="18" charset="0"/>
              </a:rPr>
              <a:t>3</a:t>
            </a:r>
            <a:r>
              <a:rPr lang="en-US" sz="2000">
                <a:solidFill>
                  <a:srgbClr val="0000FF"/>
                </a:solidFill>
                <a:latin typeface="Times New Roman" pitchFamily="18" charset="0"/>
              </a:rPr>
              <a:t>b</a:t>
            </a:r>
            <a:r>
              <a:rPr lang="en-US" sz="2000" baseline="3000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2000">
                <a:solidFill>
                  <a:srgbClr val="0000FF"/>
                </a:solidFill>
                <a:latin typeface="Times New Roman" pitchFamily="18" charset="0"/>
              </a:rPr>
              <a:t>+24a</a:t>
            </a:r>
            <a:r>
              <a:rPr lang="en-US" sz="2000" baseline="30000">
                <a:solidFill>
                  <a:srgbClr val="0000FF"/>
                </a:solidFill>
                <a:latin typeface="Times New Roman" pitchFamily="18" charset="0"/>
              </a:rPr>
              <a:t>3</a:t>
            </a:r>
            <a:r>
              <a:rPr lang="en-US" sz="2000">
                <a:solidFill>
                  <a:srgbClr val="0000FF"/>
                </a:solidFill>
                <a:latin typeface="Times New Roman" pitchFamily="18" charset="0"/>
              </a:rPr>
              <a:t>b</a:t>
            </a:r>
            <a:r>
              <a:rPr lang="en-US" sz="2000" baseline="30000">
                <a:solidFill>
                  <a:srgbClr val="0000FF"/>
                </a:solidFill>
                <a:latin typeface="Times New Roman" pitchFamily="18" charset="0"/>
              </a:rPr>
              <a:t>3</a:t>
            </a:r>
            <a:r>
              <a:rPr lang="en-US" sz="2000">
                <a:latin typeface="Times New Roman" pitchFamily="18" charset="0"/>
              </a:rPr>
              <a:t>.</a:t>
            </a:r>
            <a:endParaRPr lang="ru-RU" sz="2000">
              <a:latin typeface="Times New Roman" pitchFamily="18" charset="0"/>
            </a:endParaRPr>
          </a:p>
        </p:txBody>
      </p:sp>
      <p:sp>
        <p:nvSpPr>
          <p:cNvPr id="35844" name="Text Box 4" descr="Белый мрамор"/>
          <p:cNvSpPr txBox="1">
            <a:spLocks noChangeArrowheads="1"/>
          </p:cNvSpPr>
          <p:nvPr/>
        </p:nvSpPr>
        <p:spPr bwMode="auto">
          <a:xfrm>
            <a:off x="395288" y="1700213"/>
            <a:ext cx="8416925" cy="501675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ru-RU" sz="2000" i="1" dirty="0">
                <a:solidFill>
                  <a:srgbClr val="993300"/>
                </a:solidFill>
                <a:latin typeface="Times New Roman" pitchFamily="18" charset="0"/>
              </a:rPr>
              <a:t>Решение</a:t>
            </a:r>
            <a:r>
              <a:rPr lang="ru-RU" sz="2000" i="1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  <a:p>
            <a:pPr eaLnBrk="0" hangingPunct="0">
              <a:defRPr/>
            </a:pPr>
            <a:r>
              <a:rPr lang="ru-RU" sz="2000" dirty="0">
                <a:solidFill>
                  <a:srgbClr val="0000FF"/>
                </a:solidFill>
                <a:latin typeface="Times New Roman" pitchFamily="18" charset="0"/>
              </a:rPr>
              <a:t>НОД чисел 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</a:rPr>
              <a:t>18,12</a:t>
            </a:r>
            <a:r>
              <a:rPr lang="ru-RU" sz="2000" dirty="0">
                <a:solidFill>
                  <a:srgbClr val="0000FF"/>
                </a:solidFill>
                <a:latin typeface="Times New Roman" pitchFamily="18" charset="0"/>
              </a:rPr>
              <a:t>, и___ является число 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</a:rPr>
              <a:t>__</a:t>
            </a:r>
            <a:r>
              <a:rPr lang="ru-RU" sz="2000" dirty="0">
                <a:solidFill>
                  <a:srgbClr val="0000FF"/>
                </a:solidFill>
                <a:latin typeface="Times New Roman" pitchFamily="18" charset="0"/>
              </a:rPr>
              <a:t>.Общими буквами всех _________</a:t>
            </a:r>
          </a:p>
          <a:p>
            <a:pPr eaLnBrk="0" hangingPunct="0">
              <a:defRPr/>
            </a:pPr>
            <a:r>
              <a:rPr lang="ru-RU" sz="2000" dirty="0">
                <a:solidFill>
                  <a:srgbClr val="0000FF"/>
                </a:solidFill>
                <a:latin typeface="Times New Roman" pitchFamily="18" charset="0"/>
              </a:rPr>
              <a:t>многочлена с _______________ показателями являются_____.</a:t>
            </a:r>
          </a:p>
          <a:p>
            <a:pPr eaLnBrk="0" hangingPunct="0">
              <a:defRPr/>
            </a:pPr>
            <a:r>
              <a:rPr lang="ru-RU" sz="2000" dirty="0">
                <a:solidFill>
                  <a:srgbClr val="0000FF"/>
                </a:solidFill>
                <a:latin typeface="Times New Roman" pitchFamily="18" charset="0"/>
              </a:rPr>
              <a:t>За скобки можно вынести либо ______ и тогда получаем</a:t>
            </a:r>
          </a:p>
          <a:p>
            <a:pPr eaLnBrk="0" hangingPunct="0">
              <a:defRPr/>
            </a:pPr>
            <a:r>
              <a:rPr lang="ru-RU" sz="2000" dirty="0">
                <a:solidFill>
                  <a:srgbClr val="0000FF"/>
                </a:solidFill>
                <a:latin typeface="Times New Roman" pitchFamily="18" charset="0"/>
              </a:rPr>
              <a:t>          6</a:t>
            </a:r>
            <a:r>
              <a:rPr lang="en-US" sz="2000" dirty="0">
                <a:solidFill>
                  <a:srgbClr val="0000FF"/>
                </a:solidFill>
                <a:latin typeface="Times New Roman" pitchFamily="18" charset="0"/>
              </a:rPr>
              <a:t>a</a:t>
            </a:r>
            <a:r>
              <a:rPr lang="en-US" sz="2000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2000" dirty="0">
                <a:solidFill>
                  <a:srgbClr val="0000FF"/>
                </a:solidFill>
                <a:latin typeface="Times New Roman" pitchFamily="18" charset="0"/>
              </a:rPr>
              <a:t>b</a:t>
            </a:r>
            <a:r>
              <a:rPr lang="en-US" sz="2000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2000" dirty="0">
                <a:solidFill>
                  <a:srgbClr val="0000FF"/>
                </a:solidFill>
                <a:latin typeface="Times New Roman" pitchFamily="18" charset="0"/>
              </a:rPr>
              <a:t>( (____ ) + (____) + _____ ) , </a:t>
            </a:r>
          </a:p>
          <a:p>
            <a:pPr eaLnBrk="0" hangingPunct="0">
              <a:defRPr/>
            </a:pPr>
            <a:r>
              <a:rPr lang="en-US" sz="2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ru-RU" sz="2000" dirty="0">
                <a:solidFill>
                  <a:srgbClr val="0000FF"/>
                </a:solidFill>
                <a:latin typeface="Times New Roman" pitchFamily="18" charset="0"/>
              </a:rPr>
              <a:t>либо _________ и тогда получаем </a:t>
            </a:r>
          </a:p>
          <a:p>
            <a:pPr eaLnBrk="0" hangingPunct="0">
              <a:defRPr/>
            </a:pPr>
            <a:endParaRPr lang="ru-RU" sz="2000" dirty="0">
              <a:solidFill>
                <a:srgbClr val="0000FF"/>
              </a:solidFill>
              <a:latin typeface="Times New Roman" pitchFamily="18" charset="0"/>
            </a:endParaRPr>
          </a:p>
          <a:p>
            <a:pPr eaLnBrk="0" hangingPunct="0">
              <a:defRPr/>
            </a:pPr>
            <a:r>
              <a:rPr lang="ru-RU" sz="2000" dirty="0">
                <a:solidFill>
                  <a:srgbClr val="0000FF"/>
                </a:solidFill>
                <a:latin typeface="Times New Roman" pitchFamily="18" charset="0"/>
              </a:rPr>
              <a:t>         -6</a:t>
            </a:r>
            <a:r>
              <a:rPr lang="en-US" sz="2000" dirty="0">
                <a:solidFill>
                  <a:srgbClr val="0000FF"/>
                </a:solidFill>
                <a:latin typeface="Times New Roman" pitchFamily="18" charset="0"/>
              </a:rPr>
              <a:t>a</a:t>
            </a:r>
            <a:r>
              <a:rPr lang="en-US" sz="2000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2000" dirty="0">
                <a:solidFill>
                  <a:srgbClr val="0000FF"/>
                </a:solidFill>
                <a:latin typeface="Times New Roman" pitchFamily="18" charset="0"/>
              </a:rPr>
              <a:t>b</a:t>
            </a:r>
            <a:r>
              <a:rPr lang="en-US" sz="2000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2000" dirty="0">
                <a:solidFill>
                  <a:srgbClr val="0000FF"/>
                </a:solidFill>
                <a:latin typeface="Times New Roman" pitchFamily="18" charset="0"/>
              </a:rPr>
              <a:t>( ____ + _____  + ( _____ ) ) , </a:t>
            </a:r>
            <a:r>
              <a:rPr lang="ru-RU" sz="2000" dirty="0">
                <a:solidFill>
                  <a:srgbClr val="0000FF"/>
                </a:solidFill>
                <a:latin typeface="Times New Roman" pitchFamily="18" charset="0"/>
              </a:rPr>
              <a:t>и так получили </a:t>
            </a:r>
          </a:p>
          <a:p>
            <a:pPr eaLnBrk="0" hangingPunct="0">
              <a:defRPr/>
            </a:pPr>
            <a:endParaRPr lang="ru-RU" sz="2000" dirty="0">
              <a:solidFill>
                <a:srgbClr val="0000FF"/>
              </a:solidFill>
              <a:latin typeface="Times New Roman" pitchFamily="18" charset="0"/>
            </a:endParaRPr>
          </a:p>
          <a:p>
            <a:pPr eaLnBrk="0" hangingPunct="0">
              <a:defRPr/>
            </a:pPr>
            <a:r>
              <a:rPr lang="ru-RU" sz="2000" dirty="0">
                <a:solidFill>
                  <a:srgbClr val="0000FF"/>
                </a:solidFill>
                <a:latin typeface="Times New Roman" pitchFamily="18" charset="0"/>
              </a:rPr>
              <a:t>        -18</a:t>
            </a:r>
            <a:r>
              <a:rPr lang="en-US" sz="2000" dirty="0">
                <a:solidFill>
                  <a:srgbClr val="0000FF"/>
                </a:solidFill>
                <a:latin typeface="Times New Roman" pitchFamily="18" charset="0"/>
              </a:rPr>
              <a:t>a</a:t>
            </a:r>
            <a:r>
              <a:rPr lang="en-US" sz="2000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2000" dirty="0">
                <a:solidFill>
                  <a:srgbClr val="0000FF"/>
                </a:solidFill>
                <a:latin typeface="Times New Roman" pitchFamily="18" charset="0"/>
              </a:rPr>
              <a:t>b</a:t>
            </a:r>
            <a:r>
              <a:rPr lang="en-US" sz="2000" baseline="30000" dirty="0">
                <a:solidFill>
                  <a:srgbClr val="0000FF"/>
                </a:solidFill>
                <a:latin typeface="Times New Roman" pitchFamily="18" charset="0"/>
              </a:rPr>
              <a:t>4</a:t>
            </a:r>
            <a:r>
              <a:rPr lang="en-US" sz="2000" dirty="0">
                <a:solidFill>
                  <a:srgbClr val="0000FF"/>
                </a:solidFill>
                <a:latin typeface="Times New Roman" pitchFamily="18" charset="0"/>
              </a:rPr>
              <a:t> - 12a</a:t>
            </a:r>
            <a:r>
              <a:rPr lang="en-US" sz="2000" baseline="30000" dirty="0">
                <a:solidFill>
                  <a:srgbClr val="0000FF"/>
                </a:solidFill>
                <a:latin typeface="Times New Roman" pitchFamily="18" charset="0"/>
              </a:rPr>
              <a:t>3</a:t>
            </a:r>
            <a:r>
              <a:rPr lang="en-US" sz="2000" dirty="0">
                <a:solidFill>
                  <a:srgbClr val="0000FF"/>
                </a:solidFill>
                <a:latin typeface="Times New Roman" pitchFamily="18" charset="0"/>
              </a:rPr>
              <a:t>b</a:t>
            </a:r>
            <a:r>
              <a:rPr lang="en-US" sz="2000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2000" dirty="0">
                <a:solidFill>
                  <a:srgbClr val="0000FF"/>
                </a:solidFill>
                <a:latin typeface="Times New Roman" pitchFamily="18" charset="0"/>
              </a:rPr>
              <a:t> + 24a</a:t>
            </a:r>
            <a:r>
              <a:rPr lang="en-US" sz="2000" baseline="30000" dirty="0">
                <a:solidFill>
                  <a:srgbClr val="0000FF"/>
                </a:solidFill>
                <a:latin typeface="Times New Roman" pitchFamily="18" charset="0"/>
              </a:rPr>
              <a:t>3</a:t>
            </a:r>
            <a:r>
              <a:rPr lang="en-US" sz="2000" dirty="0">
                <a:solidFill>
                  <a:srgbClr val="0000FF"/>
                </a:solidFill>
                <a:latin typeface="Times New Roman" pitchFamily="18" charset="0"/>
              </a:rPr>
              <a:t>b</a:t>
            </a:r>
            <a:r>
              <a:rPr lang="en-US" sz="2000" baseline="30000" dirty="0">
                <a:solidFill>
                  <a:srgbClr val="0000FF"/>
                </a:solidFill>
                <a:latin typeface="Times New Roman" pitchFamily="18" charset="0"/>
              </a:rPr>
              <a:t>3 </a:t>
            </a:r>
            <a:r>
              <a:rPr lang="en-US" sz="2000" dirty="0">
                <a:solidFill>
                  <a:srgbClr val="0000FF"/>
                </a:solidFill>
                <a:latin typeface="Times New Roman" pitchFamily="18" charset="0"/>
              </a:rPr>
              <a:t>= 6a</a:t>
            </a:r>
            <a:r>
              <a:rPr lang="en-US" sz="2000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2000" dirty="0">
                <a:solidFill>
                  <a:srgbClr val="0000FF"/>
                </a:solidFill>
                <a:latin typeface="Times New Roman" pitchFamily="18" charset="0"/>
              </a:rPr>
              <a:t>b</a:t>
            </a:r>
            <a:r>
              <a:rPr lang="en-US" sz="2000" baseline="30000" dirty="0">
                <a:solidFill>
                  <a:srgbClr val="0000FF"/>
                </a:solidFill>
                <a:latin typeface="Times New Roman" pitchFamily="18" charset="0"/>
              </a:rPr>
              <a:t>2 </a:t>
            </a:r>
            <a:r>
              <a:rPr lang="en-US" sz="2000" dirty="0">
                <a:solidFill>
                  <a:srgbClr val="0000FF"/>
                </a:solidFill>
                <a:latin typeface="Times New Roman" pitchFamily="18" charset="0"/>
              </a:rPr>
              <a:t>( (_____ ) + ( _____ ) + _____ ) , </a:t>
            </a:r>
            <a:r>
              <a:rPr lang="ru-RU" sz="2000" dirty="0">
                <a:solidFill>
                  <a:srgbClr val="0000FF"/>
                </a:solidFill>
                <a:latin typeface="Times New Roman" pitchFamily="18" charset="0"/>
              </a:rPr>
              <a:t>либо </a:t>
            </a:r>
          </a:p>
          <a:p>
            <a:pPr eaLnBrk="0" hangingPunct="0">
              <a:defRPr/>
            </a:pPr>
            <a:endParaRPr lang="ru-RU" sz="2000" dirty="0">
              <a:solidFill>
                <a:srgbClr val="0000FF"/>
              </a:solidFill>
              <a:latin typeface="Times New Roman" pitchFamily="18" charset="0"/>
            </a:endParaRPr>
          </a:p>
          <a:p>
            <a:pPr eaLnBrk="0" hangingPunct="0">
              <a:defRPr/>
            </a:pPr>
            <a:r>
              <a:rPr lang="ru-RU" sz="2000" dirty="0">
                <a:solidFill>
                  <a:srgbClr val="0000FF"/>
                </a:solidFill>
                <a:latin typeface="Times New Roman" pitchFamily="18" charset="0"/>
              </a:rPr>
              <a:t>        -18</a:t>
            </a:r>
            <a:r>
              <a:rPr lang="en-US" sz="2000" dirty="0">
                <a:solidFill>
                  <a:srgbClr val="0000FF"/>
                </a:solidFill>
                <a:latin typeface="Times New Roman" pitchFamily="18" charset="0"/>
              </a:rPr>
              <a:t>a</a:t>
            </a:r>
            <a:r>
              <a:rPr lang="en-US" sz="2000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2000" dirty="0">
                <a:solidFill>
                  <a:srgbClr val="0000FF"/>
                </a:solidFill>
                <a:latin typeface="Times New Roman" pitchFamily="18" charset="0"/>
              </a:rPr>
              <a:t>b</a:t>
            </a:r>
            <a:r>
              <a:rPr lang="en-US" sz="2000" baseline="30000" dirty="0">
                <a:solidFill>
                  <a:srgbClr val="0000FF"/>
                </a:solidFill>
                <a:latin typeface="Times New Roman" pitchFamily="18" charset="0"/>
              </a:rPr>
              <a:t>4</a:t>
            </a:r>
            <a:r>
              <a:rPr lang="en-US" sz="2000" dirty="0">
                <a:solidFill>
                  <a:srgbClr val="0000FF"/>
                </a:solidFill>
                <a:latin typeface="Times New Roman" pitchFamily="18" charset="0"/>
              </a:rPr>
              <a:t> - 12a</a:t>
            </a:r>
            <a:r>
              <a:rPr lang="en-US" sz="2000" baseline="30000" dirty="0">
                <a:solidFill>
                  <a:srgbClr val="0000FF"/>
                </a:solidFill>
                <a:latin typeface="Times New Roman" pitchFamily="18" charset="0"/>
              </a:rPr>
              <a:t>3</a:t>
            </a:r>
            <a:r>
              <a:rPr lang="en-US" sz="2000" dirty="0">
                <a:solidFill>
                  <a:srgbClr val="0000FF"/>
                </a:solidFill>
                <a:latin typeface="Times New Roman" pitchFamily="18" charset="0"/>
              </a:rPr>
              <a:t>b2 + 24a</a:t>
            </a:r>
            <a:r>
              <a:rPr lang="en-US" sz="2000" baseline="30000" dirty="0">
                <a:solidFill>
                  <a:srgbClr val="0000FF"/>
                </a:solidFill>
                <a:latin typeface="Times New Roman" pitchFamily="18" charset="0"/>
              </a:rPr>
              <a:t>3</a:t>
            </a:r>
            <a:r>
              <a:rPr lang="en-US" sz="2000" dirty="0">
                <a:solidFill>
                  <a:srgbClr val="0000FF"/>
                </a:solidFill>
                <a:latin typeface="Times New Roman" pitchFamily="18" charset="0"/>
              </a:rPr>
              <a:t>b</a:t>
            </a:r>
            <a:r>
              <a:rPr lang="en-US" sz="2000" baseline="30000" dirty="0">
                <a:solidFill>
                  <a:srgbClr val="0000FF"/>
                </a:solidFill>
                <a:latin typeface="Times New Roman" pitchFamily="18" charset="0"/>
              </a:rPr>
              <a:t>3</a:t>
            </a:r>
            <a:r>
              <a:rPr lang="en-US" sz="2000" dirty="0">
                <a:solidFill>
                  <a:srgbClr val="0000FF"/>
                </a:solidFill>
                <a:latin typeface="Times New Roman" pitchFamily="18" charset="0"/>
              </a:rPr>
              <a:t> = -6a</a:t>
            </a:r>
            <a:r>
              <a:rPr lang="en-US" sz="2000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2000" dirty="0">
                <a:solidFill>
                  <a:srgbClr val="0000FF"/>
                </a:solidFill>
                <a:latin typeface="Times New Roman" pitchFamily="18" charset="0"/>
              </a:rPr>
              <a:t>b</a:t>
            </a:r>
            <a:r>
              <a:rPr lang="en-US" sz="2000" baseline="30000" dirty="0">
                <a:solidFill>
                  <a:srgbClr val="0000FF"/>
                </a:solidFill>
                <a:latin typeface="Times New Roman" pitchFamily="18" charset="0"/>
              </a:rPr>
              <a:t>2 </a:t>
            </a:r>
            <a:r>
              <a:rPr lang="en-US" sz="2000" dirty="0">
                <a:solidFill>
                  <a:srgbClr val="0000FF"/>
                </a:solidFill>
                <a:latin typeface="Times New Roman" pitchFamily="18" charset="0"/>
              </a:rPr>
              <a:t>( ____  + __    + ( _____ ) ) .</a:t>
            </a:r>
          </a:p>
          <a:p>
            <a:pPr eaLnBrk="0" hangingPunct="0">
              <a:defRPr/>
            </a:pPr>
            <a:r>
              <a:rPr lang="ru-RU" sz="2000" u="sng" dirty="0" smtClean="0">
                <a:solidFill>
                  <a:srgbClr val="C00000"/>
                </a:solidFill>
                <a:latin typeface="Times New Roman" pitchFamily="18" charset="0"/>
              </a:rPr>
              <a:t>Решить:</a:t>
            </a:r>
            <a:endParaRPr lang="en-US" sz="2000" u="sng" dirty="0" smtClean="0">
              <a:solidFill>
                <a:srgbClr val="C00000"/>
              </a:solidFill>
              <a:latin typeface="Times New Roman" pitchFamily="18" charset="0"/>
            </a:endParaRPr>
          </a:p>
          <a:p>
            <a:pPr eaLnBrk="0" hangingPunct="0">
              <a:defRPr/>
            </a:pPr>
            <a:r>
              <a:rPr lang="ru-RU" sz="2000" dirty="0" smtClean="0">
                <a:latin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0099"/>
                </a:solidFill>
                <a:latin typeface="Times New Roman" pitchFamily="18" charset="0"/>
              </a:rPr>
              <a:t>№ </a:t>
            </a:r>
            <a:r>
              <a:rPr lang="ru-RU" sz="2000" dirty="0" smtClean="0">
                <a:solidFill>
                  <a:srgbClr val="000099"/>
                </a:solidFill>
                <a:latin typeface="Times New Roman" pitchFamily="18" charset="0"/>
              </a:rPr>
              <a:t>444 (1,2), № 448(3), №450(1,2)</a:t>
            </a:r>
          </a:p>
          <a:p>
            <a:pPr eaLnBrk="0" hangingPunct="0">
              <a:defRPr/>
            </a:pPr>
            <a:r>
              <a:rPr lang="ru-RU" sz="2000" dirty="0" smtClean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A50021"/>
                </a:solidFill>
                <a:latin typeface="Times New Roman" pitchFamily="18" charset="0"/>
              </a:rPr>
              <a:t>4.Домашнее задание:</a:t>
            </a:r>
            <a:r>
              <a:rPr lang="ru-RU" sz="2000" dirty="0" smtClean="0">
                <a:latin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0099"/>
                </a:solidFill>
                <a:latin typeface="Times New Roman" pitchFamily="18" charset="0"/>
              </a:rPr>
              <a:t>§</a:t>
            </a:r>
            <a:r>
              <a:rPr lang="ru-RU" sz="2000" dirty="0" smtClean="0">
                <a:solidFill>
                  <a:srgbClr val="000099"/>
                </a:solidFill>
                <a:latin typeface="Times New Roman" pitchFamily="18" charset="0"/>
              </a:rPr>
              <a:t>12, поведенную работу выслать на почту </a:t>
            </a:r>
            <a:r>
              <a:rPr lang="en-US" sz="2000" dirty="0" smtClean="0">
                <a:solidFill>
                  <a:srgbClr val="000099"/>
                </a:solidFill>
                <a:latin typeface="Times New Roman" pitchFamily="18" charset="0"/>
                <a:hlinkClick r:id="rId3"/>
              </a:rPr>
              <a:t>shafagakh@gmail.com</a:t>
            </a:r>
            <a:r>
              <a:rPr lang="ru-RU" sz="2000" dirty="0" smtClean="0">
                <a:solidFill>
                  <a:srgbClr val="000099"/>
                </a:solidFill>
                <a:latin typeface="Times New Roman" pitchFamily="18" charset="0"/>
              </a:rPr>
              <a:t>  </a:t>
            </a:r>
            <a:endParaRPr lang="ru-RU" sz="2000" dirty="0">
              <a:solidFill>
                <a:srgbClr val="3006E0"/>
              </a:solidFill>
              <a:latin typeface="Times New Roman" pitchFamily="18" charset="0"/>
            </a:endParaRPr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2667000" y="1981200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2000">
                <a:solidFill>
                  <a:srgbClr val="FF0000"/>
                </a:solidFill>
                <a:latin typeface="Times New Roman" pitchFamily="18" charset="0"/>
              </a:rPr>
              <a:t>24</a:t>
            </a:r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4724400" y="1981200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2000">
                <a:solidFill>
                  <a:srgbClr val="FF0000"/>
                </a:solidFill>
                <a:latin typeface="Times New Roman" pitchFamily="18" charset="0"/>
              </a:rPr>
              <a:t>6</a:t>
            </a:r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7696200" y="1981200"/>
            <a:ext cx="9921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членов</a:t>
            </a:r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2133600" y="2286000"/>
            <a:ext cx="1736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наимньшими</a:t>
            </a:r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6613525" y="2300288"/>
            <a:ext cx="6175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a</a:t>
            </a:r>
            <a:r>
              <a:rPr lang="ru-RU" sz="2000" baseline="3000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b</a:t>
            </a:r>
            <a:r>
              <a:rPr lang="ru-RU" sz="2000" baseline="30000">
                <a:solidFill>
                  <a:srgbClr val="FF0000"/>
                </a:solidFill>
                <a:latin typeface="Times New Roman" pitchFamily="18" charset="0"/>
              </a:rPr>
              <a:t>2</a:t>
            </a:r>
            <a:endParaRPr lang="ru-RU" sz="20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3962400" y="2590800"/>
            <a:ext cx="7445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6a</a:t>
            </a:r>
            <a:r>
              <a:rPr lang="ru-RU" sz="2000" baseline="3000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b</a:t>
            </a:r>
            <a:r>
              <a:rPr lang="ru-RU" sz="2000" b="1" baseline="30000">
                <a:solidFill>
                  <a:srgbClr val="FF0000"/>
                </a:solidFill>
                <a:latin typeface="Times New Roman" pitchFamily="18" charset="0"/>
              </a:rPr>
              <a:t>2</a:t>
            </a:r>
            <a:endParaRPr lang="ru-RU" sz="20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5851" name="Text Box 11"/>
          <p:cNvSpPr txBox="1">
            <a:spLocks noChangeArrowheads="1"/>
          </p:cNvSpPr>
          <p:nvPr/>
        </p:nvSpPr>
        <p:spPr bwMode="auto">
          <a:xfrm>
            <a:off x="1889125" y="2909888"/>
            <a:ext cx="6048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-</a:t>
            </a:r>
            <a:r>
              <a:rPr lang="ru-RU" sz="2000">
                <a:solidFill>
                  <a:srgbClr val="FF0000"/>
                </a:solidFill>
                <a:latin typeface="Times New Roman" pitchFamily="18" charset="0"/>
              </a:rPr>
              <a:t>3b</a:t>
            </a:r>
            <a:r>
              <a:rPr lang="ru-RU" sz="2000" baseline="30000">
                <a:solidFill>
                  <a:srgbClr val="FF0000"/>
                </a:solidFill>
                <a:latin typeface="Times New Roman" pitchFamily="18" charset="0"/>
              </a:rPr>
              <a:t>2</a:t>
            </a:r>
            <a:endParaRPr lang="ru-RU" sz="20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5852" name="Text Box 12"/>
          <p:cNvSpPr txBox="1">
            <a:spLocks noChangeArrowheads="1"/>
          </p:cNvSpPr>
          <p:nvPr/>
        </p:nvSpPr>
        <p:spPr bwMode="auto">
          <a:xfrm>
            <a:off x="2971800" y="2895600"/>
            <a:ext cx="508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-</a:t>
            </a:r>
            <a:r>
              <a:rPr lang="ru-RU" sz="2000">
                <a:solidFill>
                  <a:srgbClr val="FF0000"/>
                </a:solidFill>
                <a:latin typeface="Times New Roman" pitchFamily="18" charset="0"/>
              </a:rPr>
              <a:t>2a</a:t>
            </a:r>
            <a:endParaRPr lang="ru-RU" sz="20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5853" name="Text Box 13"/>
          <p:cNvSpPr txBox="1">
            <a:spLocks noChangeArrowheads="1"/>
          </p:cNvSpPr>
          <p:nvPr/>
        </p:nvSpPr>
        <p:spPr bwMode="auto">
          <a:xfrm>
            <a:off x="3870325" y="2909888"/>
            <a:ext cx="6254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2000">
                <a:solidFill>
                  <a:srgbClr val="FF0000"/>
                </a:solidFill>
                <a:latin typeface="Times New Roman" pitchFamily="18" charset="0"/>
              </a:rPr>
              <a:t>4ab</a:t>
            </a:r>
          </a:p>
        </p:txBody>
      </p:sp>
      <p:sp>
        <p:nvSpPr>
          <p:cNvPr id="35854" name="Text Box 14"/>
          <p:cNvSpPr txBox="1">
            <a:spLocks noChangeArrowheads="1"/>
          </p:cNvSpPr>
          <p:nvPr/>
        </p:nvSpPr>
        <p:spPr bwMode="auto">
          <a:xfrm>
            <a:off x="1295400" y="3200400"/>
            <a:ext cx="8286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-6a</a:t>
            </a:r>
            <a:r>
              <a:rPr lang="ru-RU" sz="2000" b="1" baseline="3000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b</a:t>
            </a:r>
            <a:r>
              <a:rPr lang="ru-RU" sz="2000" b="1" baseline="30000">
                <a:solidFill>
                  <a:srgbClr val="FF0000"/>
                </a:solidFill>
                <a:latin typeface="Times New Roman" pitchFamily="18" charset="0"/>
              </a:rPr>
              <a:t>2</a:t>
            </a:r>
            <a:endParaRPr lang="ru-RU" sz="20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5855" name="Text Box 15"/>
          <p:cNvSpPr txBox="1">
            <a:spLocks noChangeArrowheads="1"/>
          </p:cNvSpPr>
          <p:nvPr/>
        </p:nvSpPr>
        <p:spPr bwMode="auto">
          <a:xfrm>
            <a:off x="1828800" y="3810000"/>
            <a:ext cx="520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2000">
                <a:solidFill>
                  <a:srgbClr val="FF0000"/>
                </a:solidFill>
                <a:latin typeface="Times New Roman" pitchFamily="18" charset="0"/>
              </a:rPr>
              <a:t>3b</a:t>
            </a:r>
            <a:r>
              <a:rPr lang="ru-RU" sz="2000" baseline="30000">
                <a:solidFill>
                  <a:srgbClr val="FF0000"/>
                </a:solidFill>
                <a:latin typeface="Times New Roman" pitchFamily="18" charset="0"/>
              </a:rPr>
              <a:t>2</a:t>
            </a:r>
            <a:endParaRPr lang="ru-RU" sz="20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5856" name="Text Box 16"/>
          <p:cNvSpPr txBox="1">
            <a:spLocks noChangeArrowheads="1"/>
          </p:cNvSpPr>
          <p:nvPr/>
        </p:nvSpPr>
        <p:spPr bwMode="auto">
          <a:xfrm>
            <a:off x="2819400" y="3810000"/>
            <a:ext cx="4238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2000">
                <a:solidFill>
                  <a:srgbClr val="FF0000"/>
                </a:solidFill>
                <a:latin typeface="Times New Roman" pitchFamily="18" charset="0"/>
              </a:rPr>
              <a:t>2a</a:t>
            </a:r>
          </a:p>
        </p:txBody>
      </p:sp>
      <p:sp>
        <p:nvSpPr>
          <p:cNvPr id="35857" name="Text Box 17"/>
          <p:cNvSpPr txBox="1">
            <a:spLocks noChangeArrowheads="1"/>
          </p:cNvSpPr>
          <p:nvPr/>
        </p:nvSpPr>
        <p:spPr bwMode="auto">
          <a:xfrm>
            <a:off x="3733800" y="3810000"/>
            <a:ext cx="698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- </a:t>
            </a:r>
            <a:r>
              <a:rPr lang="ru-RU" sz="2000">
                <a:solidFill>
                  <a:srgbClr val="FF0000"/>
                </a:solidFill>
                <a:latin typeface="Times New Roman" pitchFamily="18" charset="0"/>
              </a:rPr>
              <a:t>4ab</a:t>
            </a:r>
            <a:endParaRPr lang="ru-RU" sz="20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5858" name="Text Box 18"/>
          <p:cNvSpPr txBox="1">
            <a:spLocks noChangeArrowheads="1"/>
          </p:cNvSpPr>
          <p:nvPr/>
        </p:nvSpPr>
        <p:spPr bwMode="auto">
          <a:xfrm>
            <a:off x="4648200" y="4419600"/>
            <a:ext cx="649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2000">
                <a:solidFill>
                  <a:srgbClr val="FF0000"/>
                </a:solidFill>
                <a:latin typeface="Times New Roman" pitchFamily="18" charset="0"/>
              </a:rPr>
              <a:t>-3b2</a:t>
            </a:r>
          </a:p>
        </p:txBody>
      </p:sp>
      <p:sp>
        <p:nvSpPr>
          <p:cNvPr id="35859" name="Text Box 19"/>
          <p:cNvSpPr txBox="1">
            <a:spLocks noChangeArrowheads="1"/>
          </p:cNvSpPr>
          <p:nvPr/>
        </p:nvSpPr>
        <p:spPr bwMode="auto">
          <a:xfrm>
            <a:off x="5867400" y="4419600"/>
            <a:ext cx="508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-</a:t>
            </a:r>
            <a:r>
              <a:rPr lang="ru-RU" sz="2000">
                <a:solidFill>
                  <a:srgbClr val="FF0000"/>
                </a:solidFill>
                <a:latin typeface="Times New Roman" pitchFamily="18" charset="0"/>
              </a:rPr>
              <a:t>2a</a:t>
            </a:r>
            <a:endParaRPr lang="ru-RU" sz="20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5860" name="Text Box 20"/>
          <p:cNvSpPr txBox="1">
            <a:spLocks noChangeArrowheads="1"/>
          </p:cNvSpPr>
          <p:nvPr/>
        </p:nvSpPr>
        <p:spPr bwMode="auto">
          <a:xfrm>
            <a:off x="7010400" y="4419600"/>
            <a:ext cx="5508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2000">
                <a:solidFill>
                  <a:srgbClr val="FF0000"/>
                </a:solidFill>
                <a:latin typeface="Times New Roman" pitchFamily="18" charset="0"/>
              </a:rPr>
              <a:t>4ab</a:t>
            </a:r>
          </a:p>
        </p:txBody>
      </p:sp>
      <p:sp>
        <p:nvSpPr>
          <p:cNvPr id="35861" name="Text Box 21"/>
          <p:cNvSpPr txBox="1">
            <a:spLocks noChangeArrowheads="1"/>
          </p:cNvSpPr>
          <p:nvPr/>
        </p:nvSpPr>
        <p:spPr bwMode="auto">
          <a:xfrm>
            <a:off x="4708525" y="5043488"/>
            <a:ext cx="565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2000">
                <a:solidFill>
                  <a:srgbClr val="FF0000"/>
                </a:solidFill>
                <a:latin typeface="Times New Roman" pitchFamily="18" charset="0"/>
              </a:rPr>
              <a:t>3b2</a:t>
            </a:r>
          </a:p>
        </p:txBody>
      </p:sp>
      <p:sp>
        <p:nvSpPr>
          <p:cNvPr id="35862" name="Text Box 22"/>
          <p:cNvSpPr txBox="1">
            <a:spLocks noChangeArrowheads="1"/>
          </p:cNvSpPr>
          <p:nvPr/>
        </p:nvSpPr>
        <p:spPr bwMode="auto">
          <a:xfrm>
            <a:off x="5562600" y="5029200"/>
            <a:ext cx="4238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2000">
                <a:solidFill>
                  <a:srgbClr val="FF0000"/>
                </a:solidFill>
                <a:latin typeface="Times New Roman" pitchFamily="18" charset="0"/>
              </a:rPr>
              <a:t>2a</a:t>
            </a:r>
          </a:p>
        </p:txBody>
      </p:sp>
      <p:sp>
        <p:nvSpPr>
          <p:cNvPr id="35863" name="Text Box 23"/>
          <p:cNvSpPr txBox="1">
            <a:spLocks noChangeArrowheads="1"/>
          </p:cNvSpPr>
          <p:nvPr/>
        </p:nvSpPr>
        <p:spPr bwMode="auto">
          <a:xfrm>
            <a:off x="6400800" y="5029200"/>
            <a:ext cx="698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2000" b="1">
                <a:solidFill>
                  <a:srgbClr val="FF0000"/>
                </a:solidFill>
                <a:latin typeface="Times New Roman" pitchFamily="18" charset="0"/>
              </a:rPr>
              <a:t>- </a:t>
            </a:r>
            <a:r>
              <a:rPr lang="ru-RU" sz="2000">
                <a:solidFill>
                  <a:srgbClr val="FF0000"/>
                </a:solidFill>
                <a:latin typeface="Times New Roman" pitchFamily="18" charset="0"/>
              </a:rPr>
              <a:t>4ab</a:t>
            </a:r>
            <a:endParaRPr lang="ru-RU" sz="2000" b="1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58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5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358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5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5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35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35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35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35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35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 animBg="1" autoUpdateAnimBg="0"/>
      <p:bldP spid="35843" grpId="0" autoUpdateAnimBg="0"/>
      <p:bldP spid="35844" grpId="0" animBg="1" autoUpdateAnimBg="0"/>
      <p:bldP spid="35845" grpId="0" autoUpdateAnimBg="0"/>
      <p:bldP spid="35846" grpId="0" autoUpdateAnimBg="0"/>
      <p:bldP spid="35847" grpId="0" autoUpdateAnimBg="0"/>
      <p:bldP spid="35848" grpId="0" autoUpdateAnimBg="0"/>
      <p:bldP spid="35849" grpId="0" autoUpdateAnimBg="0"/>
      <p:bldP spid="35850" grpId="0" autoUpdateAnimBg="0"/>
      <p:bldP spid="35851" grpId="0" autoUpdateAnimBg="0"/>
      <p:bldP spid="35852" grpId="0" autoUpdateAnimBg="0"/>
      <p:bldP spid="35853" grpId="0" autoUpdateAnimBg="0"/>
      <p:bldP spid="35854" grpId="0" autoUpdateAnimBg="0"/>
      <p:bldP spid="35855" grpId="0" autoUpdateAnimBg="0"/>
      <p:bldP spid="35856" grpId="0" autoUpdateAnimBg="0"/>
      <p:bldP spid="35857" grpId="0" autoUpdateAnimBg="0"/>
      <p:bldP spid="35858" grpId="0" autoUpdateAnimBg="0"/>
      <p:bldP spid="35859" grpId="0" autoUpdateAnimBg="0"/>
      <p:bldP spid="35860" grpId="0" autoUpdateAnimBg="0"/>
      <p:bldP spid="35861" grpId="0" autoUpdateAnimBg="0"/>
      <p:bldP spid="35862" grpId="0" autoUpdateAnimBg="0"/>
      <p:bldP spid="35863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88913"/>
            <a:ext cx="8229600" cy="6408737"/>
          </a:xfrm>
        </p:spPr>
        <p:txBody>
          <a:bodyPr/>
          <a:lstStyle/>
          <a:p>
            <a:pPr eaLnBrk="1" hangingPunct="1">
              <a:buFontTx/>
              <a:buNone/>
            </a:pPr>
            <a:endParaRPr lang="ru-RU" dirty="0" smtClean="0"/>
          </a:p>
          <a:p>
            <a:pPr eaLnBrk="1" hangingPunct="1">
              <a:buFontTx/>
              <a:buNone/>
            </a:pPr>
            <a:endParaRPr lang="ru-RU" dirty="0" smtClean="0"/>
          </a:p>
          <a:p>
            <a:pPr eaLnBrk="1" hangingPunct="1">
              <a:buFontTx/>
              <a:buNone/>
            </a:pPr>
            <a:endParaRPr lang="ru-RU" dirty="0" smtClean="0"/>
          </a:p>
          <a:p>
            <a:pPr eaLnBrk="1" hangingPunct="1">
              <a:buFontTx/>
              <a:buNone/>
            </a:pPr>
            <a:endParaRPr lang="ru-RU" dirty="0" smtClean="0"/>
          </a:p>
          <a:p>
            <a:pPr eaLnBrk="1" hangingPunct="1">
              <a:buFontTx/>
              <a:buNone/>
            </a:pPr>
            <a:r>
              <a:rPr lang="ru-RU" dirty="0" smtClean="0"/>
              <a:t>     </a:t>
            </a:r>
          </a:p>
        </p:txBody>
      </p:sp>
      <p:sp>
        <p:nvSpPr>
          <p:cNvPr id="9219" name="WordArt 10"/>
          <p:cNvSpPr>
            <a:spLocks noChangeArrowheads="1" noChangeShapeType="1" noTextEdit="1"/>
          </p:cNvSpPr>
          <p:nvPr/>
        </p:nvSpPr>
        <p:spPr bwMode="auto">
          <a:xfrm>
            <a:off x="611188" y="1628775"/>
            <a:ext cx="7993062" cy="2520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Урок окончен!</a:t>
            </a:r>
            <a:endParaRPr lang="ru-RU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имоно">
  <a:themeElements>
    <a:clrScheme name="Кимоно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Кимоно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имоно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имоно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имоно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1291</TotalTime>
  <Words>613</Words>
  <Application>Microsoft Office PowerPoint</Application>
  <PresentationFormat>Экран (4:3)</PresentationFormat>
  <Paragraphs>130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Кимоно</vt:lpstr>
      <vt:lpstr>Разложение многочленов на множители(2урок)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Разложение многочленов на множители</dc:title>
  <dc:creator>Шрек</dc:creator>
  <cp:lastModifiedBy>Admin</cp:lastModifiedBy>
  <cp:revision>84</cp:revision>
  <dcterms:created xsi:type="dcterms:W3CDTF">2005-01-24T11:12:53Z</dcterms:created>
  <dcterms:modified xsi:type="dcterms:W3CDTF">2020-11-29T11:22:28Z</dcterms:modified>
</cp:coreProperties>
</file>