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64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3006E0"/>
    <a:srgbClr val="A50021"/>
    <a:srgbClr val="000099"/>
    <a:srgbClr val="B11F1F"/>
    <a:srgbClr val="25142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9" autoAdjust="0"/>
    <p:restoredTop sz="94670" autoAdjust="0"/>
  </p:normalViewPr>
  <p:slideViewPr>
    <p:cSldViewPr>
      <p:cViewPr>
        <p:scale>
          <a:sx n="100" d="100"/>
          <a:sy n="100" d="100"/>
        </p:scale>
        <p:origin x="-564" y="13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8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20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0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7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58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1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2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3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4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5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6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42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3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4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5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6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7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8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9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21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22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3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4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8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9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0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1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2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3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4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5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6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7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8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39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40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9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18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48185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8186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9" name="Rectangle 5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" name="Rectangle 6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" name="Rectangle 6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2AA11-8590-4D5F-9240-BA7FEB7B8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059D5-D4D2-421B-85A8-354966BA03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3AB15-A50D-4118-AE8D-2E7878B506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924E-2EF2-411C-9C44-848A69B546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6C65-95D7-4CCD-AC3C-99F1329A0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314D1-9199-4156-867C-BF5D733DA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8A7DC-0B7C-4E39-B985-F22D79054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6F872-9B04-4EEB-9CE8-20E81C445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D261-C5E8-4859-A8A3-8D97CECFE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409F4F-B454-4345-A5D0-B0378EC57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5AD09-8653-47E3-92E6-82A5986BDF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7107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grpSp>
          <p:nvGrpSpPr>
            <p:cNvPr id="1035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104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106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1077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7114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43" y="323"/>
                      <a:ext cx="1234" cy="2560"/>
                    </a:xfrm>
                    <a:custGeom>
                      <a:avLst/>
                      <a:gdLst/>
                      <a:ahLst/>
                      <a:cxnLst>
                        <a:cxn ang="0">
                          <a:pos x="337" y="283"/>
                        </a:cxn>
                        <a:cxn ang="0">
                          <a:pos x="415" y="115"/>
                        </a:cxn>
                        <a:cxn ang="0">
                          <a:pos x="583" y="7"/>
                        </a:cxn>
                        <a:cxn ang="0">
                          <a:pos x="895" y="61"/>
                        </a:cxn>
                        <a:cxn ang="0">
                          <a:pos x="1051" y="349"/>
                        </a:cxn>
                        <a:cxn ang="0">
                          <a:pos x="979" y="769"/>
                        </a:cxn>
                        <a:cxn ang="0">
                          <a:pos x="943" y="943"/>
                        </a:cxn>
                        <a:cxn ang="0">
                          <a:pos x="1105" y="1075"/>
                        </a:cxn>
                        <a:cxn ang="0">
                          <a:pos x="1231" y="1525"/>
                        </a:cxn>
                        <a:cxn ang="0">
                          <a:pos x="1123" y="1969"/>
                        </a:cxn>
                        <a:cxn ang="0">
                          <a:pos x="907" y="2077"/>
                        </a:cxn>
                        <a:cxn ang="0">
                          <a:pos x="721" y="2059"/>
                        </a:cxn>
                        <a:cxn ang="0">
                          <a:pos x="655" y="2251"/>
                        </a:cxn>
                        <a:cxn ang="0">
                          <a:pos x="529" y="2527"/>
                        </a:cxn>
                        <a:cxn ang="0">
                          <a:pos x="211" y="2509"/>
                        </a:cxn>
                        <a:cxn ang="0">
                          <a:pos x="31" y="2227"/>
                        </a:cxn>
                        <a:cxn ang="0">
                          <a:pos x="25" y="1969"/>
                        </a:cxn>
                        <a:cxn ang="0">
                          <a:pos x="145" y="1651"/>
                        </a:cxn>
                        <a:cxn ang="0">
                          <a:pos x="259" y="1513"/>
                        </a:cxn>
                        <a:cxn ang="0">
                          <a:pos x="217" y="1729"/>
                        </a:cxn>
                        <a:cxn ang="0">
                          <a:pos x="73" y="2023"/>
                        </a:cxn>
                        <a:cxn ang="0">
                          <a:pos x="169" y="2323"/>
                        </a:cxn>
                        <a:cxn ang="0">
                          <a:pos x="439" y="2431"/>
                        </a:cxn>
                        <a:cxn ang="0">
                          <a:pos x="595" y="2227"/>
                        </a:cxn>
                        <a:cxn ang="0">
                          <a:pos x="577" y="1807"/>
                        </a:cxn>
                        <a:cxn ang="0">
                          <a:pos x="493" y="1531"/>
                        </a:cxn>
                        <a:cxn ang="0">
                          <a:pos x="535" y="1459"/>
                        </a:cxn>
                        <a:cxn ang="0">
                          <a:pos x="625" y="1633"/>
                        </a:cxn>
                        <a:cxn ang="0">
                          <a:pos x="721" y="1933"/>
                        </a:cxn>
                        <a:cxn ang="0">
                          <a:pos x="967" y="1963"/>
                        </a:cxn>
                        <a:cxn ang="0">
                          <a:pos x="1135" y="1687"/>
                        </a:cxn>
                        <a:cxn ang="0">
                          <a:pos x="1117" y="1273"/>
                        </a:cxn>
                        <a:cxn ang="0">
                          <a:pos x="883" y="1057"/>
                        </a:cxn>
                        <a:cxn ang="0">
                          <a:pos x="679" y="1129"/>
                        </a:cxn>
                        <a:cxn ang="0">
                          <a:pos x="577" y="1117"/>
                        </a:cxn>
                        <a:cxn ang="0">
                          <a:pos x="619" y="1033"/>
                        </a:cxn>
                        <a:cxn ang="0">
                          <a:pos x="811" y="937"/>
                        </a:cxn>
                        <a:cxn ang="0">
                          <a:pos x="949" y="613"/>
                        </a:cxn>
                        <a:cxn ang="0">
                          <a:pos x="883" y="175"/>
                        </a:cxn>
                        <a:cxn ang="0">
                          <a:pos x="619" y="103"/>
                        </a:cxn>
                        <a:cxn ang="0">
                          <a:pos x="391" y="355"/>
                        </a:cxn>
                        <a:cxn ang="0">
                          <a:pos x="403" y="763"/>
                        </a:cxn>
                        <a:cxn ang="0">
                          <a:pos x="343" y="949"/>
                        </a:cxn>
                        <a:cxn ang="0">
                          <a:pos x="289" y="685"/>
                        </a:cxn>
                        <a:cxn ang="0">
                          <a:pos x="307" y="367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47115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86" y="381"/>
                      <a:ext cx="865" cy="2065"/>
                    </a:xfrm>
                    <a:custGeom>
                      <a:avLst/>
                      <a:gdLst/>
                      <a:ahLst/>
                      <a:cxnLst>
                        <a:cxn ang="0">
                          <a:pos x="785" y="530"/>
                        </a:cxn>
                        <a:cxn ang="0">
                          <a:pos x="797" y="350"/>
                        </a:cxn>
                        <a:cxn ang="0">
                          <a:pos x="863" y="206"/>
                        </a:cxn>
                        <a:cxn ang="0">
                          <a:pos x="809" y="218"/>
                        </a:cxn>
                        <a:cxn ang="0">
                          <a:pos x="749" y="218"/>
                        </a:cxn>
                        <a:cxn ang="0">
                          <a:pos x="683" y="116"/>
                        </a:cxn>
                        <a:cxn ang="0">
                          <a:pos x="611" y="32"/>
                        </a:cxn>
                        <a:cxn ang="0">
                          <a:pos x="509" y="2"/>
                        </a:cxn>
                        <a:cxn ang="0">
                          <a:pos x="407" y="20"/>
                        </a:cxn>
                        <a:cxn ang="0">
                          <a:pos x="281" y="74"/>
                        </a:cxn>
                        <a:cxn ang="0">
                          <a:pos x="173" y="206"/>
                        </a:cxn>
                        <a:cxn ang="0">
                          <a:pos x="119" y="404"/>
                        </a:cxn>
                        <a:cxn ang="0">
                          <a:pos x="131" y="590"/>
                        </a:cxn>
                        <a:cxn ang="0">
                          <a:pos x="173" y="782"/>
                        </a:cxn>
                        <a:cxn ang="0">
                          <a:pos x="197" y="884"/>
                        </a:cxn>
                        <a:cxn ang="0">
                          <a:pos x="167" y="986"/>
                        </a:cxn>
                        <a:cxn ang="0">
                          <a:pos x="65" y="1124"/>
                        </a:cxn>
                        <a:cxn ang="0">
                          <a:pos x="17" y="1298"/>
                        </a:cxn>
                        <a:cxn ang="0">
                          <a:pos x="5" y="1550"/>
                        </a:cxn>
                        <a:cxn ang="0">
                          <a:pos x="47" y="1748"/>
                        </a:cxn>
                        <a:cxn ang="0">
                          <a:pos x="131" y="1898"/>
                        </a:cxn>
                        <a:cxn ang="0">
                          <a:pos x="299" y="1988"/>
                        </a:cxn>
                        <a:cxn ang="0">
                          <a:pos x="425" y="1982"/>
                        </a:cxn>
                        <a:cxn ang="0">
                          <a:pos x="467" y="1994"/>
                        </a:cxn>
                        <a:cxn ang="0">
                          <a:pos x="497" y="2066"/>
                        </a:cxn>
                        <a:cxn ang="0">
                          <a:pos x="497" y="1964"/>
                        </a:cxn>
                        <a:cxn ang="0">
                          <a:pos x="557" y="1778"/>
                        </a:cxn>
                        <a:cxn ang="0">
                          <a:pos x="617" y="1658"/>
                        </a:cxn>
                        <a:cxn ang="0">
                          <a:pos x="581" y="1700"/>
                        </a:cxn>
                        <a:cxn ang="0">
                          <a:pos x="515" y="1820"/>
                        </a:cxn>
                        <a:cxn ang="0">
                          <a:pos x="407" y="1904"/>
                        </a:cxn>
                        <a:cxn ang="0">
                          <a:pos x="269" y="1898"/>
                        </a:cxn>
                        <a:cxn ang="0">
                          <a:pos x="179" y="1814"/>
                        </a:cxn>
                        <a:cxn ang="0">
                          <a:pos x="113" y="1640"/>
                        </a:cxn>
                        <a:cxn ang="0">
                          <a:pos x="107" y="1394"/>
                        </a:cxn>
                        <a:cxn ang="0">
                          <a:pos x="137" y="1190"/>
                        </a:cxn>
                        <a:cxn ang="0">
                          <a:pos x="203" y="1070"/>
                        </a:cxn>
                        <a:cxn ang="0">
                          <a:pos x="323" y="1022"/>
                        </a:cxn>
                        <a:cxn ang="0">
                          <a:pos x="509" y="1076"/>
                        </a:cxn>
                        <a:cxn ang="0">
                          <a:pos x="611" y="1124"/>
                        </a:cxn>
                        <a:cxn ang="0">
                          <a:pos x="665" y="1100"/>
                        </a:cxn>
                        <a:cxn ang="0">
                          <a:pos x="659" y="1046"/>
                        </a:cxn>
                        <a:cxn ang="0">
                          <a:pos x="611" y="1004"/>
                        </a:cxn>
                        <a:cxn ang="0">
                          <a:pos x="497" y="980"/>
                        </a:cxn>
                        <a:cxn ang="0">
                          <a:pos x="323" y="896"/>
                        </a:cxn>
                        <a:cxn ang="0">
                          <a:pos x="233" y="680"/>
                        </a:cxn>
                        <a:cxn ang="0">
                          <a:pos x="209" y="416"/>
                        </a:cxn>
                        <a:cxn ang="0">
                          <a:pos x="317" y="170"/>
                        </a:cxn>
                        <a:cxn ang="0">
                          <a:pos x="485" y="110"/>
                        </a:cxn>
                        <a:cxn ang="0">
                          <a:pos x="617" y="164"/>
                        </a:cxn>
                        <a:cxn ang="0">
                          <a:pos x="707" y="290"/>
                        </a:cxn>
                        <a:cxn ang="0">
                          <a:pos x="737" y="428"/>
                        </a:cxn>
                        <a:cxn ang="0">
                          <a:pos x="773" y="602"/>
                        </a:cxn>
                        <a:cxn ang="0">
                          <a:pos x="809" y="584"/>
                        </a:cxn>
                        <a:cxn ang="0">
                          <a:pos x="785" y="530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47116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396" y="1428"/>
                    <a:ext cx="175" cy="247"/>
                  </a:xfrm>
                  <a:prstGeom prst="ellipse">
                    <a:avLst/>
                  </a:prstGeom>
                  <a:solidFill>
                    <a:srgbClr val="E7D6B7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7117" name="Freeform 13"/>
                  <p:cNvSpPr>
                    <a:spLocks/>
                  </p:cNvSpPr>
                  <p:nvPr/>
                </p:nvSpPr>
                <p:spPr bwMode="auto">
                  <a:xfrm>
                    <a:off x="2629" y="745"/>
                    <a:ext cx="262" cy="524"/>
                  </a:xfrm>
                  <a:custGeom>
                    <a:avLst/>
                    <a:gdLst/>
                    <a:ahLst/>
                    <a:cxnLst>
                      <a:cxn ang="0">
                        <a:pos x="3" y="483"/>
                      </a:cxn>
                      <a:cxn ang="0">
                        <a:pos x="27" y="273"/>
                      </a:cxn>
                      <a:cxn ang="0">
                        <a:pos x="111" y="45"/>
                      </a:cxn>
                      <a:cxn ang="0">
                        <a:pos x="183" y="3"/>
                      </a:cxn>
                      <a:cxn ang="0">
                        <a:pos x="237" y="39"/>
                      </a:cxn>
                      <a:cxn ang="0">
                        <a:pos x="261" y="129"/>
                      </a:cxn>
                      <a:cxn ang="0">
                        <a:pos x="207" y="273"/>
                      </a:cxn>
                      <a:cxn ang="0">
                        <a:pos x="105" y="477"/>
                      </a:cxn>
                      <a:cxn ang="0">
                        <a:pos x="45" y="501"/>
                      </a:cxn>
                      <a:cxn ang="0">
                        <a:pos x="3" y="483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7118" name="Freeform 14"/>
                  <p:cNvSpPr>
                    <a:spLocks/>
                  </p:cNvSpPr>
                  <p:nvPr/>
                </p:nvSpPr>
                <p:spPr bwMode="auto">
                  <a:xfrm>
                    <a:off x="2697" y="1588"/>
                    <a:ext cx="398" cy="349"/>
                  </a:xfrm>
                  <a:custGeom>
                    <a:avLst/>
                    <a:gdLst/>
                    <a:ahLst/>
                    <a:cxnLst>
                      <a:cxn ang="0">
                        <a:pos x="100" y="201"/>
                      </a:cxn>
                      <a:cxn ang="0">
                        <a:pos x="16" y="87"/>
                      </a:cxn>
                      <a:cxn ang="0">
                        <a:pos x="4" y="45"/>
                      </a:cxn>
                      <a:cxn ang="0">
                        <a:pos x="28" y="3"/>
                      </a:cxn>
                      <a:cxn ang="0">
                        <a:pos x="130" y="27"/>
                      </a:cxn>
                      <a:cxn ang="0">
                        <a:pos x="250" y="75"/>
                      </a:cxn>
                      <a:cxn ang="0">
                        <a:pos x="364" y="159"/>
                      </a:cxn>
                      <a:cxn ang="0">
                        <a:pos x="388" y="273"/>
                      </a:cxn>
                      <a:cxn ang="0">
                        <a:pos x="340" y="333"/>
                      </a:cxn>
                      <a:cxn ang="0">
                        <a:pos x="244" y="315"/>
                      </a:cxn>
                      <a:cxn ang="0">
                        <a:pos x="100" y="20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7119" name="Freeform 15"/>
                  <p:cNvSpPr>
                    <a:spLocks/>
                  </p:cNvSpPr>
                  <p:nvPr/>
                </p:nvSpPr>
                <p:spPr bwMode="auto">
                  <a:xfrm>
                    <a:off x="2444" y="1923"/>
                    <a:ext cx="146" cy="567"/>
                  </a:xfrm>
                  <a:custGeom>
                    <a:avLst/>
                    <a:gdLst/>
                    <a:ahLst/>
                    <a:cxnLst>
                      <a:cxn ang="0">
                        <a:pos x="18" y="165"/>
                      </a:cxn>
                      <a:cxn ang="0">
                        <a:pos x="42" y="39"/>
                      </a:cxn>
                      <a:cxn ang="0">
                        <a:pos x="66" y="3"/>
                      </a:cxn>
                      <a:cxn ang="0">
                        <a:pos x="108" y="27"/>
                      </a:cxn>
                      <a:cxn ang="0">
                        <a:pos x="138" y="165"/>
                      </a:cxn>
                      <a:cxn ang="0">
                        <a:pos x="144" y="423"/>
                      </a:cxn>
                      <a:cxn ang="0">
                        <a:pos x="96" y="543"/>
                      </a:cxn>
                      <a:cxn ang="0">
                        <a:pos x="24" y="513"/>
                      </a:cxn>
                      <a:cxn ang="0">
                        <a:pos x="0" y="315"/>
                      </a:cxn>
                      <a:cxn ang="0">
                        <a:pos x="18" y="165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7120" name="Freeform 16"/>
                  <p:cNvSpPr>
                    <a:spLocks/>
                  </p:cNvSpPr>
                  <p:nvPr/>
                </p:nvSpPr>
                <p:spPr bwMode="auto">
                  <a:xfrm>
                    <a:off x="1910" y="1588"/>
                    <a:ext cx="389" cy="247"/>
                  </a:xfrm>
                  <a:custGeom>
                    <a:avLst/>
                    <a:gdLst/>
                    <a:ahLst/>
                    <a:cxnLst>
                      <a:cxn ang="0">
                        <a:pos x="175" y="61"/>
                      </a:cxn>
                      <a:cxn ang="0">
                        <a:pos x="307" y="19"/>
                      </a:cxn>
                      <a:cxn ang="0">
                        <a:pos x="367" y="7"/>
                      </a:cxn>
                      <a:cxn ang="0">
                        <a:pos x="385" y="61"/>
                      </a:cxn>
                      <a:cxn ang="0">
                        <a:pos x="325" y="133"/>
                      </a:cxn>
                      <a:cxn ang="0">
                        <a:pos x="193" y="223"/>
                      </a:cxn>
                      <a:cxn ang="0">
                        <a:pos x="37" y="247"/>
                      </a:cxn>
                      <a:cxn ang="0">
                        <a:pos x="1" y="187"/>
                      </a:cxn>
                      <a:cxn ang="0">
                        <a:pos x="43" y="115"/>
                      </a:cxn>
                      <a:cxn ang="0">
                        <a:pos x="175" y="61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7121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4"/>
                    <a:ext cx="233" cy="378"/>
                  </a:xfrm>
                  <a:custGeom>
                    <a:avLst/>
                    <a:gdLst/>
                    <a:ahLst/>
                    <a:cxnLst>
                      <a:cxn ang="0">
                        <a:pos x="78" y="270"/>
                      </a:cxn>
                      <a:cxn ang="0">
                        <a:pos x="24" y="192"/>
                      </a:cxn>
                      <a:cxn ang="0">
                        <a:pos x="0" y="96"/>
                      </a:cxn>
                      <a:cxn ang="0">
                        <a:pos x="24" y="12"/>
                      </a:cxn>
                      <a:cxn ang="0">
                        <a:pos x="120" y="24"/>
                      </a:cxn>
                      <a:cxn ang="0">
                        <a:pos x="180" y="132"/>
                      </a:cxn>
                      <a:cxn ang="0">
                        <a:pos x="234" y="306"/>
                      </a:cxn>
                      <a:cxn ang="0">
                        <a:pos x="204" y="378"/>
                      </a:cxn>
                      <a:cxn ang="0">
                        <a:pos x="168" y="354"/>
                      </a:cxn>
                      <a:cxn ang="0">
                        <a:pos x="78" y="270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pic>
              <p:nvPicPr>
                <p:cNvPr id="1069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0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1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2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3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4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5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76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grpSp>
            <p:nvGrpSpPr>
              <p:cNvPr id="1048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1049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0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1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2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3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4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5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6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7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8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59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0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1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2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3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4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5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6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1067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4" cstate="print"/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</p:grpSp>
        <p:sp>
          <p:nvSpPr>
            <p:cNvPr id="47150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/>
              <a:ahLst/>
              <a:cxnLst>
                <a:cxn ang="0">
                  <a:pos x="372" y="154"/>
                </a:cxn>
                <a:cxn ang="0">
                  <a:pos x="378" y="412"/>
                </a:cxn>
                <a:cxn ang="0">
                  <a:pos x="312" y="724"/>
                </a:cxn>
                <a:cxn ang="0">
                  <a:pos x="138" y="928"/>
                </a:cxn>
                <a:cxn ang="0">
                  <a:pos x="0" y="976"/>
                </a:cxn>
                <a:cxn ang="0">
                  <a:pos x="0" y="1222"/>
                </a:cxn>
                <a:cxn ang="0">
                  <a:pos x="750" y="1222"/>
                </a:cxn>
                <a:cxn ang="0">
                  <a:pos x="750" y="178"/>
                </a:cxn>
                <a:cxn ang="0">
                  <a:pos x="372" y="154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1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/>
              <a:ahLst/>
              <a:cxnLst>
                <a:cxn ang="0">
                  <a:pos x="0" y="1260"/>
                </a:cxn>
                <a:cxn ang="0">
                  <a:pos x="0" y="1134"/>
                </a:cxn>
                <a:cxn ang="0">
                  <a:pos x="210" y="1032"/>
                </a:cxn>
                <a:cxn ang="0">
                  <a:pos x="324" y="918"/>
                </a:cxn>
                <a:cxn ang="0">
                  <a:pos x="414" y="714"/>
                </a:cxn>
                <a:cxn ang="0">
                  <a:pos x="450" y="456"/>
                </a:cxn>
                <a:cxn ang="0">
                  <a:pos x="438" y="258"/>
                </a:cxn>
                <a:cxn ang="0">
                  <a:pos x="684" y="0"/>
                </a:cxn>
                <a:cxn ang="0">
                  <a:pos x="768" y="18"/>
                </a:cxn>
                <a:cxn ang="0">
                  <a:pos x="768" y="1254"/>
                </a:cxn>
                <a:cxn ang="0">
                  <a:pos x="0" y="1260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2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/>
              <a:ahLst/>
              <a:cxnLst>
                <a:cxn ang="0">
                  <a:pos x="550" y="115"/>
                </a:cxn>
                <a:cxn ang="0">
                  <a:pos x="460" y="529"/>
                </a:cxn>
                <a:cxn ang="0">
                  <a:pos x="298" y="925"/>
                </a:cxn>
                <a:cxn ang="0">
                  <a:pos x="76" y="1267"/>
                </a:cxn>
                <a:cxn ang="0">
                  <a:pos x="4" y="1339"/>
                </a:cxn>
                <a:cxn ang="0">
                  <a:pos x="100" y="1351"/>
                </a:cxn>
                <a:cxn ang="0">
                  <a:pos x="286" y="1399"/>
                </a:cxn>
                <a:cxn ang="0">
                  <a:pos x="394" y="1525"/>
                </a:cxn>
                <a:cxn ang="0">
                  <a:pos x="478" y="1705"/>
                </a:cxn>
                <a:cxn ang="0">
                  <a:pos x="478" y="1969"/>
                </a:cxn>
                <a:cxn ang="0">
                  <a:pos x="370" y="2263"/>
                </a:cxn>
                <a:cxn ang="0">
                  <a:pos x="124" y="2479"/>
                </a:cxn>
                <a:cxn ang="0">
                  <a:pos x="22" y="2515"/>
                </a:cxn>
                <a:cxn ang="0">
                  <a:pos x="196" y="2533"/>
                </a:cxn>
                <a:cxn ang="0">
                  <a:pos x="388" y="2455"/>
                </a:cxn>
                <a:cxn ang="0">
                  <a:pos x="502" y="2299"/>
                </a:cxn>
                <a:cxn ang="0">
                  <a:pos x="598" y="2197"/>
                </a:cxn>
                <a:cxn ang="0">
                  <a:pos x="694" y="2197"/>
                </a:cxn>
                <a:cxn ang="0">
                  <a:pos x="742" y="2230"/>
                </a:cxn>
                <a:cxn ang="0">
                  <a:pos x="712" y="2137"/>
                </a:cxn>
                <a:cxn ang="0">
                  <a:pos x="664" y="1807"/>
                </a:cxn>
                <a:cxn ang="0">
                  <a:pos x="670" y="1561"/>
                </a:cxn>
                <a:cxn ang="0">
                  <a:pos x="718" y="1393"/>
                </a:cxn>
                <a:cxn ang="0">
                  <a:pos x="748" y="1219"/>
                </a:cxn>
                <a:cxn ang="0">
                  <a:pos x="550" y="115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3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/>
              <a:ahLst/>
              <a:cxnLst>
                <a:cxn ang="0">
                  <a:pos x="486" y="3"/>
                </a:cxn>
                <a:cxn ang="0">
                  <a:pos x="402" y="381"/>
                </a:cxn>
                <a:cxn ang="0">
                  <a:pos x="216" y="777"/>
                </a:cxn>
                <a:cxn ang="0">
                  <a:pos x="0" y="1119"/>
                </a:cxn>
                <a:cxn ang="0">
                  <a:pos x="102" y="1101"/>
                </a:cxn>
                <a:cxn ang="0">
                  <a:pos x="282" y="1119"/>
                </a:cxn>
                <a:cxn ang="0">
                  <a:pos x="378" y="1185"/>
                </a:cxn>
                <a:cxn ang="0">
                  <a:pos x="432" y="1269"/>
                </a:cxn>
                <a:cxn ang="0">
                  <a:pos x="444" y="1365"/>
                </a:cxn>
                <a:cxn ang="0">
                  <a:pos x="498" y="1203"/>
                </a:cxn>
                <a:cxn ang="0">
                  <a:pos x="564" y="825"/>
                </a:cxn>
                <a:cxn ang="0">
                  <a:pos x="606" y="363"/>
                </a:cxn>
                <a:cxn ang="0">
                  <a:pos x="486" y="3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4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/>
              <a:ahLst/>
              <a:cxnLst>
                <a:cxn ang="0">
                  <a:pos x="42" y="61"/>
                </a:cxn>
                <a:cxn ang="0">
                  <a:pos x="156" y="517"/>
                </a:cxn>
                <a:cxn ang="0">
                  <a:pos x="288" y="991"/>
                </a:cxn>
                <a:cxn ang="0">
                  <a:pos x="414" y="1435"/>
                </a:cxn>
                <a:cxn ang="0">
                  <a:pos x="576" y="1807"/>
                </a:cxn>
                <a:cxn ang="0">
                  <a:pos x="576" y="3055"/>
                </a:cxn>
                <a:cxn ang="0">
                  <a:pos x="414" y="2557"/>
                </a:cxn>
                <a:cxn ang="0">
                  <a:pos x="252" y="1765"/>
                </a:cxn>
                <a:cxn ang="0">
                  <a:pos x="126" y="961"/>
                </a:cxn>
                <a:cxn ang="0">
                  <a:pos x="12" y="151"/>
                </a:cxn>
                <a:cxn ang="0">
                  <a:pos x="42" y="6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5" cstate="print"/>
              <a:srcRect/>
              <a:tile tx="0" ty="0" sx="100000" sy="100000" flip="none" algn="tl"/>
            </a:blipFill>
            <a:ln w="9525" cap="flat" cmpd="sng">
              <a:noFill/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5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/>
              <a:ahLst/>
              <a:cxnLst>
                <a:cxn ang="0">
                  <a:pos x="69" y="63"/>
                </a:cxn>
                <a:cxn ang="0">
                  <a:pos x="207" y="549"/>
                </a:cxn>
                <a:cxn ang="0">
                  <a:pos x="381" y="1101"/>
                </a:cxn>
                <a:cxn ang="0">
                  <a:pos x="573" y="1575"/>
                </a:cxn>
                <a:cxn ang="0">
                  <a:pos x="573" y="1935"/>
                </a:cxn>
                <a:cxn ang="0">
                  <a:pos x="321" y="1449"/>
                </a:cxn>
                <a:cxn ang="0">
                  <a:pos x="147" y="699"/>
                </a:cxn>
                <a:cxn ang="0">
                  <a:pos x="15" y="171"/>
                </a:cxn>
                <a:cxn ang="0">
                  <a:pos x="69" y="63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6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7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/>
              <a:ahLst/>
              <a:cxnLst>
                <a:cxn ang="0">
                  <a:pos x="0" y="2094"/>
                </a:cxn>
                <a:cxn ang="0">
                  <a:pos x="66" y="1992"/>
                </a:cxn>
                <a:cxn ang="0">
                  <a:pos x="150" y="1464"/>
                </a:cxn>
                <a:cxn ang="0">
                  <a:pos x="234" y="678"/>
                </a:cxn>
                <a:cxn ang="0">
                  <a:pos x="324" y="0"/>
                </a:cxn>
                <a:cxn ang="0">
                  <a:pos x="0" y="0"/>
                </a:cxn>
                <a:cxn ang="0">
                  <a:pos x="0" y="2094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58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ru-RU"/>
            </a:p>
          </p:txBody>
        </p:sp>
        <p:sp>
          <p:nvSpPr>
            <p:cNvPr id="47159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/>
              <a:ahLst/>
              <a:cxnLst>
                <a:cxn ang="0">
                  <a:pos x="1" y="357"/>
                </a:cxn>
                <a:cxn ang="0">
                  <a:pos x="109" y="341"/>
                </a:cxn>
                <a:cxn ang="0">
                  <a:pos x="241" y="305"/>
                </a:cxn>
                <a:cxn ang="0">
                  <a:pos x="353" y="209"/>
                </a:cxn>
                <a:cxn ang="0">
                  <a:pos x="429" y="89"/>
                </a:cxn>
                <a:cxn ang="0">
                  <a:pos x="493" y="17"/>
                </a:cxn>
                <a:cxn ang="0">
                  <a:pos x="577" y="1"/>
                </a:cxn>
                <a:cxn ang="0">
                  <a:pos x="629" y="21"/>
                </a:cxn>
                <a:cxn ang="0">
                  <a:pos x="673" y="65"/>
                </a:cxn>
                <a:cxn ang="0">
                  <a:pos x="673" y="137"/>
                </a:cxn>
                <a:cxn ang="0">
                  <a:pos x="561" y="225"/>
                </a:cxn>
                <a:cxn ang="0">
                  <a:pos x="425" y="297"/>
                </a:cxn>
                <a:cxn ang="0">
                  <a:pos x="245" y="357"/>
                </a:cxn>
                <a:cxn ang="0">
                  <a:pos x="113" y="377"/>
                </a:cxn>
                <a:cxn ang="0">
                  <a:pos x="1" y="357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160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 wrap="none" anchor="ctr"/>
            <a:lstStyle/>
            <a:p>
              <a:pPr algn="ctr">
                <a:defRPr/>
              </a:pPr>
              <a:endParaRPr kumimoji="1" lang="ru-RU"/>
            </a:p>
          </p:txBody>
        </p:sp>
      </p:grpSp>
      <p:sp>
        <p:nvSpPr>
          <p:cNvPr id="1027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7163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64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7165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95131C9-5439-4046-9E42-65037A8B93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Blip>
          <a:blip r:embed="rId18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hafagakh@gmail.co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Пергамент"/>
          <p:cNvSpPr>
            <a:spLocks noGrp="1" noChangeArrowheads="1"/>
          </p:cNvSpPr>
          <p:nvPr>
            <p:ph type="ctrTitle"/>
          </p:nvPr>
        </p:nvSpPr>
        <p:spPr>
          <a:xfrm>
            <a:off x="526008" y="1844824"/>
            <a:ext cx="6965950" cy="2057400"/>
          </a:xfrm>
          <a:blipFill dpi="0" rotWithShape="1">
            <a:blip r:embed="rId2" cstate="print"/>
            <a:srcRect/>
            <a:tile tx="0" ty="0" sx="100000" sy="100000" flip="none" algn="tl"/>
          </a:blipFill>
          <a:ln w="38100">
            <a:solidFill>
              <a:srgbClr val="3006E0"/>
            </a:solidFill>
          </a:ln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B11F1F"/>
                </a:solidFill>
              </a:rPr>
              <a:t>Разложение многочленов на </a:t>
            </a:r>
            <a:r>
              <a:rPr lang="ru-RU" b="1" dirty="0" smtClean="0">
                <a:solidFill>
                  <a:srgbClr val="B11F1F"/>
                </a:solidFill>
              </a:rPr>
              <a:t>множители</a:t>
            </a:r>
            <a:r>
              <a:rPr lang="ru-RU" sz="2000" b="1" dirty="0" smtClean="0">
                <a:solidFill>
                  <a:srgbClr val="B11F1F"/>
                </a:solidFill>
              </a:rPr>
              <a:t>(2урок)</a:t>
            </a:r>
            <a:endParaRPr lang="ru-RU" sz="2000" b="1" dirty="0" smtClean="0">
              <a:solidFill>
                <a:srgbClr val="B11F1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1680" y="530120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математики МБОУ «СОШ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№83», </a:t>
            </a:r>
          </a:p>
          <a:p>
            <a:pPr algn="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Екатеринбург ,Ахмедова Ш.Р.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 descr="Пергамент"/>
          <p:cNvSpPr txBox="1">
            <a:spLocks noChangeArrowheads="1"/>
          </p:cNvSpPr>
          <p:nvPr/>
        </p:nvSpPr>
        <p:spPr>
          <a:xfrm>
            <a:off x="1547664" y="2460526"/>
            <a:ext cx="4680520" cy="1656184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38100">
            <a:solidFill>
              <a:srgbClr val="3006E0"/>
            </a:solidFill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0000"/>
              <a:buBlip>
                <a:blip r:embed="rId5"/>
              </a:buBlip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/>
            <a:r>
              <a:rPr lang="ru-RU" b="1" u="sng" kern="0" dirty="0" smtClean="0">
                <a:solidFill>
                  <a:srgbClr val="C00000"/>
                </a:solidFill>
              </a:rPr>
              <a:t>СПОСОБ: </a:t>
            </a:r>
          </a:p>
          <a:p>
            <a:pPr marL="0" indent="0" eaLnBrk="1" hangingPunct="1">
              <a:buNone/>
            </a:pPr>
            <a:r>
              <a:rPr lang="ru-RU" b="1" kern="0" dirty="0" smtClean="0">
                <a:solidFill>
                  <a:srgbClr val="000099"/>
                </a:solidFill>
              </a:rPr>
              <a:t>Вынесение общего множителя за скобки</a:t>
            </a:r>
          </a:p>
        </p:txBody>
      </p:sp>
    </p:spTree>
    <p:extLst>
      <p:ext uri="{BB962C8B-B14F-4D97-AF65-F5344CB8AC3E}">
        <p14:creationId xmlns:p14="http://schemas.microsoft.com/office/powerpoint/2010/main" xmlns="" val="41325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50825" y="260350"/>
            <a:ext cx="8748713" cy="604837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3200" b="1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Цель: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>
              <a:buFontTx/>
              <a:buAutoNum type="arabicPeriod"/>
              <a:defRPr/>
            </a:pP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Дать понятие: </a:t>
            </a:r>
            <a:r>
              <a:rPr lang="ru-RU" sz="3200" i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«Разложение многочленов на множители».     </a:t>
            </a:r>
            <a:br>
              <a:rPr lang="ru-RU" sz="3200" i="1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2. Объяснить разложение многочленов на</a:t>
            </a:r>
            <a:b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множители </a:t>
            </a:r>
            <a:r>
              <a:rPr lang="ru-RU" sz="3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вынесением общего множителя за скобки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</a:br>
            <a:r>
              <a:rPr lang="ru-RU" sz="3200" b="1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Знать: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 Понятие </a:t>
            </a:r>
            <a:r>
              <a:rPr lang="ru-RU" sz="3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«Разложение многочленов</a:t>
            </a:r>
            <a:br>
              <a:rPr lang="ru-RU" sz="3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</a:br>
            <a:r>
              <a:rPr lang="ru-RU" sz="3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                              на  множители».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</a:br>
            <a:r>
              <a:rPr lang="ru-RU" sz="3200" b="1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Уметь: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 Раскладывать многочлен на множители </a:t>
            </a:r>
            <a:r>
              <a:rPr lang="ru-RU" sz="3200" kern="0" dirty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вынесением общего множителя за скобки</a:t>
            </a:r>
            <a:r>
              <a:rPr lang="ru-RU" sz="3200" kern="0" dirty="0">
                <a:solidFill>
                  <a:srgbClr val="B11F1F"/>
                </a:solidFill>
                <a:latin typeface="+mj-lt"/>
                <a:ea typeface="+mj-ea"/>
                <a:cs typeface="+mj-cs"/>
              </a:rPr>
              <a:t>.</a:t>
            </a:r>
            <a:endParaRPr lang="ru-RU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68313" y="115888"/>
            <a:ext cx="8229600" cy="6481762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B11F1F"/>
                </a:solidFill>
              </a:rPr>
              <a:t>Ход урока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B11F1F"/>
                </a:solidFill>
              </a:rPr>
              <a:t>1.Повторение.</a:t>
            </a:r>
          </a:p>
          <a:p>
            <a:pPr marL="361950" indent="-36195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B11F1F"/>
                </a:solidFill>
              </a:rPr>
              <a:t>а)  Запишите </a:t>
            </a:r>
            <a:r>
              <a:rPr lang="ru-RU" sz="2400" dirty="0" smtClean="0">
                <a:solidFill>
                  <a:srgbClr val="000099"/>
                </a:solidFill>
              </a:rPr>
              <a:t>распределительное свойство умножения относительно сложения </a:t>
            </a:r>
            <a:r>
              <a:rPr lang="ru-RU" sz="2400" dirty="0" smtClean="0">
                <a:solidFill>
                  <a:srgbClr val="B11F1F"/>
                </a:solidFill>
              </a:rPr>
              <a:t>формулой</a:t>
            </a:r>
            <a:r>
              <a:rPr lang="ru-RU" sz="2400" dirty="0" smtClean="0">
                <a:solidFill>
                  <a:srgbClr val="000099"/>
                </a:solidFill>
              </a:rPr>
              <a:t>.</a:t>
            </a:r>
            <a:r>
              <a:rPr lang="ru-RU" sz="2400" dirty="0" smtClean="0">
                <a:solidFill>
                  <a:srgbClr val="B11F1F"/>
                </a:solidFill>
              </a:rPr>
              <a:t> </a:t>
            </a:r>
            <a:r>
              <a:rPr lang="en-US" sz="2400" dirty="0" smtClean="0">
                <a:solidFill>
                  <a:srgbClr val="B11F1F"/>
                </a:solidFill>
              </a:rPr>
              <a:t>        </a:t>
            </a:r>
            <a:endParaRPr lang="ru-RU" sz="2400" dirty="0" smtClean="0">
              <a:solidFill>
                <a:srgbClr val="B11F1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B11F1F"/>
                </a:solidFill>
              </a:rPr>
              <a:t>                             </a:t>
            </a:r>
            <a:r>
              <a:rPr lang="en-US" sz="2400" dirty="0" smtClean="0">
                <a:solidFill>
                  <a:srgbClr val="B11F1F"/>
                </a:solidFill>
              </a:rPr>
              <a:t>a(</a:t>
            </a:r>
            <a:r>
              <a:rPr lang="en-US" sz="2400" dirty="0" err="1" smtClean="0">
                <a:solidFill>
                  <a:srgbClr val="B11F1F"/>
                </a:solidFill>
              </a:rPr>
              <a:t>b+c</a:t>
            </a:r>
            <a:r>
              <a:rPr lang="en-US" sz="2400" dirty="0" smtClean="0">
                <a:solidFill>
                  <a:srgbClr val="B11F1F"/>
                </a:solidFill>
              </a:rPr>
              <a:t>)=</a:t>
            </a:r>
            <a:r>
              <a:rPr lang="en-US" sz="2400" dirty="0" err="1" smtClean="0">
                <a:solidFill>
                  <a:srgbClr val="B11F1F"/>
                </a:solidFill>
              </a:rPr>
              <a:t>ab+ac</a:t>
            </a:r>
            <a:r>
              <a:rPr lang="en-US" sz="2400" dirty="0" smtClean="0">
                <a:solidFill>
                  <a:srgbClr val="B11F1F"/>
                </a:solidFill>
              </a:rPr>
              <a:t> .</a:t>
            </a:r>
            <a:endParaRPr lang="ru-RU" sz="2400" dirty="0" smtClean="0">
              <a:solidFill>
                <a:srgbClr val="B11F1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B11F1F"/>
                </a:solidFill>
              </a:rPr>
              <a:t>б) Когда произведение равно нулю?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B11F1F"/>
                </a:solidFill>
              </a:rPr>
              <a:t> </a:t>
            </a:r>
            <a:r>
              <a:rPr lang="ru-RU" sz="2400" dirty="0" smtClean="0">
                <a:solidFill>
                  <a:srgbClr val="000099"/>
                </a:solidFill>
              </a:rPr>
              <a:t>(Произведение равно нулю, если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dirty="0" smtClean="0">
                <a:solidFill>
                  <a:srgbClr val="000099"/>
                </a:solidFill>
              </a:rPr>
              <a:t>    хотя бы один из множителей равен нулю.)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B11F1F"/>
                </a:solidFill>
              </a:rPr>
              <a:t>    a</a:t>
            </a:r>
            <a:r>
              <a:rPr lang="en-US" sz="2400" dirty="0" smtClean="0">
                <a:solidFill>
                  <a:srgbClr val="B11F1F"/>
                </a:solidFill>
                <a:cs typeface="Arial" charset="0"/>
              </a:rPr>
              <a:t>·0=0.        0·b=0.         0·0=0.</a:t>
            </a:r>
            <a:endParaRPr lang="ru-RU" sz="2400" dirty="0" smtClean="0">
              <a:solidFill>
                <a:srgbClr val="B11F1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  <a:cs typeface="Arial" charset="0"/>
              </a:rPr>
              <a:t>в) Решите уравнение: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  <a:cs typeface="Arial" charset="0"/>
              </a:rPr>
              <a:t>   а) х-5=0,                б)х(х+7)=0,                    в) х</a:t>
            </a:r>
            <a:r>
              <a:rPr lang="ru-RU" sz="18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ru-RU" sz="1800" dirty="0" smtClean="0">
                <a:solidFill>
                  <a:srgbClr val="B11F1F"/>
                </a:solidFill>
                <a:cs typeface="Arial" charset="0"/>
              </a:rPr>
              <a:t>-6х=0</a:t>
            </a:r>
            <a:r>
              <a:rPr lang="ru-RU" sz="1800" dirty="0" smtClean="0">
                <a:solidFill>
                  <a:srgbClr val="B11F1F"/>
                </a:solidFill>
              </a:rPr>
              <a:t>.</a:t>
            </a:r>
            <a:r>
              <a:rPr lang="ru-RU" sz="1800" dirty="0" smtClean="0"/>
              <a:t> </a:t>
            </a:r>
            <a:endParaRPr lang="ru-RU" sz="1800" dirty="0" smtClean="0">
              <a:solidFill>
                <a:srgbClr val="B11F1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  <a:cs typeface="Arial" charset="0"/>
              </a:rPr>
              <a:t>                                                                         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  <a:cs typeface="Arial" charset="0"/>
              </a:rPr>
              <a:t>      Ответ:</a:t>
            </a:r>
            <a:endParaRPr lang="en-US" sz="1800" dirty="0" smtClean="0">
              <a:solidFill>
                <a:srgbClr val="B11F1F"/>
              </a:solidFill>
              <a:cs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</a:rPr>
              <a:t>                                    Ответ: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</a:rPr>
              <a:t>                                                                            Ответ: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</a:rPr>
              <a:t>Во втором уравнении </a:t>
            </a:r>
            <a:r>
              <a:rPr lang="ru-RU" sz="1800" dirty="0" smtClean="0">
                <a:solidFill>
                  <a:srgbClr val="000099"/>
                </a:solidFill>
              </a:rPr>
              <a:t>левая часть является произведением.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</a:rPr>
              <a:t>В третьем уравнении </a:t>
            </a:r>
            <a:r>
              <a:rPr lang="ru-RU" sz="1800" dirty="0" smtClean="0">
                <a:solidFill>
                  <a:srgbClr val="000099"/>
                </a:solidFill>
              </a:rPr>
              <a:t>левую часть мы представили в виде произведения</a:t>
            </a:r>
            <a:r>
              <a:rPr lang="ru-RU" sz="1800" dirty="0" smtClean="0">
                <a:solidFill>
                  <a:srgbClr val="B11F1F"/>
                </a:solidFill>
              </a:rPr>
              <a:t>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ru-RU" sz="1800" dirty="0" smtClean="0">
                <a:solidFill>
                  <a:srgbClr val="B11F1F"/>
                </a:solidFill>
              </a:rPr>
              <a:t>чтобы решить уравнение</a:t>
            </a:r>
            <a:r>
              <a:rPr lang="ru-RU" sz="1800" dirty="0" smtClean="0"/>
              <a:t>. 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2771775" y="4365625"/>
            <a:ext cx="1655763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х=0, или х+7=0</a:t>
            </a:r>
          </a:p>
        </p:txBody>
      </p:sp>
      <p:sp>
        <p:nvSpPr>
          <p:cNvPr id="22541" name="Rectangle 13"/>
          <p:cNvSpPr>
            <a:spLocks noChangeArrowheads="1"/>
          </p:cNvSpPr>
          <p:nvPr/>
        </p:nvSpPr>
        <p:spPr bwMode="auto">
          <a:xfrm>
            <a:off x="3708400" y="4797425"/>
            <a:ext cx="7921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х=-7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900113" y="4365625"/>
            <a:ext cx="720725" cy="287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х=5.</a:t>
            </a:r>
          </a:p>
        </p:txBody>
      </p:sp>
      <p:sp>
        <p:nvSpPr>
          <p:cNvPr id="22547" name="Rectangle 19"/>
          <p:cNvSpPr>
            <a:spLocks noChangeArrowheads="1"/>
          </p:cNvSpPr>
          <p:nvPr/>
        </p:nvSpPr>
        <p:spPr bwMode="auto">
          <a:xfrm>
            <a:off x="1619250" y="4724400"/>
            <a:ext cx="358775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5</a:t>
            </a:r>
          </a:p>
        </p:txBody>
      </p:sp>
      <p:sp>
        <p:nvSpPr>
          <p:cNvPr id="22548" name="Rectangle 20"/>
          <p:cNvSpPr>
            <a:spLocks noChangeArrowheads="1"/>
          </p:cNvSpPr>
          <p:nvPr/>
        </p:nvSpPr>
        <p:spPr bwMode="auto">
          <a:xfrm>
            <a:off x="3708400" y="5084763"/>
            <a:ext cx="647700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-7;0.</a:t>
            </a:r>
          </a:p>
        </p:txBody>
      </p:sp>
      <p:sp>
        <p:nvSpPr>
          <p:cNvPr id="22549" name="Rectangle 21"/>
          <p:cNvSpPr>
            <a:spLocks noChangeArrowheads="1"/>
          </p:cNvSpPr>
          <p:nvPr/>
        </p:nvSpPr>
        <p:spPr bwMode="auto">
          <a:xfrm>
            <a:off x="5364163" y="4365625"/>
            <a:ext cx="1079500" cy="3587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х(х-6)=0,</a:t>
            </a:r>
          </a:p>
        </p:txBody>
      </p:sp>
      <p:sp>
        <p:nvSpPr>
          <p:cNvPr id="22550" name="Rectangle 22"/>
          <p:cNvSpPr>
            <a:spLocks noChangeArrowheads="1"/>
          </p:cNvSpPr>
          <p:nvPr/>
        </p:nvSpPr>
        <p:spPr bwMode="auto">
          <a:xfrm>
            <a:off x="5292725" y="4797425"/>
            <a:ext cx="15827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dirty="0">
                <a:solidFill>
                  <a:srgbClr val="B11F1F"/>
                </a:solidFill>
              </a:rPr>
              <a:t>х=0 или х-6=0,</a:t>
            </a:r>
          </a:p>
        </p:txBody>
      </p:sp>
      <p:sp>
        <p:nvSpPr>
          <p:cNvPr id="22551" name="Rectangle 23"/>
          <p:cNvSpPr>
            <a:spLocks noChangeArrowheads="1"/>
          </p:cNvSpPr>
          <p:nvPr/>
        </p:nvSpPr>
        <p:spPr bwMode="auto">
          <a:xfrm>
            <a:off x="6156325" y="5013325"/>
            <a:ext cx="5762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х=6.</a:t>
            </a:r>
          </a:p>
        </p:txBody>
      </p:sp>
      <p:sp>
        <p:nvSpPr>
          <p:cNvPr id="22552" name="Rectangle 24"/>
          <p:cNvSpPr>
            <a:spLocks noChangeArrowheads="1"/>
          </p:cNvSpPr>
          <p:nvPr/>
        </p:nvSpPr>
        <p:spPr bwMode="auto">
          <a:xfrm>
            <a:off x="6156325" y="5300663"/>
            <a:ext cx="576263" cy="215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solidFill>
                  <a:srgbClr val="B11F1F"/>
                </a:solidFill>
              </a:rPr>
              <a:t>0;6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2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225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5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5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25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2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88913"/>
            <a:ext cx="8928100" cy="6192837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rgbClr val="B11F1F"/>
                </a:solidFill>
              </a:rPr>
              <a:t>2. Изучение нового</a:t>
            </a:r>
            <a:r>
              <a:rPr lang="ru-RU" sz="2400" dirty="0" smtClean="0">
                <a:solidFill>
                  <a:srgbClr val="B11F1F"/>
                </a:solidFill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ru-RU" sz="2000" dirty="0" smtClean="0">
              <a:solidFill>
                <a:srgbClr val="B11F1F"/>
              </a:solidFill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</a:rPr>
              <a:t>Представление многочлена в виде произведения двух или нескольких многочленов называют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solidFill>
                <a:srgbClr val="B11F1F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000099"/>
                </a:solidFill>
              </a:rPr>
              <a:t>Пример</a:t>
            </a:r>
            <a:r>
              <a:rPr lang="ru-RU" sz="2000" dirty="0" smtClean="0">
                <a:solidFill>
                  <a:srgbClr val="B11F1F"/>
                </a:solidFill>
              </a:rPr>
              <a:t>.  Рассмотрим многочлен </a:t>
            </a:r>
            <a:r>
              <a:rPr lang="ru-RU" sz="2000" dirty="0" smtClean="0">
                <a:solidFill>
                  <a:srgbClr val="000099"/>
                </a:solidFill>
              </a:rPr>
              <a:t>6а</a:t>
            </a:r>
            <a:r>
              <a:rPr lang="ru-RU" sz="2000" baseline="30000" dirty="0" smtClean="0">
                <a:solidFill>
                  <a:srgbClr val="000099"/>
                </a:solidFill>
              </a:rPr>
              <a:t>2</a:t>
            </a:r>
            <a:r>
              <a:rPr lang="en-US" sz="2000" dirty="0" smtClean="0">
                <a:solidFill>
                  <a:srgbClr val="000099"/>
                </a:solidFill>
              </a:rPr>
              <a:t>b+15b</a:t>
            </a:r>
            <a:r>
              <a:rPr lang="en-US" sz="2000" baseline="30000" dirty="0" smtClean="0">
                <a:solidFill>
                  <a:srgbClr val="000099"/>
                </a:solidFill>
              </a:rPr>
              <a:t>2</a:t>
            </a:r>
            <a:r>
              <a:rPr lang="ru-RU" sz="2000" dirty="0" smtClean="0">
                <a:solidFill>
                  <a:srgbClr val="B11F1F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</a:rPr>
              <a:t>а) НОД чисел</a:t>
            </a:r>
            <a:r>
              <a:rPr lang="ru-RU" sz="2000" dirty="0" smtClean="0">
                <a:solidFill>
                  <a:srgbClr val="000099"/>
                </a:solidFill>
              </a:rPr>
              <a:t> 6 </a:t>
            </a:r>
            <a:r>
              <a:rPr lang="ru-RU" sz="2000" dirty="0" smtClean="0">
                <a:solidFill>
                  <a:srgbClr val="B11F1F"/>
                </a:solidFill>
              </a:rPr>
              <a:t>и </a:t>
            </a:r>
            <a:r>
              <a:rPr lang="ru-RU" sz="2000" dirty="0" smtClean="0">
                <a:solidFill>
                  <a:srgbClr val="000099"/>
                </a:solidFill>
              </a:rPr>
              <a:t>15</a:t>
            </a:r>
            <a:r>
              <a:rPr lang="ru-RU" sz="2000" dirty="0" smtClean="0">
                <a:solidFill>
                  <a:srgbClr val="B11F1F"/>
                </a:solidFill>
              </a:rPr>
              <a:t> является число __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</a:rPr>
              <a:t>б) </a:t>
            </a:r>
            <a:r>
              <a:rPr lang="ru-RU" sz="2000" dirty="0" smtClean="0">
                <a:solidFill>
                  <a:srgbClr val="000099"/>
                </a:solidFill>
              </a:rPr>
              <a:t>Общей буквой</a:t>
            </a:r>
            <a:r>
              <a:rPr lang="ru-RU" sz="2000" dirty="0" smtClean="0">
                <a:solidFill>
                  <a:srgbClr val="B11F1F"/>
                </a:solidFill>
              </a:rPr>
              <a:t> всех членов многочлена с наименьшим показателем является __</a:t>
            </a:r>
          </a:p>
          <a:p>
            <a:pPr marL="266700" indent="-26670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</a:rPr>
              <a:t>в) Значит каждый его член можно заменить произведением двух множителей, один из которых равен      : </a:t>
            </a:r>
            <a:r>
              <a:rPr lang="en-US" sz="2000" dirty="0" smtClean="0">
                <a:solidFill>
                  <a:srgbClr val="B11F1F"/>
                </a:solidFill>
              </a:rPr>
              <a:t>6a</a:t>
            </a:r>
            <a:r>
              <a:rPr lang="en-US" sz="2000" baseline="30000" dirty="0" smtClean="0">
                <a:solidFill>
                  <a:srgbClr val="B11F1F"/>
                </a:solidFill>
              </a:rPr>
              <a:t>2</a:t>
            </a:r>
            <a:r>
              <a:rPr lang="en-US" sz="2000" dirty="0" smtClean="0">
                <a:solidFill>
                  <a:srgbClr val="B11F1F"/>
                </a:solidFill>
              </a:rPr>
              <a:t>b+15b</a:t>
            </a:r>
            <a:r>
              <a:rPr lang="en-US" sz="2000" baseline="30000" dirty="0" smtClean="0">
                <a:solidFill>
                  <a:srgbClr val="B11F1F"/>
                </a:solidFill>
              </a:rPr>
              <a:t>2</a:t>
            </a:r>
            <a:r>
              <a:rPr lang="ru-RU" sz="2000" dirty="0" smtClean="0">
                <a:solidFill>
                  <a:srgbClr val="B11F1F"/>
                </a:solidFill>
              </a:rPr>
              <a:t>=  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·2a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ru-RU" sz="2000" baseline="30000" dirty="0" smtClean="0">
                <a:solidFill>
                  <a:srgbClr val="B11F1F"/>
                </a:solidFill>
                <a:cs typeface="Arial" charset="0"/>
              </a:rPr>
              <a:t>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+</a:t>
            </a: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 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·5b</a:t>
            </a: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Воспользуемся распределительным свойством умножения относительно сложения и представим полученное выражение в виде произведения двух множителей.</a:t>
            </a:r>
            <a:endParaRPr lang="en-US" sz="2000" dirty="0" smtClean="0">
              <a:solidFill>
                <a:srgbClr val="B11F1F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1600" dirty="0" smtClean="0">
                <a:solidFill>
                  <a:srgbClr val="B11F1F"/>
                </a:solidFill>
                <a:cs typeface="Arial" charset="0"/>
              </a:rPr>
              <a:t> 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6a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b+15b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=</a:t>
            </a:r>
            <a:r>
              <a:rPr lang="ru-RU" sz="2000" dirty="0" smtClean="0">
                <a:solidFill>
                  <a:srgbClr val="B11F1F"/>
                </a:solidFill>
              </a:rPr>
              <a:t>  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·2a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+</a:t>
            </a:r>
            <a:r>
              <a:rPr lang="ru-RU" sz="2000" dirty="0" smtClean="0">
                <a:solidFill>
                  <a:srgbClr val="B11F1F"/>
                </a:solidFill>
              </a:rPr>
              <a:t> 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·5b=</a:t>
            </a:r>
            <a:r>
              <a:rPr lang="en-US" sz="2000" dirty="0" smtClean="0">
                <a:solidFill>
                  <a:srgbClr val="000099"/>
                </a:solidFill>
                <a:cs typeface="Arial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</a:rPr>
              <a:t>   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(2a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+5b)</a:t>
            </a: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B11F1F"/>
                </a:solidFill>
                <a:cs typeface="Arial" charset="0"/>
              </a:rPr>
              <a:t>   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Мы разложили многочлен 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6a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b+15b</a:t>
            </a:r>
            <a:r>
              <a:rPr lang="en-US" sz="2000" baseline="30000" dirty="0" smtClean="0">
                <a:solidFill>
                  <a:srgbClr val="B11F1F"/>
                </a:solidFill>
                <a:cs typeface="Arial" charset="0"/>
              </a:rPr>
              <a:t>2</a:t>
            </a:r>
            <a:r>
              <a:rPr lang="en-US" sz="2000" dirty="0" smtClean="0">
                <a:solidFill>
                  <a:srgbClr val="B11F1F"/>
                </a:solidFill>
                <a:cs typeface="Arial" charset="0"/>
              </a:rPr>
              <a:t> </a:t>
            </a: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на множители, представив его в виде произведения одночлена </a:t>
            </a:r>
            <a:r>
              <a:rPr lang="ru-RU" sz="2000" dirty="0" smtClean="0">
                <a:solidFill>
                  <a:srgbClr val="B11F1F"/>
                </a:solidFill>
              </a:rPr>
              <a:t>     </a:t>
            </a:r>
            <a:r>
              <a:rPr lang="ru-RU" sz="2000" dirty="0" smtClean="0">
                <a:solidFill>
                  <a:srgbClr val="B11F1F"/>
                </a:solidFill>
                <a:cs typeface="Arial" charset="0"/>
              </a:rPr>
              <a:t>и многочлена</a:t>
            </a:r>
            <a:r>
              <a:rPr lang="ru-RU" sz="2000" dirty="0" smtClean="0">
                <a:solidFill>
                  <a:srgbClr val="B11F1F"/>
                </a:solidFill>
              </a:rPr>
              <a:t>         </a:t>
            </a:r>
            <a:endParaRPr lang="ru-RU" sz="2000" dirty="0" smtClean="0">
              <a:solidFill>
                <a:srgbClr val="B11F1F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ru-RU" sz="1600" dirty="0" smtClean="0">
              <a:solidFill>
                <a:srgbClr val="B11F1F"/>
              </a:solidFill>
              <a:cs typeface="Arial" charset="0"/>
            </a:endParaRPr>
          </a:p>
          <a:p>
            <a:pPr marL="180975" indent="-180975"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dirty="0" smtClean="0">
                <a:solidFill>
                  <a:srgbClr val="B11F1F"/>
                </a:solidFill>
                <a:cs typeface="Arial" charset="0"/>
              </a:rPr>
              <a:t>    </a:t>
            </a:r>
            <a:r>
              <a:rPr lang="ru-RU" sz="2400" i="1" dirty="0" smtClean="0">
                <a:solidFill>
                  <a:srgbClr val="B11F1F"/>
                </a:solidFill>
                <a:cs typeface="Arial" charset="0"/>
              </a:rPr>
              <a:t>Примененный способ разложения многочлена на множители </a:t>
            </a:r>
            <a:r>
              <a:rPr lang="ru-RU" sz="2400" i="1" dirty="0" smtClean="0">
                <a:solidFill>
                  <a:srgbClr val="000099"/>
                </a:solidFill>
                <a:cs typeface="Arial" charset="0"/>
              </a:rPr>
              <a:t>называют вынесением общего множителя за скобки.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203575" y="1125538"/>
            <a:ext cx="4968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ru-RU" sz="2000">
                <a:solidFill>
                  <a:srgbClr val="000099"/>
                </a:solidFill>
              </a:rPr>
              <a:t>разложением многочлена на множители</a:t>
            </a:r>
            <a:r>
              <a:rPr lang="ru-RU" sz="1600">
                <a:solidFill>
                  <a:srgbClr val="B11F1F"/>
                </a:solidFill>
              </a:rPr>
              <a:t>.</a:t>
            </a:r>
            <a:endParaRPr lang="ru-RU"/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500563" y="1916113"/>
            <a:ext cx="28733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4787900" y="3068638"/>
            <a:ext cx="38100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1835150" y="4221163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771775" y="4221163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635375" y="4221163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3851275" y="5013325"/>
            <a:ext cx="381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</a:rPr>
              <a:t>3</a:t>
            </a:r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6011863" y="4941888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99"/>
                </a:solidFill>
                <a:cs typeface="Arial" charset="0"/>
              </a:rPr>
              <a:t>2</a:t>
            </a:r>
            <a:r>
              <a:rPr lang="en-US" sz="2000">
                <a:solidFill>
                  <a:srgbClr val="000099"/>
                </a:solidFill>
                <a:cs typeface="Arial" charset="0"/>
              </a:rPr>
              <a:t>a</a:t>
            </a:r>
            <a:r>
              <a:rPr lang="en-US" sz="2000" baseline="30000">
                <a:solidFill>
                  <a:srgbClr val="000099"/>
                </a:solidFill>
                <a:cs typeface="Arial" charset="0"/>
              </a:rPr>
              <a:t>2</a:t>
            </a:r>
            <a:r>
              <a:rPr lang="en-US" sz="2000">
                <a:solidFill>
                  <a:srgbClr val="000099"/>
                </a:solidFill>
                <a:cs typeface="Arial" charset="0"/>
              </a:rPr>
              <a:t>+5b</a:t>
            </a:r>
            <a:endParaRPr lang="ru-RU" sz="2000">
              <a:solidFill>
                <a:srgbClr val="000099"/>
              </a:solidFill>
              <a:cs typeface="Arial" charset="0"/>
            </a:endParaRPr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1692275" y="2492375"/>
            <a:ext cx="2159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60" name="Rectangle 16"/>
          <p:cNvSpPr>
            <a:spLocks noChangeArrowheads="1"/>
          </p:cNvSpPr>
          <p:nvPr/>
        </p:nvSpPr>
        <p:spPr bwMode="auto">
          <a:xfrm>
            <a:off x="6732588" y="3068638"/>
            <a:ext cx="288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3b</a:t>
            </a: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31761" name="Rectangle 17"/>
          <p:cNvSpPr>
            <a:spLocks noChangeArrowheads="1"/>
          </p:cNvSpPr>
          <p:nvPr/>
        </p:nvSpPr>
        <p:spPr bwMode="auto">
          <a:xfrm>
            <a:off x="7740650" y="3068638"/>
            <a:ext cx="288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rgbClr val="000099"/>
                </a:solidFill>
              </a:rPr>
              <a:t>3b</a:t>
            </a:r>
            <a:endParaRPr lang="ru-RU" sz="200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1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utoUpdateAnimBg="0"/>
      <p:bldP spid="31750" grpId="0" autoUpdateAnimBg="0"/>
      <p:bldP spid="31752" grpId="0" autoUpdateAnimBg="0"/>
      <p:bldP spid="31754" grpId="0" autoUpdateAnimBg="0"/>
      <p:bldP spid="31755" grpId="0" autoUpdateAnimBg="0"/>
      <p:bldP spid="31756" grpId="0" autoUpdateAnimBg="0"/>
      <p:bldP spid="31757" grpId="0" autoUpdateAnimBg="0"/>
      <p:bldP spid="3175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 descr="Пергамент"/>
          <p:cNvSpPr txBox="1">
            <a:spLocks noChangeArrowheads="1"/>
          </p:cNvSpPr>
          <p:nvPr/>
        </p:nvSpPr>
        <p:spPr bwMode="auto">
          <a:xfrm>
            <a:off x="974725" y="400050"/>
            <a:ext cx="7253288" cy="5794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3200">
                <a:solidFill>
                  <a:srgbClr val="FF0000"/>
                </a:solidFill>
                <a:latin typeface="Times New Roman" pitchFamily="18" charset="0"/>
              </a:rPr>
              <a:t>Вынесение общего множителя за скобки</a:t>
            </a:r>
            <a:endParaRPr lang="ru-RU" sz="3200">
              <a:latin typeface="Times New Roman" pitchFamily="18" charset="0"/>
            </a:endParaRPr>
          </a:p>
        </p:txBody>
      </p:sp>
      <p:sp>
        <p:nvSpPr>
          <p:cNvPr id="32771" name="Text Box 3" descr="Газетная бумага"/>
          <p:cNvSpPr txBox="1">
            <a:spLocks noChangeArrowheads="1"/>
          </p:cNvSpPr>
          <p:nvPr/>
        </p:nvSpPr>
        <p:spPr bwMode="auto">
          <a:xfrm>
            <a:off x="381000" y="1219200"/>
            <a:ext cx="8435975" cy="4968875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0000FF"/>
                </a:solidFill>
                <a:latin typeface="Times New Roman" pitchFamily="18" charset="0"/>
              </a:rPr>
              <a:t>А. </a:t>
            </a:r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Вынося общий множитель за скобки, пользуются__________________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законом умножения относительно______________.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  Если каждый член многочлена содержит один и тот же________________,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то этот множитель можно вынести за ________ . В скобках записывают 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результат     деления     многочлена  на  общий  ___________.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   В тех случаях, когда коэффициентами многочлена являются целые числа,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коэффициентом множителя, который выносится за___________,обычно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является________________ общий ____________коэффициентов многочле-</a:t>
            </a:r>
          </a:p>
          <a:p>
            <a:pPr eaLnBrk="0" hangingPunct="0"/>
            <a:r>
              <a:rPr lang="ru-RU" sz="2000" baseline="20000">
                <a:solidFill>
                  <a:srgbClr val="0000FF"/>
                </a:solidFill>
                <a:latin typeface="Times New Roman" pitchFamily="18" charset="0"/>
              </a:rPr>
              <a:t>                       любой, наибольший                                    </a:t>
            </a:r>
            <a:endParaRPr lang="ru-RU" sz="200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на.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Общий множитель может включать степени общих букв всех _______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многочлена с _______________ показателями.</a:t>
            </a:r>
          </a:p>
          <a:p>
            <a:pPr eaLnBrk="0" hangingPunct="0"/>
            <a:r>
              <a:rPr lang="ru-RU" sz="2000" baseline="30000">
                <a:solidFill>
                  <a:srgbClr val="0000FF"/>
                </a:solidFill>
                <a:latin typeface="Times New Roman" pitchFamily="18" charset="0"/>
              </a:rPr>
              <a:t>                                     Наибольшими, наименьшими</a:t>
            </a:r>
            <a:endParaRPr lang="ru-RU" sz="200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Если общим множителем алгебраического выражения является многочлен, </a:t>
            </a:r>
          </a:p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Его ________  вынести за скобки.</a:t>
            </a:r>
          </a:p>
          <a:p>
            <a:pPr eaLnBrk="0" hangingPunct="0"/>
            <a:r>
              <a:rPr lang="ru-RU" sz="2000" baseline="30000">
                <a:latin typeface="Times New Roman" pitchFamily="18" charset="0"/>
              </a:rPr>
              <a:t>         Можно,нельзя</a:t>
            </a:r>
            <a:endParaRPr lang="ru-RU" sz="2000" b="1">
              <a:latin typeface="Times New Roman" pitchFamily="18" charset="0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172200" y="1219200"/>
            <a:ext cx="2528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распределительным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19600" y="1524000"/>
            <a:ext cx="1293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сложения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6705600" y="1828800"/>
            <a:ext cx="1476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множитель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643438" y="2133600"/>
            <a:ext cx="9890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скобки</a:t>
            </a: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5580063" y="2420938"/>
            <a:ext cx="1476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множитель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172200" y="3048000"/>
            <a:ext cx="989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скобки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1600200" y="3352800"/>
            <a:ext cx="1641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наибольший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4419600" y="3352800"/>
            <a:ext cx="12303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делитель</a:t>
            </a:r>
          </a:p>
        </p:txBody>
      </p:sp>
      <p:sp>
        <p:nvSpPr>
          <p:cNvPr id="32780" name="Text Box 12"/>
          <p:cNvSpPr txBox="1">
            <a:spLocks noChangeArrowheads="1"/>
          </p:cNvSpPr>
          <p:nvPr/>
        </p:nvSpPr>
        <p:spPr bwMode="auto">
          <a:xfrm>
            <a:off x="7164388" y="4221163"/>
            <a:ext cx="9921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членов</a:t>
            </a:r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2051050" y="4581525"/>
            <a:ext cx="1849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наименьшими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900113" y="5516563"/>
            <a:ext cx="1082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993300"/>
                </a:solidFill>
                <a:latin typeface="Times New Roman" pitchFamily="18" charset="0"/>
              </a:rPr>
              <a:t>можно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2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771" grpId="0" animBg="1" autoUpdateAnimBg="0"/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  <p:bldP spid="32778" grpId="0" autoUpdateAnimBg="0"/>
      <p:bldP spid="32779" grpId="0" autoUpdateAnimBg="0"/>
      <p:bldP spid="32780" grpId="0" autoUpdateAnimBg="0"/>
      <p:bldP spid="32781" grpId="0" autoUpdateAnimBg="0"/>
      <p:bldP spid="3278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 descr="Пергамент"/>
          <p:cNvSpPr txBox="1">
            <a:spLocks noChangeArrowheads="1"/>
          </p:cNvSpPr>
          <p:nvPr/>
        </p:nvSpPr>
        <p:spPr bwMode="auto">
          <a:xfrm>
            <a:off x="468313" y="115888"/>
            <a:ext cx="8424862" cy="161607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 b="1">
                <a:solidFill>
                  <a:srgbClr val="000099"/>
                </a:solidFill>
                <a:latin typeface="Times New Roman" pitchFamily="18" charset="0"/>
              </a:rPr>
              <a:t>3.Закрепление.</a:t>
            </a:r>
          </a:p>
          <a:p>
            <a:pPr eaLnBrk="0" hangingPunct="0"/>
            <a:endParaRPr lang="ru-RU" sz="2000" b="1">
              <a:solidFill>
                <a:srgbClr val="CC3300"/>
              </a:solidFill>
              <a:latin typeface="Times New Roman" pitchFamily="18" charset="0"/>
            </a:endParaRPr>
          </a:p>
          <a:p>
            <a:pPr eaLnBrk="0" hangingPunct="0"/>
            <a:r>
              <a:rPr lang="ru-RU" sz="2000" b="1">
                <a:solidFill>
                  <a:srgbClr val="CC3300"/>
                </a:solidFill>
                <a:latin typeface="Times New Roman" pitchFamily="18" charset="0"/>
              </a:rPr>
              <a:t>А</a:t>
            </a:r>
            <a:r>
              <a:rPr lang="ru-RU" sz="2000" baseline="-25000">
                <a:solidFill>
                  <a:srgbClr val="CC3300"/>
                </a:solidFill>
                <a:latin typeface="Times New Roman" pitchFamily="18" charset="0"/>
              </a:rPr>
              <a:t>1</a:t>
            </a:r>
            <a:r>
              <a:rPr lang="ru-RU" sz="2000">
                <a:solidFill>
                  <a:srgbClr val="CC3300"/>
                </a:solidFill>
                <a:latin typeface="Times New Roman" pitchFamily="18" charset="0"/>
              </a:rPr>
              <a:t>.Вынести общий множитель за скобки</a:t>
            </a:r>
            <a:r>
              <a:rPr lang="ru-RU" sz="2000">
                <a:latin typeface="Times New Roman" pitchFamily="18" charset="0"/>
              </a:rPr>
              <a:t>:</a:t>
            </a:r>
          </a:p>
          <a:p>
            <a:pPr eaLnBrk="0" hangingPunct="0"/>
            <a:endParaRPr lang="ru-RU" sz="2000">
              <a:latin typeface="Times New Roman" pitchFamily="18" charset="0"/>
            </a:endParaRPr>
          </a:p>
          <a:p>
            <a:pPr eaLnBrk="0" hangingPunct="0"/>
            <a:endParaRPr lang="ru-RU" sz="2000" b="1">
              <a:latin typeface="Times New Roman" pitchFamily="18" charset="0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514600" y="1219200"/>
            <a:ext cx="2535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0000FF"/>
                </a:solidFill>
                <a:latin typeface="Times New Roman" pitchFamily="18" charset="0"/>
              </a:rPr>
              <a:t>-18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-12a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+24a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>
                <a:latin typeface="Times New Roman" pitchFamily="18" charset="0"/>
              </a:rPr>
              <a:t>.</a:t>
            </a:r>
            <a:endParaRPr lang="ru-RU" sz="2000">
              <a:latin typeface="Times New Roman" pitchFamily="18" charset="0"/>
            </a:endParaRPr>
          </a:p>
        </p:txBody>
      </p:sp>
      <p:sp>
        <p:nvSpPr>
          <p:cNvPr id="35844" name="Text Box 4" descr="Белый мрамор"/>
          <p:cNvSpPr txBox="1">
            <a:spLocks noChangeArrowheads="1"/>
          </p:cNvSpPr>
          <p:nvPr/>
        </p:nvSpPr>
        <p:spPr bwMode="auto">
          <a:xfrm>
            <a:off x="395288" y="1700213"/>
            <a:ext cx="8416925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000" i="1" dirty="0">
                <a:solidFill>
                  <a:srgbClr val="993300"/>
                </a:solidFill>
                <a:latin typeface="Times New Roman" pitchFamily="18" charset="0"/>
              </a:rPr>
              <a:t>Решение</a:t>
            </a:r>
            <a:r>
              <a:rPr lang="ru-RU" sz="2000" i="1" dirty="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НОД чисел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</a:rPr>
              <a:t>18,12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, и___ является число </a:t>
            </a:r>
            <a:r>
              <a:rPr lang="ru-RU" sz="2000" dirty="0">
                <a:solidFill>
                  <a:srgbClr val="FF0000"/>
                </a:solidFill>
                <a:latin typeface="Times New Roman" pitchFamily="18" charset="0"/>
              </a:rPr>
              <a:t>__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.Общими буквами всех _________</a:t>
            </a: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многочлена с _______________ показателями являются_____.</a:t>
            </a: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За скобки можно вынести либо ______ и тогда получаем</a:t>
            </a: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         6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 (____ ) + (____) + _____ ) , </a:t>
            </a:r>
          </a:p>
          <a:p>
            <a:pPr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либо _________ и тогда получаем </a:t>
            </a:r>
          </a:p>
          <a:p>
            <a:pPr eaLnBrk="0" hangingPunct="0">
              <a:defRPr/>
            </a:pP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        -6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 ____ + _____  + ( _____ ) ) ,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и так получили </a:t>
            </a:r>
          </a:p>
          <a:p>
            <a:pPr eaLnBrk="0" hangingPunct="0">
              <a:defRPr/>
            </a:pP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       -18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- 12a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+ 24a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= 6a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 (_____ ) + ( _____ ) + _____ ) , </a:t>
            </a: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либо </a:t>
            </a:r>
          </a:p>
          <a:p>
            <a:pPr eaLnBrk="0" hangingPunct="0">
              <a:defRPr/>
            </a:pPr>
            <a:endParaRPr lang="ru-RU" sz="2000" dirty="0">
              <a:solidFill>
                <a:srgbClr val="0000FF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>
                <a:solidFill>
                  <a:srgbClr val="0000FF"/>
                </a:solidFill>
                <a:latin typeface="Times New Roman" pitchFamily="18" charset="0"/>
              </a:rPr>
              <a:t>        -18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4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- 12a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b2 + 24a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3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 = -6a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b</a:t>
            </a:r>
            <a:r>
              <a:rPr lang="en-US" sz="2000" baseline="30000" dirty="0">
                <a:solidFill>
                  <a:srgbClr val="0000FF"/>
                </a:solidFill>
                <a:latin typeface="Times New Roman" pitchFamily="18" charset="0"/>
              </a:rPr>
              <a:t>2 </a:t>
            </a:r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( ____  + __    + ( _____ ) ) .</a:t>
            </a:r>
          </a:p>
          <a:p>
            <a:pPr eaLnBrk="0" hangingPunct="0">
              <a:defRPr/>
            </a:pPr>
            <a:r>
              <a:rPr lang="ru-RU" sz="2000" u="sng" dirty="0" smtClean="0">
                <a:solidFill>
                  <a:srgbClr val="C00000"/>
                </a:solidFill>
                <a:latin typeface="Times New Roman" pitchFamily="18" charset="0"/>
              </a:rPr>
              <a:t>Решить:</a:t>
            </a:r>
            <a:endParaRPr lang="en-US" sz="2000" u="sng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eaLnBrk="0" hangingPunct="0">
              <a:defRPr/>
            </a:pP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№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444 (1,2), № 448(3), №450(1,2)</a:t>
            </a:r>
          </a:p>
          <a:p>
            <a:pPr eaLnBrk="0" hangingPunct="0">
              <a:defRPr/>
            </a:pP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A50021"/>
                </a:solidFill>
                <a:latin typeface="Times New Roman" pitchFamily="18" charset="0"/>
              </a:rPr>
              <a:t>4.Домашнее задание:</a:t>
            </a:r>
            <a:r>
              <a:rPr lang="ru-RU" sz="2000" dirty="0" smtClean="0">
                <a:latin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§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12, поведенную работу выслать на почту </a:t>
            </a: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hlinkClick r:id="rId3"/>
              </a:rPr>
              <a:t>shafagakh@gmail.com</a:t>
            </a:r>
            <a:r>
              <a:rPr lang="ru-RU" sz="2000" dirty="0" smtClean="0">
                <a:solidFill>
                  <a:srgbClr val="000099"/>
                </a:solidFill>
                <a:latin typeface="Times New Roman" pitchFamily="18" charset="0"/>
              </a:rPr>
              <a:t>  </a:t>
            </a:r>
            <a:endParaRPr lang="ru-RU" sz="2000" dirty="0">
              <a:solidFill>
                <a:srgbClr val="3006E0"/>
              </a:solidFill>
              <a:latin typeface="Times New Roman" pitchFamily="18" charset="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2667000" y="1981200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24</a:t>
            </a: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4724400" y="1981200"/>
            <a:ext cx="311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7696200" y="1981200"/>
            <a:ext cx="9921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членов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133600" y="2286000"/>
            <a:ext cx="1736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наимньшими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6613525" y="2300288"/>
            <a:ext cx="617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ru-RU" sz="200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ru-RU" sz="200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3962400" y="2590800"/>
            <a:ext cx="744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6a</a:t>
            </a:r>
            <a:r>
              <a:rPr lang="ru-RU" sz="200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ru-RU" sz="20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1889125" y="2909888"/>
            <a:ext cx="604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3b</a:t>
            </a:r>
            <a:r>
              <a:rPr lang="ru-RU" sz="200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2971800" y="2895600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2a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3870325" y="2909888"/>
            <a:ext cx="625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4ab</a:t>
            </a: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295400" y="3200400"/>
            <a:ext cx="828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-6a</a:t>
            </a:r>
            <a:r>
              <a:rPr lang="ru-RU" sz="20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ru-RU" sz="2000" b="1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1828800" y="3810000"/>
            <a:ext cx="520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3b</a:t>
            </a:r>
            <a:r>
              <a:rPr lang="ru-RU" sz="2000" baseline="30000">
                <a:solidFill>
                  <a:srgbClr val="FF0000"/>
                </a:solidFill>
                <a:latin typeface="Times New Roman" pitchFamily="18" charset="0"/>
              </a:rPr>
              <a:t>2</a:t>
            </a:r>
            <a:endParaRPr lang="ru-RU" sz="2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819400" y="3810000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2a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3733800" y="381000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4ab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648200" y="4419600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-3b2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5867400" y="4419600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2a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7010400" y="4419600"/>
            <a:ext cx="550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4ab</a:t>
            </a: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4708525" y="5043488"/>
            <a:ext cx="565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3b2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5562600" y="5029200"/>
            <a:ext cx="4238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2a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6400800" y="5029200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ru-RU" sz="2000" b="1">
                <a:solidFill>
                  <a:srgbClr val="FF0000"/>
                </a:solidFill>
                <a:latin typeface="Times New Roman" pitchFamily="18" charset="0"/>
              </a:rPr>
              <a:t>-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</a:rPr>
              <a:t>4ab</a:t>
            </a:r>
            <a:endParaRPr lang="ru-RU" sz="2000" b="1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5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5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3" grpId="0" autoUpdateAnimBg="0"/>
      <p:bldP spid="35844" grpId="0" animBg="1" autoUpdateAnimBg="0"/>
      <p:bldP spid="35845" grpId="0" autoUpdateAnimBg="0"/>
      <p:bldP spid="35846" grpId="0" autoUpdateAnimBg="0"/>
      <p:bldP spid="35847" grpId="0" autoUpdateAnimBg="0"/>
      <p:bldP spid="35848" grpId="0" autoUpdateAnimBg="0"/>
      <p:bldP spid="35849" grpId="0" autoUpdateAnimBg="0"/>
      <p:bldP spid="35850" grpId="0" autoUpdateAnimBg="0"/>
      <p:bldP spid="35851" grpId="0" autoUpdateAnimBg="0"/>
      <p:bldP spid="35852" grpId="0" autoUpdateAnimBg="0"/>
      <p:bldP spid="35853" grpId="0" autoUpdateAnimBg="0"/>
      <p:bldP spid="35854" grpId="0" autoUpdateAnimBg="0"/>
      <p:bldP spid="35855" grpId="0" autoUpdateAnimBg="0"/>
      <p:bldP spid="35856" grpId="0" autoUpdateAnimBg="0"/>
      <p:bldP spid="35857" grpId="0" autoUpdateAnimBg="0"/>
      <p:bldP spid="35858" grpId="0" autoUpdateAnimBg="0"/>
      <p:bldP spid="35859" grpId="0" autoUpdateAnimBg="0"/>
      <p:bldP spid="35860" grpId="0" autoUpdateAnimBg="0"/>
      <p:bldP spid="35861" grpId="0" autoUpdateAnimBg="0"/>
      <p:bldP spid="35862" grpId="0" autoUpdateAnimBg="0"/>
      <p:bldP spid="358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6408737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endParaRPr lang="ru-RU" dirty="0" smtClean="0"/>
          </a:p>
          <a:p>
            <a:pPr eaLnBrk="1" hangingPunct="1">
              <a:buFontTx/>
              <a:buNone/>
            </a:pPr>
            <a:r>
              <a:rPr lang="ru-RU" dirty="0" smtClean="0"/>
              <a:t>     </a:t>
            </a:r>
          </a:p>
        </p:txBody>
      </p:sp>
      <p:sp>
        <p:nvSpPr>
          <p:cNvPr id="9219" name="WordArt 10"/>
          <p:cNvSpPr>
            <a:spLocks noChangeArrowheads="1" noChangeShapeType="1" noTextEdit="1"/>
          </p:cNvSpPr>
          <p:nvPr/>
        </p:nvSpPr>
        <p:spPr bwMode="auto">
          <a:xfrm>
            <a:off x="611188" y="1628775"/>
            <a:ext cx="7993062" cy="252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Урок окончен!</a:t>
            </a:r>
            <a:endParaRPr lang="ru-RU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</TotalTime>
  <Words>613</Words>
  <Application>Microsoft Office PowerPoint</Application>
  <PresentationFormat>Экран (4:3)</PresentationFormat>
  <Paragraphs>130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Кимоно</vt:lpstr>
      <vt:lpstr>Разложение многочленов на множители(2урок)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Разложение многочленов на множители</dc:title>
  <dc:creator>Шрек</dc:creator>
  <cp:lastModifiedBy>Admin</cp:lastModifiedBy>
  <cp:revision>84</cp:revision>
  <dcterms:created xsi:type="dcterms:W3CDTF">2005-01-24T11:12:53Z</dcterms:created>
  <dcterms:modified xsi:type="dcterms:W3CDTF">2020-11-29T11:22:28Z</dcterms:modified>
</cp:coreProperties>
</file>