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6"/>
  </p:notesMasterIdLst>
  <p:sldIdLst>
    <p:sldId id="256" r:id="rId2"/>
    <p:sldId id="260" r:id="rId3"/>
    <p:sldId id="265" r:id="rId4"/>
    <p:sldId id="261" r:id="rId5"/>
    <p:sldId id="29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2" r:id="rId20"/>
    <p:sldId id="279" r:id="rId21"/>
    <p:sldId id="263" r:id="rId22"/>
    <p:sldId id="284" r:id="rId23"/>
    <p:sldId id="295" r:id="rId24"/>
    <p:sldId id="282" r:id="rId25"/>
    <p:sldId id="283" r:id="rId26"/>
    <p:sldId id="288" r:id="rId27"/>
    <p:sldId id="296" r:id="rId28"/>
    <p:sldId id="289" r:id="rId29"/>
    <p:sldId id="297" r:id="rId30"/>
    <p:sldId id="286" r:id="rId31"/>
    <p:sldId id="290" r:id="rId32"/>
    <p:sldId id="293" r:id="rId33"/>
    <p:sldId id="298" r:id="rId34"/>
    <p:sldId id="29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01F14-F25F-4C69-871B-D421682F1F8D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78960-2499-49C5-B1BF-C7CE54CF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57B0E6-62B3-43D8-8242-732D01CBD2C6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9C385F-3232-4DBC-982D-73E552E61B49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090DE2-1CE8-4A75-A241-00653D63C9F6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78960-2499-49C5-B1BF-C7CE54CF77B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643AEA-DBA2-4D3B-8362-0A87EDE20676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003622-9A12-43A8-92A2-97BE19563702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57B0E6-62B3-43D8-8242-732D01CBD2C6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078.help-rus-student.ru/pictures_fail/001_1.htm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77;&#1085;&#1080;&#1077;%20&#1080;%20&#1074;&#1099;&#1095;&#1080;&#1090;&#1072;&#1085;&#1080;&#1077;%20&#1084;&#1085;&#1086;&#1075;&#1086;&#1095;&#1083;&#1077;&#1085;&#1086;&#1074;..mp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078.help-rus-student.ru/pictures_fail/001_1.htm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09</a:t>
            </a:r>
            <a:r>
              <a:rPr lang="ru-RU" b="1" i="1" dirty="0" smtClean="0"/>
              <a:t> ноября 2020год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Классная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Я очень рада</a:t>
            </a:r>
            <a:endParaRPr lang="ru-RU" dirty="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Войти в приветливый ваш класс</a:t>
            </a:r>
            <a:endParaRPr lang="ru-RU" dirty="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И для меня уже награда </a:t>
            </a:r>
            <a:endParaRPr lang="ru-RU" dirty="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Вниманье ваших добрых глаз.</a:t>
            </a:r>
            <a:endParaRPr lang="ru-RU" dirty="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Я знаю, каждый в классе гений,</a:t>
            </a:r>
            <a:endParaRPr lang="ru-RU" dirty="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Но без труда, талант не впрок</a:t>
            </a:r>
            <a:endParaRPr lang="ru-RU" dirty="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Из ваших знаний и умений, </a:t>
            </a:r>
            <a:endParaRPr lang="ru-RU" dirty="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Мы вместе сотворим урок</a:t>
            </a:r>
            <a:endParaRPr lang="ru-RU" dirty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3" descr="1b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2670175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      6.Какие из многочленов записаны в стандартном виде?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 smtClean="0"/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12а</a:t>
            </a:r>
            <a:r>
              <a:rPr lang="ru-RU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 – 18ab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30ab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    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 – 6ax + 9a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      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4x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+ 2x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+ x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b="1" i="1" dirty="0"/>
          </a:p>
        </p:txBody>
      </p:sp>
      <p:sp>
        <p:nvSpPr>
          <p:cNvPr id="5" name="Овал 4"/>
          <p:cNvSpPr/>
          <p:nvPr/>
        </p:nvSpPr>
        <p:spPr>
          <a:xfrm>
            <a:off x="683568" y="2132856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91680" y="3356992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71600" y="494116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4583" name="Picture 14" descr="TEACH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152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7.Многочлен </a:t>
            </a:r>
            <a:r>
              <a:rPr lang="ru-RU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  <a:r>
              <a:rPr lang="en-US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</a:t>
            </a:r>
            <a:r>
              <a:rPr lang="ru-RU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² - 5</a:t>
            </a:r>
            <a:r>
              <a:rPr lang="en-US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</a:t>
            </a:r>
            <a:r>
              <a:rPr lang="ru-RU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+ 11 - 3</a:t>
            </a:r>
            <a:r>
              <a:rPr lang="en-US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</a:t>
            </a:r>
            <a:r>
              <a:rPr lang="ru-RU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² + 5</a:t>
            </a:r>
            <a:r>
              <a:rPr lang="en-US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</a:t>
            </a:r>
            <a:r>
              <a:rPr lang="ru-RU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600" b="1" i="1" u="sng" dirty="0" smtClean="0">
                <a:solidFill>
                  <a:srgbClr val="0033CC"/>
                </a:solidFill>
              </a:rPr>
              <a:t/>
            </a:r>
            <a:br>
              <a:rPr lang="ru-RU" sz="3600" b="1" i="1" u="sng" dirty="0" smtClean="0">
                <a:solidFill>
                  <a:srgbClr val="0033CC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 записан в стандартном виде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913" y="1412875"/>
            <a:ext cx="7499350" cy="4800600"/>
          </a:xfrm>
        </p:spPr>
        <p:txBody>
          <a:bodyPr/>
          <a:lstStyle/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6t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²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+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11 -10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6t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²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+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11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                       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                                                 11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75656" y="1916832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15816" y="3068960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55976" y="4653136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7" name="Picture 14" descr="TEACH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49275"/>
            <a:ext cx="1152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826" cy="15700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8.В многочлене </a:t>
            </a:r>
            <a:r>
              <a:rPr lang="ru-RU" sz="36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5х + 6у – 3х – 12у = </a:t>
            </a:r>
            <a:r>
              <a:rPr lang="ru-RU" sz="3600" b="1" i="1" u="sng" dirty="0" smtClean="0">
                <a:solidFill>
                  <a:srgbClr val="0033CC"/>
                </a:solidFill>
              </a:rPr>
              <a:t/>
            </a:r>
            <a:br>
              <a:rPr lang="ru-RU" sz="3600" b="1" i="1" u="sng" dirty="0" smtClean="0">
                <a:solidFill>
                  <a:srgbClr val="0033CC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правильно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приведите подобные слагаемые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913" y="1412875"/>
            <a:ext cx="7499350" cy="4800600"/>
          </a:xfrm>
        </p:spPr>
        <p:txBody>
          <a:bodyPr/>
          <a:lstStyle/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       2х + 18у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2х – 6 у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                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/>
              <a:t>                                                  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- 4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ху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2276872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19872" y="357301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55976" y="486916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631" name="Picture 14" descr="TEACH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1152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3374"/>
            <a:ext cx="8460432" cy="12954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i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ВНИМАНИЕ!</a:t>
            </a:r>
            <a:r>
              <a:rPr lang="ru-RU" sz="32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2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Сформулируйте вопрос к этому заданию и выполните его.</a:t>
            </a:r>
            <a:endParaRPr lang="ru-RU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endParaRPr lang="ru-RU" b="1" i="1" dirty="0" smtClean="0">
              <a:latin typeface="Arial Black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>
                <a:latin typeface="Arial Black" pitchFamily="34" charset="0"/>
              </a:rPr>
              <a:t>№1.  а)   5,75- 1,5     б) 2,6+ 4,7</a:t>
            </a:r>
          </a:p>
          <a:p>
            <a:pPr>
              <a:buFont typeface="Wingdings 2" pitchFamily="18" charset="2"/>
              <a:buNone/>
              <a:defRPr/>
            </a:pPr>
            <a:endParaRPr lang="ru-RU" b="1" i="1" dirty="0" smtClean="0">
              <a:latin typeface="Arial Black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i="1" dirty="0" smtClean="0">
                <a:latin typeface="Arial Black" pitchFamily="34" charset="0"/>
              </a:rPr>
              <a:t>№2. а)  3а</a:t>
            </a:r>
            <a:r>
              <a:rPr lang="en-US" b="1" i="1" dirty="0" smtClean="0">
                <a:latin typeface="Arial Black" pitchFamily="34" charset="0"/>
              </a:rPr>
              <a:t>x</a:t>
            </a:r>
            <a:r>
              <a:rPr lang="ru-RU" b="1" i="1" dirty="0" smtClean="0">
                <a:latin typeface="Arial Black" pitchFamily="34" charset="0"/>
              </a:rPr>
              <a:t> – 6</a:t>
            </a:r>
            <a:r>
              <a:rPr lang="en-US" b="1" i="1" dirty="0" smtClean="0">
                <a:latin typeface="Arial Black" pitchFamily="34" charset="0"/>
              </a:rPr>
              <a:t>ax</a:t>
            </a:r>
            <a:r>
              <a:rPr lang="ru-RU" b="1" i="1" dirty="0" smtClean="0">
                <a:latin typeface="Arial Black" pitchFamily="34" charset="0"/>
              </a:rPr>
              <a:t>     б) 9</a:t>
            </a:r>
            <a:r>
              <a:rPr lang="en-US" b="1" i="1" dirty="0" smtClean="0">
                <a:latin typeface="Arial Black" pitchFamily="34" charset="0"/>
              </a:rPr>
              <a:t>a</a:t>
            </a:r>
            <a:r>
              <a:rPr lang="ru-RU" b="1" i="1" baseline="30000" dirty="0" smtClean="0">
                <a:latin typeface="Arial Black" pitchFamily="34" charset="0"/>
              </a:rPr>
              <a:t>2</a:t>
            </a:r>
            <a:r>
              <a:rPr lang="en-US" b="1" i="1" dirty="0" smtClean="0">
                <a:latin typeface="Arial Black" pitchFamily="34" charset="0"/>
              </a:rPr>
              <a:t>x </a:t>
            </a:r>
            <a:r>
              <a:rPr lang="ru-RU" b="1" i="1" dirty="0" smtClean="0">
                <a:latin typeface="Arial Black" pitchFamily="34" charset="0"/>
              </a:rPr>
              <a:t>+ 10</a:t>
            </a:r>
            <a:r>
              <a:rPr lang="en-US" b="1" i="1" dirty="0" smtClean="0">
                <a:latin typeface="Arial Black" pitchFamily="34" charset="0"/>
              </a:rPr>
              <a:t>a</a:t>
            </a:r>
            <a:r>
              <a:rPr lang="ru-RU" b="1" i="1" baseline="30000" dirty="0" smtClean="0">
                <a:latin typeface="Arial Black" pitchFamily="34" charset="0"/>
              </a:rPr>
              <a:t>2</a:t>
            </a:r>
            <a:r>
              <a:rPr lang="en-US" b="1" i="1" dirty="0" smtClean="0">
                <a:latin typeface="Arial Black" pitchFamily="34" charset="0"/>
              </a:rPr>
              <a:t>x</a:t>
            </a:r>
            <a:endParaRPr lang="ru-RU" b="1" i="1" dirty="0" smtClean="0">
              <a:latin typeface="Arial Black" pitchFamily="34" charset="0"/>
            </a:endParaRPr>
          </a:p>
          <a:p>
            <a:pPr>
              <a:buFont typeface="Wingdings 2" pitchFamily="18" charset="2"/>
              <a:buNone/>
              <a:tabLst>
                <a:tab pos="457200" algn="l"/>
              </a:tabLst>
              <a:defRPr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buFont typeface="Wingdings 2" pitchFamily="18" charset="2"/>
              <a:buNone/>
              <a:tabLst>
                <a:tab pos="457200" algn="l"/>
              </a:tabLs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№3. а)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(3а – 4) + (8 + 6а)</a:t>
            </a:r>
          </a:p>
          <a:p>
            <a:pPr>
              <a:buFont typeface="Wingdings 2" pitchFamily="18" charset="2"/>
              <a:buNone/>
              <a:tabLst>
                <a:tab pos="457200" algn="l"/>
              </a:tabLs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>
              <a:buFont typeface="Wingdings 2" pitchFamily="18" charset="2"/>
              <a:buNone/>
              <a:tabLst>
                <a:tab pos="457200" algn="l"/>
              </a:tabLs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б)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(7    – 9) – (1 – 2   )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5301208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301208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24209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u="sng" dirty="0" smtClean="0">
                <a:solidFill>
                  <a:srgbClr val="FF0000"/>
                </a:solidFill>
              </a:rPr>
              <a:t>Тема урока: </a:t>
            </a: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</a:rPr>
              <a:t>СЛОЖЕНИЕ И ВЫЧИТАНИЕ МНОГОЧЛЕНОВ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8675" name="Picture 13" descr="уро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571750"/>
            <a:ext cx="38100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Цель урока: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Научиться складывать и вычитать многочлены</a:t>
            </a:r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Задача на урок :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Разработать алгоритм сложения и вычитания многочленов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2938" y="357188"/>
            <a:ext cx="73437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Сложение и вычитание многочленов:</a:t>
            </a:r>
            <a:endParaRPr lang="ru-RU" sz="3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857375"/>
            <a:ext cx="814387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 (3а – 4)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+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(8 + 6а) =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=3а – 4 + 8 + 6а  = 9а + 4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б) (7    – 9)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–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(1 –  2   ) =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=7   – 9 – 1 + 2   =  9    – 10 </a:t>
            </a:r>
          </a:p>
          <a:p>
            <a:pPr>
              <a:tabLst>
                <a:tab pos="457200" algn="l"/>
              </a:tabLst>
              <a:defRPr/>
            </a:pP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29700" name="Picture 14" descr="TEACH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500063"/>
            <a:ext cx="112236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02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644900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05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3716338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0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4221163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11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221163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14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4149725"/>
            <a:ext cx="31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Алгоритм сложения и вычитания многочленов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39552" y="1916832"/>
            <a:ext cx="7056784" cy="11167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Раскрыть </a:t>
            </a:r>
            <a:r>
              <a:rPr lang="ru-RU" sz="3200" b="1" i="1" dirty="0">
                <a:solidFill>
                  <a:schemeClr val="tx1"/>
                </a:solidFill>
              </a:rPr>
              <a:t>скобки, учитывая знак стоящий перед скобкой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560" y="5157192"/>
            <a:ext cx="7200800" cy="10081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Привести подобные слагаемые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39552" y="3501008"/>
            <a:ext cx="7272808" cy="129614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Составить сумму или разность многочленов, записав каждый многочлен в скобки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Алгоритм сложения и вычитания многочленов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55576" y="1844824"/>
            <a:ext cx="7488832" cy="11167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</a:rPr>
              <a:t>Раскрыть скобки, учитывая знак стоящий перед скобкой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55576" y="5085184"/>
            <a:ext cx="7488832" cy="10081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Привести подобные слагаемые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755576" y="3429000"/>
            <a:ext cx="7560840" cy="129614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Составить сумму или разность многочленов, записав каждый многочлен в скобки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07084 L 0.0118 -0.2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919 L 0.00018 0.241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444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  Лаборатория </a:t>
            </a:r>
            <a:b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   практиков</a:t>
            </a:r>
            <a:endParaRPr lang="en-US" sz="9600" b="1" dirty="0" smtClean="0">
              <a:solidFill>
                <a:schemeClr val="tx2">
                  <a:satMod val="13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8435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4724400"/>
            <a:ext cx="1508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42938"/>
            <a:ext cx="150812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Эпиграф</a:t>
            </a:r>
            <a:endParaRPr lang="ru-RU" b="1" i="1" dirty="0"/>
          </a:p>
        </p:txBody>
      </p:sp>
      <p:pic>
        <p:nvPicPr>
          <p:cNvPr id="5" name="Picture 8" descr="Аристотель. Аристотель.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35961" y="1920875"/>
            <a:ext cx="3281077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Успех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 во всяком деле зависит от двух условий: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AutoNum type="arabicPeriod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Правильного установления конечной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цели  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и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AutoNum type="arabicPeriod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Отыскания соответствующих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средств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, ведущих к этой цели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AutoNum type="arabicPeriod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    Аристотель -древнегреческий  ученый, философ.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i="1" dirty="0" smtClean="0"/>
              <a:t>Откройте учебник </a:t>
            </a:r>
            <a:r>
              <a:rPr lang="ru-RU" b="1" i="1" dirty="0" smtClean="0">
                <a:solidFill>
                  <a:srgbClr val="FF3300"/>
                </a:solidFill>
              </a:rPr>
              <a:t>п.25</a:t>
            </a:r>
            <a:br>
              <a:rPr lang="ru-RU" b="1" i="1" dirty="0" smtClean="0">
                <a:solidFill>
                  <a:srgbClr val="FF3300"/>
                </a:solidFill>
              </a:rPr>
            </a:br>
            <a:r>
              <a:rPr lang="ru-RU" b="1" i="1" dirty="0" smtClean="0">
                <a:solidFill>
                  <a:srgbClr val="FF3300"/>
                </a:solidFill>
              </a:rPr>
              <a:t>стр.117.</a:t>
            </a: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№4 (а)    </a:t>
            </a:r>
            <a:r>
              <a:rPr lang="ru-RU" dirty="0" smtClean="0">
                <a:hlinkClick r:id="rId2" action="ppaction://hlinkfile"/>
              </a:rPr>
              <a:t>Оформление</a:t>
            </a:r>
            <a:endParaRPr lang="ru-RU" dirty="0" smtClean="0"/>
          </a:p>
          <a:p>
            <a:r>
              <a:rPr lang="ru-RU" dirty="0" smtClean="0"/>
              <a:t>№6 (б)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444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  Лаборатория </a:t>
            </a:r>
            <a:b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   исследований и </a:t>
            </a:r>
            <a:b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раскрытия тайн</a:t>
            </a:r>
            <a:endParaRPr lang="en-US" sz="9600" b="1" dirty="0" smtClean="0">
              <a:solidFill>
                <a:schemeClr val="tx2">
                  <a:satMod val="13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9459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4724400"/>
            <a:ext cx="1508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42938"/>
            <a:ext cx="150812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7848872" cy="20162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№308(1,2,3,4),</a:t>
            </a:r>
            <a:b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   </a:t>
            </a: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311(1,2)</a:t>
            </a:r>
            <a:endParaRPr lang="en-US" sz="9600" b="1" dirty="0" smtClean="0">
              <a:solidFill>
                <a:schemeClr val="tx2">
                  <a:satMod val="13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7411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407310"/>
            <a:ext cx="4535958" cy="347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060848"/>
            <a:ext cx="150812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0" y="908720"/>
            <a:ext cx="7632848" cy="547260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Оказывается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Многочлены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Можно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Складывать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«столбиком»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l="1673" t="4690" r="1673" b="2305"/>
          <a:stretch>
            <a:fillRect/>
          </a:stretch>
        </p:blipFill>
        <p:spPr bwMode="auto">
          <a:xfrm>
            <a:off x="500034" y="285728"/>
            <a:ext cx="8215370" cy="616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1970" t="4690" r="1970" b="2305"/>
          <a:stretch>
            <a:fillRect/>
          </a:stretch>
        </p:blipFill>
        <p:spPr bwMode="auto">
          <a:xfrm>
            <a:off x="428596" y="214290"/>
            <a:ext cx="828680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Алгоритм сложения многочленов </a:t>
            </a:r>
            <a:br>
              <a:rPr lang="ru-RU" b="1" i="1" dirty="0" smtClean="0"/>
            </a:br>
            <a:r>
              <a:rPr lang="ru-RU" b="1" i="1" dirty="0" smtClean="0"/>
              <a:t>«в столбик»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1.Записать многочлены в стандартном виде.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2.Записать многочлены «в столбик» так, чтобы подобные члены стояли под подобными.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3. Сложить по столбцам подобные слагаемые и записать полученные результаты.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4.Записать итоговый многочлен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272808" cy="794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32856"/>
            <a:ext cx="7571184" cy="40477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23528" y="836712"/>
            <a:ext cx="7632848" cy="547260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Оказывается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Можно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Составить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«Противоположный»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многочлен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Противоположный многочлен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12а</a:t>
            </a:r>
            <a:r>
              <a:rPr lang="ru-RU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 – 18ab</a:t>
            </a:r>
            <a:r>
              <a:rPr lang="en-US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30ab</a:t>
            </a:r>
            <a:r>
              <a:rPr lang="en-US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ru-RU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- исходный</a:t>
            </a:r>
          </a:p>
          <a:p>
            <a:pPr>
              <a:buNone/>
            </a:pPr>
            <a:endParaRPr lang="ru-RU" b="1" i="1" baseline="30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</a:t>
            </a: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12а</a:t>
            </a:r>
            <a:r>
              <a:rPr lang="ru-RU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18ab</a:t>
            </a:r>
            <a:r>
              <a:rPr lang="en-US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30ab</a:t>
            </a:r>
            <a:r>
              <a:rPr lang="en-US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ru-RU" sz="28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- 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противоположный</a:t>
            </a:r>
          </a:p>
          <a:p>
            <a:pPr>
              <a:buNone/>
            </a:pPr>
            <a:endParaRPr lang="ru-RU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Противоположный многочлен – это исходный многочлен, умноженный на (-1)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283152" cy="93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76872"/>
            <a:ext cx="7283152" cy="40477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3568" y="764704"/>
            <a:ext cx="7632848" cy="547260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Оказывается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Многочлены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Можно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Вычитать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«столбиком»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Научно-исследовательский институт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1700808"/>
            <a:ext cx="4752528" cy="144016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latin typeface="Monotype Corsiva" pitchFamily="66" charset="0"/>
              </a:rPr>
              <a:t>Лаборатория теоретиков</a:t>
            </a:r>
            <a:endParaRPr lang="ru-RU" sz="2800" i="1" dirty="0">
              <a:latin typeface="Monotype Corsiva" pitchFamily="66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31640" y="3068960"/>
            <a:ext cx="5400600" cy="151216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Лаборатория практиков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131840" y="4437112"/>
            <a:ext cx="5184576" cy="165618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Лаборатория исследований и раскрытия тайн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1673" t="3864" r="1673" b="2681"/>
          <a:stretch>
            <a:fillRect/>
          </a:stretch>
        </p:blipFill>
        <p:spPr bwMode="auto">
          <a:xfrm>
            <a:off x="500034" y="214290"/>
            <a:ext cx="8143932" cy="61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Алгоритм вычитания многочленов </a:t>
            </a:r>
            <a:br>
              <a:rPr lang="ru-RU" sz="3600" b="1" i="1" dirty="0" smtClean="0"/>
            </a:br>
            <a:r>
              <a:rPr lang="ru-RU" sz="3600" b="1" i="1" dirty="0" smtClean="0"/>
              <a:t>«в столбик»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1.Записать многочлены в стандартном виде.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2.Составить противоположный многочлен для </a:t>
            </a:r>
            <a:r>
              <a:rPr lang="ru-RU" b="1" i="1" dirty="0" smtClean="0">
                <a:solidFill>
                  <a:srgbClr val="FF0000"/>
                </a:solidFill>
              </a:rPr>
              <a:t>многочлена - вычитаемого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2.Записать многочлены «в столбик» так, чтобы подобные члены стояли под подобными.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3. </a:t>
            </a:r>
            <a:r>
              <a:rPr lang="ru-RU" b="1" i="1" dirty="0" smtClean="0">
                <a:solidFill>
                  <a:srgbClr val="FF0000"/>
                </a:solidFill>
              </a:rPr>
              <a:t>Сложить</a:t>
            </a:r>
            <a:r>
              <a:rPr lang="ru-RU" b="1" i="1" dirty="0" smtClean="0">
                <a:solidFill>
                  <a:schemeClr val="tx2"/>
                </a:solidFill>
              </a:rPr>
              <a:t> по столбцам подобные слагаемые и записать полученные результаты.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2"/>
                </a:solidFill>
              </a:rPr>
              <a:t>4.Записать итоговый многочлен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Эпиграф</a:t>
            </a:r>
            <a:endParaRPr lang="ru-RU" b="1" i="1" dirty="0"/>
          </a:p>
        </p:txBody>
      </p:sp>
      <p:pic>
        <p:nvPicPr>
          <p:cNvPr id="5" name="Picture 8" descr="Аристотель. Аристотель.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35961" y="1920875"/>
            <a:ext cx="3281077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Успех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 во всяком деле зависит от двух условий: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AutoNum type="arabicPeriod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Правильного установления конечной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цели  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и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AutoNum type="arabicPeriod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Отыскания соответствующих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средств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, ведущих к этой цели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AutoNum type="arabicPeriod"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    Аристотель -древнегреческий  ученый, философ.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88840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3568" y="692696"/>
            <a:ext cx="7632848" cy="547260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Домашнее задание: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П.9,№307,309(1,3),312(1,2) </a:t>
            </a:r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Выучить </a:t>
            </a:r>
            <a:r>
              <a:rPr lang="ru-RU" sz="4000" b="1" i="1" dirty="0" smtClean="0">
                <a:solidFill>
                  <a:srgbClr val="7030A0"/>
                </a:solidFill>
              </a:rPr>
              <a:t>алгоритм</a:t>
            </a:r>
          </a:p>
          <a:p>
            <a:pPr algn="ctr"/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7211144" cy="93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76872"/>
            <a:ext cx="7283152" cy="40477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3568" y="692696"/>
            <a:ext cx="7632848" cy="547260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Поставь себе отметку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13- 12б.   «</a:t>
            </a:r>
            <a:r>
              <a:rPr lang="ru-RU" sz="4000" b="1" i="1" dirty="0" smtClean="0">
                <a:solidFill>
                  <a:srgbClr val="FF0000"/>
                </a:solidFill>
              </a:rPr>
              <a:t>5</a:t>
            </a:r>
            <a:r>
              <a:rPr lang="ru-RU" sz="4000" b="1" i="1" dirty="0" smtClean="0">
                <a:solidFill>
                  <a:srgbClr val="7030A0"/>
                </a:solidFill>
              </a:rPr>
              <a:t>»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11-10б.    «</a:t>
            </a:r>
            <a:r>
              <a:rPr lang="ru-RU" sz="4000" b="1" i="1" dirty="0" smtClean="0">
                <a:solidFill>
                  <a:srgbClr val="FF0000"/>
                </a:solidFill>
              </a:rPr>
              <a:t>4</a:t>
            </a:r>
            <a:r>
              <a:rPr lang="ru-RU" sz="4000" b="1" i="1" dirty="0" smtClean="0">
                <a:solidFill>
                  <a:srgbClr val="7030A0"/>
                </a:solidFill>
              </a:rPr>
              <a:t>»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9-7 б.   «</a:t>
            </a:r>
            <a:r>
              <a:rPr lang="ru-RU" sz="4000" b="1" i="1" dirty="0" smtClean="0">
                <a:solidFill>
                  <a:srgbClr val="FF0000"/>
                </a:solidFill>
              </a:rPr>
              <a:t>3</a:t>
            </a:r>
            <a:r>
              <a:rPr lang="ru-RU" sz="4000" b="1" i="1" dirty="0" smtClean="0">
                <a:solidFill>
                  <a:srgbClr val="7030A0"/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444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  Лаборатория </a:t>
            </a:r>
            <a:b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9600" b="1" dirty="0" smtClean="0">
                <a:solidFill>
                  <a:schemeClr val="tx2">
                    <a:satMod val="130000"/>
                  </a:schemeClr>
                </a:solidFill>
                <a:latin typeface="Monotype Corsiva" panose="03010101010201010101" pitchFamily="66" charset="0"/>
              </a:rPr>
              <a:t>    теоретиков</a:t>
            </a:r>
            <a:endParaRPr lang="en-US" sz="9600" b="1" dirty="0" smtClean="0">
              <a:solidFill>
                <a:schemeClr val="tx2">
                  <a:satMod val="13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7411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4724400"/>
            <a:ext cx="1508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42938"/>
            <a:ext cx="150812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     1.  В математике их часто называют </a:t>
            </a:r>
            <a:r>
              <a:rPr lang="ru-RU" sz="4400" b="1" u="sng" dirty="0" smtClean="0">
                <a:solidFill>
                  <a:srgbClr val="FF0000"/>
                </a:solidFill>
              </a:rPr>
              <a:t>полиномами</a:t>
            </a:r>
            <a:endParaRPr lang="ru-RU" u="sng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</a:t>
            </a:r>
            <a:r>
              <a:rPr lang="ru-RU" b="1" i="1" dirty="0" smtClean="0"/>
              <a:t>Переменные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/>
              <a:t>              Одночлены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b="1" i="1" dirty="0" smtClean="0"/>
              <a:t>Многочлены</a:t>
            </a:r>
          </a:p>
        </p:txBody>
      </p:sp>
      <p:sp>
        <p:nvSpPr>
          <p:cNvPr id="5" name="Овал 4"/>
          <p:cNvSpPr/>
          <p:nvPr/>
        </p:nvSpPr>
        <p:spPr>
          <a:xfrm>
            <a:off x="755576" y="198884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5536" y="3429000"/>
            <a:ext cx="914400" cy="9144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3568" y="501317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487" name="Picture 14" descr="TEACH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1525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     2.Многочленом называется…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</a:t>
            </a:r>
            <a:r>
              <a:rPr lang="ru-RU" b="1" i="1" dirty="0" smtClean="0"/>
              <a:t>Переменные и их степени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/>
              <a:t>                Сумма одночленов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b="1" i="1" dirty="0" smtClean="0"/>
              <a:t>Произведение одночленов</a:t>
            </a:r>
          </a:p>
        </p:txBody>
      </p:sp>
      <p:sp>
        <p:nvSpPr>
          <p:cNvPr id="5" name="Овал 4"/>
          <p:cNvSpPr/>
          <p:nvPr/>
        </p:nvSpPr>
        <p:spPr>
          <a:xfrm>
            <a:off x="395536" y="198884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5536" y="3429000"/>
            <a:ext cx="914400" cy="9144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7544" y="4797152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487" name="Picture 14" descr="TEACH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1525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3.Как называются слагаемые многочлена?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</a:t>
            </a:r>
            <a:r>
              <a:rPr lang="ru-RU" b="1" i="1" dirty="0" smtClean="0"/>
              <a:t>Переменные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/>
              <a:t>                Одночлены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b="1" i="1" dirty="0" smtClean="0"/>
              <a:t>Члены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206084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9552" y="3284984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9552" y="479715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487" name="Picture 14" descr="TEACH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11525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4.Какие члены многочлена  называются подобными?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       </a:t>
            </a:r>
            <a:r>
              <a:rPr lang="ru-RU" b="1" i="1" dirty="0" smtClean="0"/>
              <a:t>Имеющие одинаковые показатели                    степеней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/>
              <a:t>                </a:t>
            </a:r>
          </a:p>
          <a:p>
            <a:pPr algn="ctr">
              <a:buFont typeface="Wingdings 2" pitchFamily="18" charset="2"/>
              <a:buNone/>
            </a:pPr>
            <a:r>
              <a:rPr lang="ru-RU" b="1" i="1" dirty="0" smtClean="0"/>
              <a:t>          Имеющие одинаковые коэффициенты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/>
              <a:t>                 </a:t>
            </a:r>
          </a:p>
          <a:p>
            <a:pPr algn="ctr">
              <a:buFont typeface="Wingdings 2" pitchFamily="18" charset="2"/>
              <a:buNone/>
            </a:pPr>
            <a:r>
              <a:rPr lang="ru-RU" b="1" i="1" dirty="0" smtClean="0"/>
              <a:t> Имеющие одинаковую буквенную </a:t>
            </a:r>
          </a:p>
          <a:p>
            <a:pPr algn="ctr">
              <a:buFont typeface="Wingdings 2" pitchFamily="18" charset="2"/>
              <a:buNone/>
            </a:pPr>
            <a:r>
              <a:rPr lang="ru-RU" b="1" i="1" dirty="0" smtClean="0"/>
              <a:t>часть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 smtClean="0"/>
          </a:p>
        </p:txBody>
      </p:sp>
      <p:sp>
        <p:nvSpPr>
          <p:cNvPr id="5" name="Овал 4"/>
          <p:cNvSpPr/>
          <p:nvPr/>
        </p:nvSpPr>
        <p:spPr>
          <a:xfrm>
            <a:off x="395536" y="1844824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7544" y="3284984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7544" y="4509120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2535" name="Picture 14" descr="TEACH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49275"/>
            <a:ext cx="1152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5.Многочлен приведен к стандартному виду, если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           </a:t>
            </a:r>
            <a:r>
              <a:rPr lang="ru-RU" b="1" i="1" dirty="0" smtClean="0"/>
              <a:t>Все члены записаны в стандартном виде и приведены подобные слагаемые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/>
              <a:t>                </a:t>
            </a:r>
          </a:p>
          <a:p>
            <a:pPr algn="ctr">
              <a:buFont typeface="Wingdings 2" pitchFamily="18" charset="2"/>
              <a:buNone/>
            </a:pPr>
            <a:r>
              <a:rPr lang="ru-RU" b="1" i="1" dirty="0" smtClean="0"/>
              <a:t>      Многочлен состоит из одного одночлена</a:t>
            </a:r>
          </a:p>
          <a:p>
            <a:pPr>
              <a:buFont typeface="Wingdings 2" pitchFamily="18" charset="2"/>
              <a:buNone/>
            </a:pPr>
            <a:r>
              <a:rPr lang="ru-RU" b="1" i="1" dirty="0" smtClean="0"/>
              <a:t>                 </a:t>
            </a:r>
          </a:p>
          <a:p>
            <a:pPr algn="ctr">
              <a:buFont typeface="Wingdings 2" pitchFamily="18" charset="2"/>
              <a:buNone/>
            </a:pPr>
            <a:r>
              <a:rPr lang="ru-RU" b="1" i="1" dirty="0" smtClean="0"/>
              <a:t>         Все члены имеют одинаковые показатели степеней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2060848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9512" y="3429000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3568" y="494116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3559" name="Picture 14" descr="TEACH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152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521</TotalTime>
  <Words>701</Words>
  <Application>Microsoft Office PowerPoint</Application>
  <PresentationFormat>Экран (4:3)</PresentationFormat>
  <Paragraphs>167</Paragraphs>
  <Slides>34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09 ноября 2020год  Классная работа.</vt:lpstr>
      <vt:lpstr>Эпиграф</vt:lpstr>
      <vt:lpstr>Научно-исследовательский институт</vt:lpstr>
      <vt:lpstr>   Лаборатория      теоретиков</vt:lpstr>
      <vt:lpstr>     1.  В математике их часто называют полиномами</vt:lpstr>
      <vt:lpstr>     2.Многочленом называется…</vt:lpstr>
      <vt:lpstr>3.Как называются слагаемые многочлена?</vt:lpstr>
      <vt:lpstr>4.Какие члены многочлена  называются подобными?</vt:lpstr>
      <vt:lpstr>5.Многочлен приведен к стандартному виду, если</vt:lpstr>
      <vt:lpstr>      6.Какие из многочленов записаны в стандартном виде?</vt:lpstr>
      <vt:lpstr>7.Многочлен 3t² - 5t + 11 - 3t² + 5t   записан в стандартном виде</vt:lpstr>
      <vt:lpstr>8.В многочлене 5х + 6у – 3х – 12у =   правильно  приведите подобные слагаемые</vt:lpstr>
      <vt:lpstr>ВНИМАНИЕ! Сформулируйте вопрос к этому заданию и выполните его.</vt:lpstr>
      <vt:lpstr>Тема урока: СЛОЖЕНИЕ И ВЫЧИТАНИЕ МНОГОЧЛЕНОВ</vt:lpstr>
      <vt:lpstr>Цель урока:</vt:lpstr>
      <vt:lpstr>Слайд 16</vt:lpstr>
      <vt:lpstr>Алгоритм сложения и вычитания многочленов</vt:lpstr>
      <vt:lpstr>Алгоритм сложения и вычитания многочленов</vt:lpstr>
      <vt:lpstr>   Лаборатория      практиков</vt:lpstr>
      <vt:lpstr>Откройте учебник п.25 стр.117.</vt:lpstr>
      <vt:lpstr>   Лаборатория      исследований и  раскрытия тайн</vt:lpstr>
      <vt:lpstr>  №308(1,2,3,4),      311(1,2)</vt:lpstr>
      <vt:lpstr>Слайд 23</vt:lpstr>
      <vt:lpstr>Слайд 24</vt:lpstr>
      <vt:lpstr>Слайд 25</vt:lpstr>
      <vt:lpstr>Алгоритм сложения многочленов  «в столбик»</vt:lpstr>
      <vt:lpstr>Слайд 27</vt:lpstr>
      <vt:lpstr>Противоположный многочлен</vt:lpstr>
      <vt:lpstr>Слайд 29</vt:lpstr>
      <vt:lpstr>Слайд 30</vt:lpstr>
      <vt:lpstr>Алгоритм вычитания многочленов  «в столбик»</vt:lpstr>
      <vt:lpstr>Эпиграф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 января 2017год .</dc:title>
  <cp:lastModifiedBy>Admin</cp:lastModifiedBy>
  <cp:revision>51</cp:revision>
  <dcterms:modified xsi:type="dcterms:W3CDTF">2020-11-07T10:51:23Z</dcterms:modified>
</cp:coreProperties>
</file>