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0" r:id="rId1"/>
  </p:sldMasterIdLst>
  <p:notesMasterIdLst>
    <p:notesMasterId r:id="rId36"/>
  </p:notesMasterIdLst>
  <p:sldIdLst>
    <p:sldId id="256" r:id="rId2"/>
    <p:sldId id="260" r:id="rId3"/>
    <p:sldId id="265" r:id="rId4"/>
    <p:sldId id="261" r:id="rId5"/>
    <p:sldId id="294" r:id="rId6"/>
    <p:sldId id="266" r:id="rId7"/>
    <p:sldId id="267" r:id="rId8"/>
    <p:sldId id="268" r:id="rId9"/>
    <p:sldId id="269" r:id="rId10"/>
    <p:sldId id="270" r:id="rId11"/>
    <p:sldId id="271" r:id="rId12"/>
    <p:sldId id="272" r:id="rId13"/>
    <p:sldId id="273" r:id="rId14"/>
    <p:sldId id="274" r:id="rId15"/>
    <p:sldId id="275" r:id="rId16"/>
    <p:sldId id="276" r:id="rId17"/>
    <p:sldId id="277" r:id="rId18"/>
    <p:sldId id="278" r:id="rId19"/>
    <p:sldId id="262" r:id="rId20"/>
    <p:sldId id="279" r:id="rId21"/>
    <p:sldId id="263" r:id="rId22"/>
    <p:sldId id="284" r:id="rId23"/>
    <p:sldId id="295" r:id="rId24"/>
    <p:sldId id="282" r:id="rId25"/>
    <p:sldId id="283" r:id="rId26"/>
    <p:sldId id="288" r:id="rId27"/>
    <p:sldId id="296" r:id="rId28"/>
    <p:sldId id="289" r:id="rId29"/>
    <p:sldId id="297" r:id="rId30"/>
    <p:sldId id="286" r:id="rId31"/>
    <p:sldId id="290" r:id="rId32"/>
    <p:sldId id="293" r:id="rId33"/>
    <p:sldId id="298" r:id="rId34"/>
    <p:sldId id="299" r:id="rId3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566" y="-13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FE01F14-F25F-4C69-871B-D421682F1F8D}" type="datetimeFigureOut">
              <a:rPr lang="ru-RU" smtClean="0"/>
              <a:pPr/>
              <a:t>07.11.2020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3878960-2499-49C5-B1BF-C7CE54CF77B4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C557B0E6-62B3-43D8-8242-732D01CBD2C6}" type="slidenum">
              <a:rPr lang="en-US" smtClean="0">
                <a:latin typeface="Arial" charset="0"/>
              </a:rPr>
              <a:pPr/>
              <a:t>4</a:t>
            </a:fld>
            <a:endParaRPr lang="en-US" smtClean="0">
              <a:latin typeface="Arial" charset="0"/>
            </a:endParaRPr>
          </a:p>
        </p:txBody>
      </p:sp>
      <p:sp>
        <p:nvSpPr>
          <p:cNvPr id="512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0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2227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smtClean="0"/>
          </a:p>
        </p:txBody>
      </p:sp>
      <p:sp>
        <p:nvSpPr>
          <p:cNvPr id="52228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4F9C385F-3232-4DBC-982D-73E552E61B49}" type="slidenum">
              <a:rPr lang="ru-RU" smtClean="0"/>
              <a:pPr/>
              <a:t>11</a:t>
            </a:fld>
            <a:endParaRPr lang="ru-RU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3251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smtClean="0"/>
          </a:p>
        </p:txBody>
      </p:sp>
      <p:sp>
        <p:nvSpPr>
          <p:cNvPr id="53252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27090DE2-1CE8-4A75-A241-00653D63C9F6}" type="slidenum">
              <a:rPr lang="ru-RU" smtClean="0"/>
              <a:pPr/>
              <a:t>12</a:t>
            </a:fld>
            <a:endParaRPr lang="ru-RU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878960-2499-49C5-B1BF-C7CE54CF77B4}" type="slidenum">
              <a:rPr lang="ru-RU" smtClean="0"/>
              <a:pPr/>
              <a:t>13</a:t>
            </a:fld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E9643AEA-DBA2-4D3B-8362-0A87EDE20676}" type="slidenum">
              <a:rPr lang="en-US" smtClean="0">
                <a:latin typeface="Arial" charset="0"/>
              </a:rPr>
              <a:pPr/>
              <a:t>19</a:t>
            </a:fld>
            <a:endParaRPr lang="en-US" smtClean="0">
              <a:latin typeface="Arial" charset="0"/>
            </a:endParaRPr>
          </a:p>
        </p:txBody>
      </p:sp>
      <p:sp>
        <p:nvSpPr>
          <p:cNvPr id="522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2228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4B003622-9A12-43A8-92A2-97BE19563702}" type="slidenum">
              <a:rPr lang="en-US" smtClean="0">
                <a:latin typeface="Arial" charset="0"/>
              </a:rPr>
              <a:pPr/>
              <a:t>21</a:t>
            </a:fld>
            <a:endParaRPr lang="en-US" smtClean="0">
              <a:latin typeface="Arial" charset="0"/>
            </a:endParaRPr>
          </a:p>
        </p:txBody>
      </p:sp>
      <p:sp>
        <p:nvSpPr>
          <p:cNvPr id="532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3252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C557B0E6-62B3-43D8-8242-732D01CBD2C6}" type="slidenum">
              <a:rPr lang="en-US" smtClean="0">
                <a:latin typeface="Arial" charset="0"/>
              </a:rPr>
              <a:pPr/>
              <a:t>22</a:t>
            </a:fld>
            <a:endParaRPr lang="en-US" smtClean="0">
              <a:latin typeface="Arial" charset="0"/>
            </a:endParaRPr>
          </a:p>
        </p:txBody>
      </p:sp>
      <p:sp>
        <p:nvSpPr>
          <p:cNvPr id="512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0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07.11.2020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07.11.2020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07.11.2020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07.11.2020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07.11.2020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://www.078.help-rus-student.ru/pictures_fail/001_1.htm" TargetMode="External"/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hyperlink" Target="&#1057;&#1083;&#1086;&#1078;&#1077;&#1085;&#1080;&#1077;%20&#1080;%20&#1074;&#1099;&#1095;&#1080;&#1090;&#1072;&#1085;&#1080;&#1077;%20&#1084;&#1085;&#1086;&#1075;&#1086;&#1095;&#1083;&#1077;&#1085;&#1086;&#1074;..mp4" TargetMode="Externa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://www.078.help-rus-student.ru/pictures_fail/001_1.htm" TargetMode="External"/><Relationship Id="rId1" Type="http://schemas.openxmlformats.org/officeDocument/2006/relationships/slideLayout" Target="../slideLayouts/slideLayout4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260648"/>
            <a:ext cx="82296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i="1" dirty="0" smtClean="0"/>
              <a:t>09</a:t>
            </a:r>
            <a:r>
              <a:rPr lang="ru-RU" b="1" i="1" dirty="0" smtClean="0"/>
              <a:t> ноября 2020год </a:t>
            </a:r>
            <a:r>
              <a:rPr lang="ru-RU" b="1" i="1" dirty="0" smtClean="0"/>
              <a:t/>
            </a:r>
            <a:br>
              <a:rPr lang="ru-RU" b="1" i="1" dirty="0" smtClean="0"/>
            </a:br>
            <a:r>
              <a:rPr lang="ru-RU" b="1" i="1" dirty="0" smtClean="0"/>
              <a:t>Классная работа</a:t>
            </a:r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  <a:buNone/>
            </a:pPr>
            <a:r>
              <a:rPr lang="ru-RU" b="1" i="1" dirty="0" smtClean="0">
                <a:solidFill>
                  <a:srgbClr val="262626"/>
                </a:solidFill>
                <a:latin typeface="Times New Roman" pitchFamily="18" charset="0"/>
                <a:cs typeface="Times New Roman" pitchFamily="18" charset="0"/>
              </a:rPr>
              <a:t>Я очень рада</a:t>
            </a:r>
            <a:endParaRPr lang="ru-RU" dirty="0" smtClean="0">
              <a:solidFill>
                <a:srgbClr val="262626"/>
              </a:solidFill>
              <a:latin typeface="Calibri" pitchFamily="34" charset="0"/>
              <a:cs typeface="Times New Roman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  <a:buNone/>
            </a:pPr>
            <a:r>
              <a:rPr lang="ru-RU" b="1" i="1" dirty="0" smtClean="0">
                <a:solidFill>
                  <a:srgbClr val="262626"/>
                </a:solidFill>
                <a:latin typeface="Times New Roman" pitchFamily="18" charset="0"/>
                <a:cs typeface="Times New Roman" pitchFamily="18" charset="0"/>
              </a:rPr>
              <a:t>Войти в приветливый ваш класс</a:t>
            </a:r>
            <a:endParaRPr lang="ru-RU" dirty="0" smtClean="0">
              <a:solidFill>
                <a:srgbClr val="262626"/>
              </a:solidFill>
              <a:latin typeface="Calibri" pitchFamily="34" charset="0"/>
              <a:cs typeface="Times New Roman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  <a:buNone/>
            </a:pPr>
            <a:r>
              <a:rPr lang="ru-RU" b="1" i="1" dirty="0" smtClean="0">
                <a:solidFill>
                  <a:srgbClr val="262626"/>
                </a:solidFill>
                <a:latin typeface="Times New Roman" pitchFamily="18" charset="0"/>
                <a:cs typeface="Times New Roman" pitchFamily="18" charset="0"/>
              </a:rPr>
              <a:t>И для меня уже награда </a:t>
            </a:r>
            <a:endParaRPr lang="ru-RU" dirty="0" smtClean="0">
              <a:solidFill>
                <a:srgbClr val="262626"/>
              </a:solidFill>
              <a:latin typeface="Calibri" pitchFamily="34" charset="0"/>
              <a:cs typeface="Times New Roman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  <a:buNone/>
            </a:pPr>
            <a:r>
              <a:rPr lang="ru-RU" b="1" i="1" dirty="0" smtClean="0">
                <a:solidFill>
                  <a:srgbClr val="262626"/>
                </a:solidFill>
                <a:latin typeface="Times New Roman" pitchFamily="18" charset="0"/>
                <a:cs typeface="Times New Roman" pitchFamily="18" charset="0"/>
              </a:rPr>
              <a:t>Вниманье ваших добрых глаз.</a:t>
            </a:r>
            <a:endParaRPr lang="ru-RU" dirty="0" smtClean="0">
              <a:solidFill>
                <a:srgbClr val="262626"/>
              </a:solidFill>
              <a:latin typeface="Calibri" pitchFamily="34" charset="0"/>
              <a:cs typeface="Times New Roman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  <a:buNone/>
            </a:pPr>
            <a:r>
              <a:rPr lang="ru-RU" b="1" i="1" dirty="0" smtClean="0">
                <a:solidFill>
                  <a:srgbClr val="262626"/>
                </a:solidFill>
                <a:latin typeface="Times New Roman" pitchFamily="18" charset="0"/>
                <a:cs typeface="Times New Roman" pitchFamily="18" charset="0"/>
              </a:rPr>
              <a:t>Я знаю, каждый в классе гений,</a:t>
            </a:r>
            <a:endParaRPr lang="ru-RU" dirty="0" smtClean="0">
              <a:solidFill>
                <a:srgbClr val="262626"/>
              </a:solidFill>
              <a:latin typeface="Calibri" pitchFamily="34" charset="0"/>
              <a:cs typeface="Times New Roman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  <a:buNone/>
            </a:pPr>
            <a:r>
              <a:rPr lang="ru-RU" b="1" i="1" dirty="0" smtClean="0">
                <a:solidFill>
                  <a:srgbClr val="262626"/>
                </a:solidFill>
                <a:latin typeface="Times New Roman" pitchFamily="18" charset="0"/>
                <a:cs typeface="Times New Roman" pitchFamily="18" charset="0"/>
              </a:rPr>
              <a:t>Но без труда, талант не впрок</a:t>
            </a:r>
            <a:endParaRPr lang="ru-RU" dirty="0" smtClean="0">
              <a:solidFill>
                <a:srgbClr val="262626"/>
              </a:solidFill>
              <a:latin typeface="Calibri" pitchFamily="34" charset="0"/>
              <a:cs typeface="Times New Roman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  <a:buNone/>
            </a:pPr>
            <a:r>
              <a:rPr lang="ru-RU" b="1" i="1" dirty="0" smtClean="0">
                <a:solidFill>
                  <a:srgbClr val="262626"/>
                </a:solidFill>
                <a:latin typeface="Times New Roman" pitchFamily="18" charset="0"/>
                <a:cs typeface="Times New Roman" pitchFamily="18" charset="0"/>
              </a:rPr>
              <a:t>Из ваших знаний и умений, </a:t>
            </a:r>
            <a:endParaRPr lang="ru-RU" dirty="0" smtClean="0">
              <a:solidFill>
                <a:srgbClr val="262626"/>
              </a:solidFill>
              <a:latin typeface="Calibri" pitchFamily="34" charset="0"/>
              <a:cs typeface="Times New Roman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  <a:buNone/>
            </a:pPr>
            <a:r>
              <a:rPr lang="ru-RU" b="1" i="1" dirty="0" smtClean="0">
                <a:solidFill>
                  <a:srgbClr val="262626"/>
                </a:solidFill>
                <a:latin typeface="Times New Roman" pitchFamily="18" charset="0"/>
                <a:cs typeface="Times New Roman" pitchFamily="18" charset="0"/>
              </a:rPr>
              <a:t>Мы вместе сотворим урок</a:t>
            </a:r>
            <a:endParaRPr lang="ru-RU" dirty="0">
              <a:solidFill>
                <a:srgbClr val="262626"/>
              </a:solidFill>
              <a:latin typeface="Calibri" pitchFamily="34" charset="0"/>
              <a:cs typeface="Times New Roman" pitchFamily="18" charset="0"/>
            </a:endParaRPr>
          </a:p>
        </p:txBody>
      </p:sp>
      <p:pic>
        <p:nvPicPr>
          <p:cNvPr id="4" name="Picture 3" descr="1b6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228184" y="4293096"/>
            <a:ext cx="2670175" cy="2074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>
              <a:defRPr/>
            </a:pPr>
            <a:r>
              <a:rPr lang="ru-RU" sz="4400" b="1" dirty="0" smtClean="0">
                <a:solidFill>
                  <a:srgbClr val="FF0000"/>
                </a:solidFill>
              </a:rPr>
              <a:t>      6.Какие из многочленов записаны в стандартном виде?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defRPr/>
            </a:pPr>
            <a:endParaRPr lang="ru-RU" dirty="0" smtClean="0"/>
          </a:p>
          <a:p>
            <a:pPr>
              <a:spcBef>
                <a:spcPct val="50000"/>
              </a:spcBef>
              <a:buFont typeface="Wingdings 2" pitchFamily="18" charset="2"/>
              <a:buNone/>
              <a:defRPr/>
            </a:pPr>
            <a:r>
              <a:rPr lang="ru-RU" b="1" i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              12а</a:t>
            </a:r>
            <a:r>
              <a:rPr lang="ru-RU" b="1" i="1" baseline="300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2</a:t>
            </a:r>
            <a:r>
              <a:rPr lang="en-US" b="1" i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b – 18ab</a:t>
            </a:r>
            <a:r>
              <a:rPr lang="en-US" b="1" i="1" baseline="300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2</a:t>
            </a:r>
            <a:r>
              <a:rPr lang="en-US" b="1" i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 – 30ab</a:t>
            </a:r>
            <a:r>
              <a:rPr lang="en-US" b="1" i="1" baseline="300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3</a:t>
            </a:r>
            <a:endParaRPr lang="ru-RU" b="1" i="1" dirty="0" smtClean="0"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</a:endParaRPr>
          </a:p>
          <a:p>
            <a:pPr>
              <a:buFont typeface="Wingdings 2" pitchFamily="18" charset="2"/>
              <a:buNone/>
              <a:defRPr/>
            </a:pPr>
            <a:r>
              <a:rPr lang="ru-RU" b="1" i="1" dirty="0" smtClean="0"/>
              <a:t>                </a:t>
            </a:r>
          </a:p>
          <a:p>
            <a:pPr>
              <a:spcBef>
                <a:spcPct val="50000"/>
              </a:spcBef>
              <a:buFont typeface="Wingdings 2" pitchFamily="18" charset="2"/>
              <a:buNone/>
              <a:defRPr/>
            </a:pPr>
            <a:r>
              <a:rPr lang="ru-RU" b="1" i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                            </a:t>
            </a:r>
            <a:r>
              <a:rPr lang="en-US" b="1" i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3</a:t>
            </a:r>
            <a:r>
              <a:rPr lang="ru-RU" b="1" i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а</a:t>
            </a:r>
            <a:r>
              <a:rPr lang="en-US" b="1" i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x – 6ax + 9a</a:t>
            </a:r>
            <a:r>
              <a:rPr lang="en-US" b="1" i="1" baseline="300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2</a:t>
            </a:r>
            <a:r>
              <a:rPr lang="en-US" b="1" i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x</a:t>
            </a:r>
            <a:endParaRPr lang="ru-RU" b="1" i="1" dirty="0" smtClean="0"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</a:endParaRPr>
          </a:p>
          <a:p>
            <a:pPr>
              <a:spcBef>
                <a:spcPct val="50000"/>
              </a:spcBef>
              <a:buFont typeface="Wingdings 2" pitchFamily="18" charset="2"/>
              <a:buNone/>
              <a:defRPr/>
            </a:pPr>
            <a:endParaRPr lang="ru-RU" b="1" i="1" dirty="0" smtClean="0"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</a:endParaRPr>
          </a:p>
          <a:p>
            <a:pPr>
              <a:buFont typeface="Wingdings 2" pitchFamily="18" charset="2"/>
              <a:buNone/>
              <a:defRPr/>
            </a:pPr>
            <a:r>
              <a:rPr lang="ru-RU" b="1" i="1" dirty="0" smtClean="0"/>
              <a:t>            </a:t>
            </a:r>
          </a:p>
          <a:p>
            <a:pPr>
              <a:buFont typeface="Wingdings 2" pitchFamily="18" charset="2"/>
              <a:buNone/>
              <a:defRPr/>
            </a:pPr>
            <a:r>
              <a:rPr lang="ru-RU" b="1" i="1" dirty="0" smtClean="0"/>
              <a:t>                   </a:t>
            </a:r>
            <a:r>
              <a:rPr lang="en-US" b="1" i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4x</a:t>
            </a:r>
            <a:r>
              <a:rPr lang="en-US" b="1" i="1" baseline="300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6</a:t>
            </a:r>
            <a:r>
              <a:rPr lang="en-US" b="1" i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y</a:t>
            </a:r>
            <a:r>
              <a:rPr lang="en-US" b="1" i="1" baseline="300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3</a:t>
            </a:r>
            <a:r>
              <a:rPr lang="en-US" b="1" i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 + 2x</a:t>
            </a:r>
            <a:r>
              <a:rPr lang="en-US" b="1" i="1" baseline="300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2</a:t>
            </a:r>
            <a:r>
              <a:rPr lang="en-US" b="1" i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y</a:t>
            </a:r>
            <a:r>
              <a:rPr lang="en-US" b="1" i="1" baseline="300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2</a:t>
            </a:r>
            <a:r>
              <a:rPr lang="en-US" b="1" i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 + x</a:t>
            </a:r>
            <a:endParaRPr lang="ru-RU" b="1" i="1" dirty="0" smtClean="0"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</a:endParaRPr>
          </a:p>
          <a:p>
            <a:pPr algn="ctr">
              <a:buFont typeface="Wingdings 2" pitchFamily="18" charset="2"/>
              <a:buNone/>
              <a:defRPr/>
            </a:pPr>
            <a:endParaRPr lang="ru-RU" b="1" i="1" dirty="0"/>
          </a:p>
        </p:txBody>
      </p:sp>
      <p:sp>
        <p:nvSpPr>
          <p:cNvPr id="5" name="Овал 4"/>
          <p:cNvSpPr/>
          <p:nvPr/>
        </p:nvSpPr>
        <p:spPr>
          <a:xfrm>
            <a:off x="683568" y="2132856"/>
            <a:ext cx="914400" cy="914400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6" name="Овал 5"/>
          <p:cNvSpPr/>
          <p:nvPr/>
        </p:nvSpPr>
        <p:spPr>
          <a:xfrm>
            <a:off x="1691680" y="3356992"/>
            <a:ext cx="914400" cy="914400"/>
          </a:xfrm>
          <a:prstGeom prst="ellipse">
            <a:avLst/>
          </a:prstGeom>
          <a:solidFill>
            <a:srgbClr val="92D050"/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7" name="Овал 6"/>
          <p:cNvSpPr/>
          <p:nvPr/>
        </p:nvSpPr>
        <p:spPr>
          <a:xfrm>
            <a:off x="971600" y="4941168"/>
            <a:ext cx="914400" cy="914400"/>
          </a:xfrm>
          <a:prstGeom prst="ellipse">
            <a:avLst/>
          </a:prstGeom>
          <a:solidFill>
            <a:srgbClr val="FFFF00"/>
          </a:soli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pic>
        <p:nvPicPr>
          <p:cNvPr id="24583" name="Picture 14" descr="TEACHER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476672"/>
            <a:ext cx="1152525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>
              <a:defRPr/>
            </a:pPr>
            <a:r>
              <a:rPr lang="ru-RU" sz="4000" b="1" dirty="0" smtClean="0">
                <a:solidFill>
                  <a:srgbClr val="FF0000"/>
                </a:solidFill>
              </a:rPr>
              <a:t>7.Многочлен </a:t>
            </a:r>
            <a:r>
              <a:rPr lang="ru-RU" sz="3600" b="1" i="1" u="sng" dirty="0" smtClean="0">
                <a:solidFill>
                  <a:srgbClr val="00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3</a:t>
            </a:r>
            <a:r>
              <a:rPr lang="en-US" sz="3600" b="1" i="1" u="sng" dirty="0" smtClean="0">
                <a:solidFill>
                  <a:srgbClr val="00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t</a:t>
            </a:r>
            <a:r>
              <a:rPr lang="ru-RU" sz="3600" b="1" i="1" u="sng" dirty="0" smtClean="0">
                <a:solidFill>
                  <a:srgbClr val="00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² - 5</a:t>
            </a:r>
            <a:r>
              <a:rPr lang="en-US" sz="3600" b="1" i="1" u="sng" dirty="0" smtClean="0">
                <a:solidFill>
                  <a:srgbClr val="00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t</a:t>
            </a:r>
            <a:r>
              <a:rPr lang="ru-RU" sz="3600" b="1" i="1" u="sng" dirty="0" smtClean="0">
                <a:solidFill>
                  <a:srgbClr val="00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 + 11 - 3</a:t>
            </a:r>
            <a:r>
              <a:rPr lang="en-US" sz="3600" b="1" i="1" u="sng" dirty="0" smtClean="0">
                <a:solidFill>
                  <a:srgbClr val="00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t</a:t>
            </a:r>
            <a:r>
              <a:rPr lang="ru-RU" sz="3600" b="1" i="1" u="sng" dirty="0" smtClean="0">
                <a:solidFill>
                  <a:srgbClr val="00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² + 5</a:t>
            </a:r>
            <a:r>
              <a:rPr lang="en-US" sz="3600" b="1" i="1" u="sng" dirty="0" smtClean="0">
                <a:solidFill>
                  <a:srgbClr val="00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t</a:t>
            </a:r>
            <a:r>
              <a:rPr lang="ru-RU" sz="3600" b="1" i="1" u="sng" dirty="0" smtClean="0">
                <a:solidFill>
                  <a:srgbClr val="00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 </a:t>
            </a:r>
            <a:r>
              <a:rPr lang="ru-RU" sz="3600" b="1" i="1" u="sng" dirty="0" smtClean="0">
                <a:solidFill>
                  <a:srgbClr val="0033CC"/>
                </a:solidFill>
              </a:rPr>
              <a:t/>
            </a:r>
            <a:br>
              <a:rPr lang="ru-RU" sz="3600" b="1" i="1" u="sng" dirty="0" smtClean="0">
                <a:solidFill>
                  <a:srgbClr val="0033CC"/>
                </a:solidFill>
              </a:rPr>
            </a:br>
            <a:r>
              <a:rPr lang="ru-RU" sz="4400" b="1" dirty="0" smtClean="0">
                <a:solidFill>
                  <a:srgbClr val="FF0000"/>
                </a:solidFill>
              </a:rPr>
              <a:t> записан в стандартном виде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331913" y="1412875"/>
            <a:ext cx="7499350" cy="4800600"/>
          </a:xfrm>
        </p:spPr>
        <p:txBody>
          <a:bodyPr/>
          <a:lstStyle/>
          <a:p>
            <a:pPr>
              <a:spcBef>
                <a:spcPct val="50000"/>
              </a:spcBef>
              <a:buFont typeface="Wingdings 2" pitchFamily="18" charset="2"/>
              <a:buNone/>
              <a:defRPr/>
            </a:pPr>
            <a:r>
              <a:rPr lang="ru-RU" b="1" i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               </a:t>
            </a:r>
          </a:p>
          <a:p>
            <a:pPr>
              <a:spcBef>
                <a:spcPct val="50000"/>
              </a:spcBef>
              <a:buFont typeface="Wingdings 2" pitchFamily="18" charset="2"/>
              <a:buNone/>
              <a:defRPr/>
            </a:pPr>
            <a:r>
              <a:rPr lang="ru-RU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            </a:t>
            </a:r>
            <a:r>
              <a:rPr lang="en-US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6t</a:t>
            </a:r>
            <a:r>
              <a:rPr lang="ru-RU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² </a:t>
            </a:r>
            <a:r>
              <a:rPr lang="en-US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+</a:t>
            </a:r>
            <a:r>
              <a:rPr lang="ru-RU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11 -10</a:t>
            </a:r>
            <a:r>
              <a:rPr lang="en-US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t</a:t>
            </a:r>
            <a:r>
              <a:rPr lang="ru-RU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 </a:t>
            </a:r>
          </a:p>
          <a:p>
            <a:pPr>
              <a:spcBef>
                <a:spcPct val="50000"/>
              </a:spcBef>
              <a:buFont typeface="Wingdings 2" pitchFamily="18" charset="2"/>
              <a:buNone/>
              <a:defRPr/>
            </a:pPr>
            <a:endParaRPr lang="ru-RU" b="1" i="1" dirty="0" smtClean="0"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</a:endParaRPr>
          </a:p>
          <a:p>
            <a:pPr>
              <a:spcBef>
                <a:spcPct val="50000"/>
              </a:spcBef>
              <a:buFont typeface="Wingdings 2" pitchFamily="18" charset="2"/>
              <a:buNone/>
              <a:defRPr/>
            </a:pPr>
            <a:r>
              <a:rPr lang="ru-RU" b="1" i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                            </a:t>
            </a:r>
            <a:r>
              <a:rPr lang="en-US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6t</a:t>
            </a:r>
            <a:r>
              <a:rPr lang="ru-RU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² </a:t>
            </a:r>
            <a:r>
              <a:rPr lang="en-US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+</a:t>
            </a:r>
            <a:r>
              <a:rPr lang="ru-RU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11</a:t>
            </a:r>
            <a:endParaRPr lang="ru-RU" b="1" i="1" dirty="0" smtClean="0"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</a:endParaRPr>
          </a:p>
          <a:p>
            <a:pPr>
              <a:buFont typeface="Wingdings 2" pitchFamily="18" charset="2"/>
              <a:buNone/>
              <a:defRPr/>
            </a:pPr>
            <a:r>
              <a:rPr lang="ru-RU" b="1" i="1" dirty="0" smtClean="0"/>
              <a:t>                 </a:t>
            </a:r>
          </a:p>
          <a:p>
            <a:pPr>
              <a:buFont typeface="Wingdings 2" pitchFamily="18" charset="2"/>
              <a:buNone/>
              <a:defRPr/>
            </a:pPr>
            <a:r>
              <a:rPr lang="ru-RU" b="1" i="1" dirty="0" smtClean="0"/>
              <a:t>                                                     </a:t>
            </a:r>
          </a:p>
          <a:p>
            <a:pPr>
              <a:buFont typeface="Wingdings 2" pitchFamily="18" charset="2"/>
              <a:buNone/>
              <a:defRPr/>
            </a:pPr>
            <a:endParaRPr lang="ru-RU" b="1" i="1" dirty="0" smtClean="0">
              <a:latin typeface="Arial" pitchFamily="34" charset="0"/>
              <a:cs typeface="Arial" pitchFamily="34" charset="0"/>
            </a:endParaRPr>
          </a:p>
          <a:p>
            <a:pPr>
              <a:buFont typeface="Wingdings 2" pitchFamily="18" charset="2"/>
              <a:buNone/>
              <a:defRPr/>
            </a:pPr>
            <a:r>
              <a:rPr lang="ru-RU" b="1" i="1" dirty="0" smtClean="0">
                <a:latin typeface="Arial" pitchFamily="34" charset="0"/>
                <a:cs typeface="Arial" pitchFamily="34" charset="0"/>
              </a:rPr>
              <a:t>                                                   11</a:t>
            </a:r>
            <a:endParaRPr lang="ru-RU" b="1" i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Овал 4"/>
          <p:cNvSpPr/>
          <p:nvPr/>
        </p:nvSpPr>
        <p:spPr>
          <a:xfrm>
            <a:off x="1475656" y="1916832"/>
            <a:ext cx="914400" cy="914400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6" name="Овал 5"/>
          <p:cNvSpPr/>
          <p:nvPr/>
        </p:nvSpPr>
        <p:spPr>
          <a:xfrm>
            <a:off x="2915816" y="3068960"/>
            <a:ext cx="914400" cy="914400"/>
          </a:xfrm>
          <a:prstGeom prst="ellipse">
            <a:avLst/>
          </a:prstGeom>
          <a:solidFill>
            <a:srgbClr val="00B050"/>
          </a:solidFill>
          <a:ln>
            <a:solidFill>
              <a:srgbClr val="92D050"/>
            </a:solidFill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7" name="Овал 6"/>
          <p:cNvSpPr/>
          <p:nvPr/>
        </p:nvSpPr>
        <p:spPr>
          <a:xfrm>
            <a:off x="4355976" y="4653136"/>
            <a:ext cx="914400" cy="914400"/>
          </a:xfrm>
          <a:prstGeom prst="ellipse">
            <a:avLst/>
          </a:prstGeom>
          <a:solidFill>
            <a:srgbClr val="FFC000"/>
          </a:solidFill>
          <a:ln>
            <a:solidFill>
              <a:srgbClr val="FFFF00"/>
            </a:solidFill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pic>
        <p:nvPicPr>
          <p:cNvPr id="25607" name="Picture 14" descr="TEACHER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3850" y="549275"/>
            <a:ext cx="1152525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87624" y="274638"/>
            <a:ext cx="7746826" cy="1570037"/>
          </a:xfrm>
        </p:spPr>
        <p:txBody>
          <a:bodyPr>
            <a:noAutofit/>
          </a:bodyPr>
          <a:lstStyle/>
          <a:p>
            <a:pPr algn="ctr">
              <a:defRPr/>
            </a:pPr>
            <a:r>
              <a:rPr lang="ru-RU" sz="3600" b="1" dirty="0" smtClean="0">
                <a:solidFill>
                  <a:srgbClr val="FF0000"/>
                </a:solidFill>
              </a:rPr>
              <a:t>8.В многочлене </a:t>
            </a:r>
            <a:r>
              <a:rPr lang="ru-RU" sz="3600" b="1" i="1" u="sng" dirty="0" smtClean="0">
                <a:solidFill>
                  <a:srgbClr val="00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5х + 6у – 3х – 12у = </a:t>
            </a:r>
            <a:r>
              <a:rPr lang="ru-RU" sz="3600" b="1" i="1" u="sng" dirty="0" smtClean="0">
                <a:solidFill>
                  <a:srgbClr val="0033CC"/>
                </a:solidFill>
              </a:rPr>
              <a:t/>
            </a:r>
            <a:br>
              <a:rPr lang="ru-RU" sz="3600" b="1" i="1" u="sng" dirty="0" smtClean="0">
                <a:solidFill>
                  <a:srgbClr val="0033CC"/>
                </a:solidFill>
              </a:rPr>
            </a:br>
            <a:r>
              <a:rPr lang="ru-RU" sz="3600" b="1" dirty="0" smtClean="0">
                <a:solidFill>
                  <a:srgbClr val="FF0000"/>
                </a:solidFill>
              </a:rPr>
              <a:t> правильно </a:t>
            </a:r>
            <a:br>
              <a:rPr lang="ru-RU" sz="3600" b="1" dirty="0" smtClean="0">
                <a:solidFill>
                  <a:srgbClr val="FF0000"/>
                </a:solidFill>
              </a:rPr>
            </a:br>
            <a:r>
              <a:rPr lang="ru-RU" sz="3600" b="1" dirty="0" smtClean="0">
                <a:solidFill>
                  <a:srgbClr val="FF0000"/>
                </a:solidFill>
              </a:rPr>
              <a:t>приведите подобные слагаемые</a:t>
            </a:r>
            <a:endParaRPr lang="ru-RU" sz="36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331913" y="1412875"/>
            <a:ext cx="7499350" cy="4800600"/>
          </a:xfrm>
        </p:spPr>
        <p:txBody>
          <a:bodyPr/>
          <a:lstStyle/>
          <a:p>
            <a:pPr>
              <a:spcBef>
                <a:spcPct val="50000"/>
              </a:spcBef>
              <a:buFont typeface="Wingdings 2" pitchFamily="18" charset="2"/>
              <a:buNone/>
              <a:defRPr/>
            </a:pPr>
            <a:r>
              <a:rPr lang="ru-RU" b="1" i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               </a:t>
            </a:r>
          </a:p>
          <a:p>
            <a:pPr>
              <a:spcBef>
                <a:spcPct val="50000"/>
              </a:spcBef>
              <a:buFont typeface="Wingdings 2" pitchFamily="18" charset="2"/>
              <a:buNone/>
              <a:defRPr/>
            </a:pPr>
            <a:r>
              <a:rPr lang="ru-RU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            </a:t>
            </a:r>
          </a:p>
          <a:p>
            <a:pPr>
              <a:spcBef>
                <a:spcPct val="50000"/>
              </a:spcBef>
              <a:buFont typeface="Wingdings 2" pitchFamily="18" charset="2"/>
              <a:buNone/>
              <a:defRPr/>
            </a:pPr>
            <a:r>
              <a:rPr lang="ru-RU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                   2х + 18у</a:t>
            </a:r>
          </a:p>
          <a:p>
            <a:pPr>
              <a:spcBef>
                <a:spcPct val="50000"/>
              </a:spcBef>
              <a:buFont typeface="Wingdings 2" pitchFamily="18" charset="2"/>
              <a:buNone/>
              <a:defRPr/>
            </a:pPr>
            <a:endParaRPr lang="ru-RU" b="1" i="1" dirty="0" smtClean="0"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</a:endParaRPr>
          </a:p>
          <a:p>
            <a:pPr>
              <a:spcBef>
                <a:spcPct val="50000"/>
              </a:spcBef>
              <a:buFont typeface="Wingdings 2" pitchFamily="18" charset="2"/>
              <a:buNone/>
              <a:defRPr/>
            </a:pPr>
            <a:r>
              <a:rPr lang="ru-RU" b="1" i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                                     </a:t>
            </a:r>
            <a:r>
              <a:rPr lang="ru-RU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2х – 6 у</a:t>
            </a:r>
            <a:endParaRPr lang="ru-RU" b="1" i="1" dirty="0" smtClean="0"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</a:endParaRPr>
          </a:p>
          <a:p>
            <a:pPr>
              <a:buFont typeface="Wingdings 2" pitchFamily="18" charset="2"/>
              <a:buNone/>
              <a:defRPr/>
            </a:pPr>
            <a:r>
              <a:rPr lang="ru-RU" b="1" i="1" dirty="0" smtClean="0"/>
              <a:t>                 </a:t>
            </a:r>
          </a:p>
          <a:p>
            <a:pPr>
              <a:buFont typeface="Wingdings 2" pitchFamily="18" charset="2"/>
              <a:buNone/>
              <a:defRPr/>
            </a:pPr>
            <a:r>
              <a:rPr lang="ru-RU" b="1" i="1" dirty="0" smtClean="0"/>
              <a:t>                                                    </a:t>
            </a:r>
          </a:p>
          <a:p>
            <a:pPr>
              <a:buFont typeface="Wingdings 2" pitchFamily="18" charset="2"/>
              <a:buNone/>
              <a:defRPr/>
            </a:pPr>
            <a:r>
              <a:rPr lang="ru-RU" b="1" i="1" dirty="0" smtClean="0"/>
              <a:t>                                                   </a:t>
            </a:r>
            <a:r>
              <a:rPr lang="ru-RU" b="1" i="1" dirty="0" smtClean="0">
                <a:latin typeface="Arial" pitchFamily="34" charset="0"/>
                <a:cs typeface="Arial" pitchFamily="34" charset="0"/>
              </a:rPr>
              <a:t>- 4 </a:t>
            </a:r>
            <a:r>
              <a:rPr lang="ru-RU" b="1" i="1" dirty="0" err="1" smtClean="0">
                <a:latin typeface="Arial" pitchFamily="34" charset="0"/>
                <a:cs typeface="Arial" pitchFamily="34" charset="0"/>
              </a:rPr>
              <a:t>ху</a:t>
            </a:r>
            <a:endParaRPr lang="ru-RU" b="1" i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Овал 4"/>
          <p:cNvSpPr/>
          <p:nvPr/>
        </p:nvSpPr>
        <p:spPr>
          <a:xfrm>
            <a:off x="1979712" y="2276872"/>
            <a:ext cx="914400" cy="914400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6" name="Овал 5"/>
          <p:cNvSpPr/>
          <p:nvPr/>
        </p:nvSpPr>
        <p:spPr>
          <a:xfrm>
            <a:off x="3419872" y="3573016"/>
            <a:ext cx="914400" cy="914400"/>
          </a:xfrm>
          <a:prstGeom prst="ellipse">
            <a:avLst/>
          </a:prstGeom>
          <a:solidFill>
            <a:srgbClr val="00B050"/>
          </a:solidFill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7" name="Овал 6"/>
          <p:cNvSpPr/>
          <p:nvPr/>
        </p:nvSpPr>
        <p:spPr>
          <a:xfrm>
            <a:off x="4355976" y="4869160"/>
            <a:ext cx="914400" cy="914400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pic>
        <p:nvPicPr>
          <p:cNvPr id="26631" name="Picture 14" descr="TEACHER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512" y="404664"/>
            <a:ext cx="1152525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8" y="333374"/>
            <a:ext cx="8460432" cy="1295425"/>
          </a:xfrm>
        </p:spPr>
        <p:txBody>
          <a:bodyPr>
            <a:normAutofit fontScale="90000"/>
          </a:bodyPr>
          <a:lstStyle/>
          <a:p>
            <a:pPr algn="ctr">
              <a:defRPr/>
            </a:pPr>
            <a:r>
              <a:rPr lang="ru-RU" sz="3200" b="1" i="1" u="sng" dirty="0" smtClean="0">
                <a:solidFill>
                  <a:srgbClr val="66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ВНИМАНИЕ!</a:t>
            </a:r>
            <a:r>
              <a:rPr lang="ru-RU" sz="3200" b="1" i="1" dirty="0" smtClean="0">
                <a:solidFill>
                  <a:srgbClr val="66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/>
            </a:r>
            <a:br>
              <a:rPr lang="ru-RU" sz="3200" b="1" i="1" dirty="0" smtClean="0">
                <a:solidFill>
                  <a:srgbClr val="66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</a:br>
            <a:r>
              <a:rPr lang="ru-RU" sz="3200" b="1" i="1" dirty="0" smtClean="0">
                <a:solidFill>
                  <a:srgbClr val="66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Сформулируйте вопрос к этому заданию и выполните его.</a:t>
            </a:r>
            <a:endParaRPr lang="ru-RU" sz="3200" i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 2" pitchFamily="18" charset="2"/>
              <a:buNone/>
              <a:defRPr/>
            </a:pPr>
            <a:endParaRPr lang="ru-RU" b="1" i="1" dirty="0" smtClean="0">
              <a:latin typeface="Arial Black" pitchFamily="34" charset="0"/>
            </a:endParaRPr>
          </a:p>
          <a:p>
            <a:pPr>
              <a:buFont typeface="Wingdings 2" pitchFamily="18" charset="2"/>
              <a:buNone/>
              <a:defRPr/>
            </a:pPr>
            <a:r>
              <a:rPr lang="ru-RU" b="1" i="1" dirty="0" smtClean="0">
                <a:latin typeface="Arial Black" pitchFamily="34" charset="0"/>
              </a:rPr>
              <a:t>№1.  а)   5,75- 1,5     б) 2,6+ 4,7</a:t>
            </a:r>
          </a:p>
          <a:p>
            <a:pPr>
              <a:buFont typeface="Wingdings 2" pitchFamily="18" charset="2"/>
              <a:buNone/>
              <a:defRPr/>
            </a:pPr>
            <a:endParaRPr lang="ru-RU" b="1" i="1" dirty="0" smtClean="0">
              <a:latin typeface="Arial Black" pitchFamily="34" charset="0"/>
            </a:endParaRPr>
          </a:p>
          <a:p>
            <a:pPr>
              <a:buFont typeface="Wingdings 2" pitchFamily="18" charset="2"/>
              <a:buNone/>
              <a:defRPr/>
            </a:pPr>
            <a:r>
              <a:rPr lang="ru-RU" b="1" i="1" dirty="0" smtClean="0">
                <a:latin typeface="Arial Black" pitchFamily="34" charset="0"/>
              </a:rPr>
              <a:t>№2. а)  3а</a:t>
            </a:r>
            <a:r>
              <a:rPr lang="en-US" b="1" i="1" dirty="0" smtClean="0">
                <a:latin typeface="Arial Black" pitchFamily="34" charset="0"/>
              </a:rPr>
              <a:t>x</a:t>
            </a:r>
            <a:r>
              <a:rPr lang="ru-RU" b="1" i="1" dirty="0" smtClean="0">
                <a:latin typeface="Arial Black" pitchFamily="34" charset="0"/>
              </a:rPr>
              <a:t> – 6</a:t>
            </a:r>
            <a:r>
              <a:rPr lang="en-US" b="1" i="1" dirty="0" smtClean="0">
                <a:latin typeface="Arial Black" pitchFamily="34" charset="0"/>
              </a:rPr>
              <a:t>ax</a:t>
            </a:r>
            <a:r>
              <a:rPr lang="ru-RU" b="1" i="1" dirty="0" smtClean="0">
                <a:latin typeface="Arial Black" pitchFamily="34" charset="0"/>
              </a:rPr>
              <a:t>     б) 9</a:t>
            </a:r>
            <a:r>
              <a:rPr lang="en-US" b="1" i="1" dirty="0" smtClean="0">
                <a:latin typeface="Arial Black" pitchFamily="34" charset="0"/>
              </a:rPr>
              <a:t>a</a:t>
            </a:r>
            <a:r>
              <a:rPr lang="ru-RU" b="1" i="1" baseline="30000" dirty="0" smtClean="0">
                <a:latin typeface="Arial Black" pitchFamily="34" charset="0"/>
              </a:rPr>
              <a:t>2</a:t>
            </a:r>
            <a:r>
              <a:rPr lang="en-US" b="1" i="1" dirty="0" smtClean="0">
                <a:latin typeface="Arial Black" pitchFamily="34" charset="0"/>
              </a:rPr>
              <a:t>x </a:t>
            </a:r>
            <a:r>
              <a:rPr lang="ru-RU" b="1" i="1" dirty="0" smtClean="0">
                <a:latin typeface="Arial Black" pitchFamily="34" charset="0"/>
              </a:rPr>
              <a:t>+ 10</a:t>
            </a:r>
            <a:r>
              <a:rPr lang="en-US" b="1" i="1" dirty="0" smtClean="0">
                <a:latin typeface="Arial Black" pitchFamily="34" charset="0"/>
              </a:rPr>
              <a:t>a</a:t>
            </a:r>
            <a:r>
              <a:rPr lang="ru-RU" b="1" i="1" baseline="30000" dirty="0" smtClean="0">
                <a:latin typeface="Arial Black" pitchFamily="34" charset="0"/>
              </a:rPr>
              <a:t>2</a:t>
            </a:r>
            <a:r>
              <a:rPr lang="en-US" b="1" i="1" dirty="0" smtClean="0">
                <a:latin typeface="Arial Black" pitchFamily="34" charset="0"/>
              </a:rPr>
              <a:t>x</a:t>
            </a:r>
            <a:endParaRPr lang="ru-RU" b="1" i="1" dirty="0" smtClean="0">
              <a:latin typeface="Arial Black" pitchFamily="34" charset="0"/>
            </a:endParaRPr>
          </a:p>
          <a:p>
            <a:pPr>
              <a:buFont typeface="Wingdings 2" pitchFamily="18" charset="2"/>
              <a:buNone/>
              <a:tabLst>
                <a:tab pos="457200" algn="l"/>
              </a:tabLst>
              <a:defRPr/>
            </a:pPr>
            <a:endParaRPr lang="ru-RU" b="1" i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itchFamily="34" charset="0"/>
            </a:endParaRPr>
          </a:p>
          <a:p>
            <a:pPr>
              <a:buFont typeface="Wingdings 2" pitchFamily="18" charset="2"/>
              <a:buNone/>
              <a:tabLst>
                <a:tab pos="457200" algn="l"/>
              </a:tabLst>
              <a:defRPr/>
            </a:pPr>
            <a:r>
              <a:rPr lang="ru-RU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№3. а) </a:t>
            </a:r>
            <a:r>
              <a:rPr lang="ru-RU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(3а – 4) + (8 + 6а)</a:t>
            </a:r>
          </a:p>
          <a:p>
            <a:pPr>
              <a:buFont typeface="Wingdings 2" pitchFamily="18" charset="2"/>
              <a:buNone/>
              <a:tabLst>
                <a:tab pos="457200" algn="l"/>
              </a:tabLst>
              <a:defRPr/>
            </a:pPr>
            <a:r>
              <a:rPr lang="ru-RU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 </a:t>
            </a:r>
          </a:p>
          <a:p>
            <a:pPr>
              <a:buFont typeface="Wingdings 2" pitchFamily="18" charset="2"/>
              <a:buNone/>
              <a:tabLst>
                <a:tab pos="457200" algn="l"/>
              </a:tabLst>
              <a:defRPr/>
            </a:pPr>
            <a:r>
              <a:rPr lang="ru-RU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           б) </a:t>
            </a:r>
            <a:r>
              <a:rPr lang="ru-RU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(7    – 9) – (1 – 2   )</a:t>
            </a:r>
            <a:endParaRPr lang="ru-RU" dirty="0">
              <a:solidFill>
                <a:srgbClr val="FF0000"/>
              </a:solidFill>
              <a:latin typeface="Arial Black" pitchFamily="34" charset="0"/>
            </a:endParaRPr>
          </a:p>
        </p:txBody>
      </p:sp>
      <p:sp>
        <p:nvSpPr>
          <p:cNvPr id="27652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7653" name="Rectangle 3"/>
          <p:cNvSpPr>
            <a:spLocks noChangeArrowheads="1"/>
          </p:cNvSpPr>
          <p:nvPr/>
        </p:nvSpPr>
        <p:spPr bwMode="auto">
          <a:xfrm>
            <a:off x="0" y="9144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7654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7655" name="Rectangle 6"/>
          <p:cNvSpPr>
            <a:spLocks noChangeArrowheads="1"/>
          </p:cNvSpPr>
          <p:nvPr/>
        </p:nvSpPr>
        <p:spPr bwMode="auto">
          <a:xfrm>
            <a:off x="0" y="9144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7656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7657" name="Rectangle 9"/>
          <p:cNvSpPr>
            <a:spLocks noChangeArrowheads="1"/>
          </p:cNvSpPr>
          <p:nvPr/>
        </p:nvSpPr>
        <p:spPr bwMode="auto">
          <a:xfrm>
            <a:off x="0" y="9144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7658" name="Rectangle 1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7659" name="Rectangle 12"/>
          <p:cNvSpPr>
            <a:spLocks noChangeArrowheads="1"/>
          </p:cNvSpPr>
          <p:nvPr/>
        </p:nvSpPr>
        <p:spPr bwMode="auto">
          <a:xfrm>
            <a:off x="0" y="9144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7660" name="Rectangle 1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pic>
        <p:nvPicPr>
          <p:cNvPr id="27661" name="Picture 13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076056" y="5301208"/>
            <a:ext cx="3143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7662" name="Rectangle 15"/>
          <p:cNvSpPr>
            <a:spLocks noChangeArrowheads="1"/>
          </p:cNvSpPr>
          <p:nvPr/>
        </p:nvSpPr>
        <p:spPr bwMode="auto">
          <a:xfrm>
            <a:off x="0" y="9144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7663" name="Rectangle 1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pic>
        <p:nvPicPr>
          <p:cNvPr id="27664" name="Picture 16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627784" y="5301208"/>
            <a:ext cx="3143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7665" name="Rectangle 18"/>
          <p:cNvSpPr>
            <a:spLocks noChangeArrowheads="1"/>
          </p:cNvSpPr>
          <p:nvPr/>
        </p:nvSpPr>
        <p:spPr bwMode="auto">
          <a:xfrm>
            <a:off x="0" y="9144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100" y="0"/>
            <a:ext cx="7499350" cy="2420938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3200" b="1" i="1" u="sng" dirty="0" smtClean="0">
                <a:solidFill>
                  <a:srgbClr val="FF0000"/>
                </a:solidFill>
              </a:rPr>
              <a:t>Тема урока: </a:t>
            </a:r>
            <a:r>
              <a:rPr lang="ru-RU" sz="3200" b="1" i="1" dirty="0" smtClean="0">
                <a:solidFill>
                  <a:schemeClr val="tx2">
                    <a:satMod val="130000"/>
                  </a:schemeClr>
                </a:solidFill>
              </a:rPr>
              <a:t>СЛОЖЕНИЕ И ВЫЧИТАНИЕ МНОГОЧЛЕНОВ</a:t>
            </a:r>
            <a:endParaRPr lang="ru-RU" sz="3200" b="1" i="1" dirty="0">
              <a:solidFill>
                <a:schemeClr val="tx2">
                  <a:satMod val="130000"/>
                </a:schemeClr>
              </a:solidFill>
            </a:endParaRPr>
          </a:p>
        </p:txBody>
      </p:sp>
      <p:pic>
        <p:nvPicPr>
          <p:cNvPr id="28675" name="Picture 13" descr="урок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14500" y="2571750"/>
            <a:ext cx="3810000" cy="3552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i="1" u="sng" dirty="0" smtClean="0">
                <a:solidFill>
                  <a:srgbClr val="FF0000"/>
                </a:solidFill>
              </a:rPr>
              <a:t>Цель урока:</a:t>
            </a:r>
            <a:endParaRPr lang="ru-RU" b="1" i="1" u="sng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ru-RU" sz="4000" dirty="0" smtClean="0"/>
              <a:t> </a:t>
            </a:r>
            <a:r>
              <a:rPr lang="ru-RU" sz="4000" b="1" i="1" dirty="0" smtClean="0">
                <a:solidFill>
                  <a:srgbClr val="7030A0"/>
                </a:solidFill>
              </a:rPr>
              <a:t>Научиться складывать и вычитать многочлены</a:t>
            </a:r>
          </a:p>
          <a:p>
            <a:pPr algn="ctr">
              <a:buNone/>
            </a:pPr>
            <a:r>
              <a:rPr lang="ru-RU" dirty="0" smtClean="0"/>
              <a:t>  </a:t>
            </a:r>
            <a:r>
              <a:rPr lang="ru-RU" sz="4400" b="1" i="1" u="sng" dirty="0" smtClean="0">
                <a:solidFill>
                  <a:srgbClr val="FF0000"/>
                </a:solidFill>
              </a:rPr>
              <a:t>Задача на урок :</a:t>
            </a:r>
          </a:p>
          <a:p>
            <a:pPr algn="ctr">
              <a:buNone/>
            </a:pPr>
            <a:r>
              <a:rPr lang="ru-RU" sz="4000" b="1" i="1" dirty="0" smtClean="0">
                <a:solidFill>
                  <a:srgbClr val="7030A0"/>
                </a:solidFill>
              </a:rPr>
              <a:t>Разработать алгоритм сложения и вычитания многочленов</a:t>
            </a:r>
            <a:endParaRPr lang="ru-RU" sz="4000" b="1" i="1" dirty="0">
              <a:solidFill>
                <a:srgbClr val="7030A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"/>
          <p:cNvSpPr>
            <a:spLocks noChangeArrowheads="1"/>
          </p:cNvSpPr>
          <p:nvPr/>
        </p:nvSpPr>
        <p:spPr bwMode="auto">
          <a:xfrm>
            <a:off x="642938" y="357188"/>
            <a:ext cx="7343775" cy="1439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ru-RU" sz="3200" b="1" i="1" dirty="0">
                <a:solidFill>
                  <a:srgbClr val="66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Сложение и вычитание многочленов:</a:t>
            </a:r>
            <a:endParaRPr lang="ru-RU" sz="3600" i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28625" y="1857375"/>
            <a:ext cx="8143875" cy="4524375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tabLst>
                <a:tab pos="457200" algn="l"/>
              </a:tabLst>
              <a:defRPr/>
            </a:pPr>
            <a:r>
              <a:rPr lang="ru-RU" sz="36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а</a:t>
            </a:r>
            <a:r>
              <a:rPr lang="ru-RU" sz="36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) (3а – 4) </a:t>
            </a:r>
            <a:r>
              <a:rPr lang="ru-RU" sz="36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+</a:t>
            </a:r>
            <a:r>
              <a:rPr lang="ru-RU" sz="36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 (8 + 6а) = </a:t>
            </a:r>
          </a:p>
          <a:p>
            <a:pPr>
              <a:tabLst>
                <a:tab pos="457200" algn="l"/>
              </a:tabLst>
              <a:defRPr/>
            </a:pPr>
            <a:r>
              <a:rPr lang="ru-RU" sz="36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       =3а – 4 + 8 + 6а  = 9а + 4</a:t>
            </a:r>
          </a:p>
          <a:p>
            <a:pPr>
              <a:tabLst>
                <a:tab pos="457200" algn="l"/>
              </a:tabLst>
              <a:defRPr/>
            </a:pPr>
            <a:r>
              <a:rPr lang="ru-RU" sz="36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 </a:t>
            </a:r>
          </a:p>
          <a:p>
            <a:pPr>
              <a:tabLst>
                <a:tab pos="457200" algn="l"/>
              </a:tabLst>
              <a:defRPr/>
            </a:pPr>
            <a:r>
              <a:rPr lang="ru-RU" sz="36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б) (7    – 9) </a:t>
            </a:r>
            <a:r>
              <a:rPr lang="ru-RU" sz="36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–</a:t>
            </a:r>
            <a:r>
              <a:rPr lang="ru-RU" sz="36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 (1 –  2   ) = </a:t>
            </a:r>
          </a:p>
          <a:p>
            <a:pPr>
              <a:tabLst>
                <a:tab pos="457200" algn="l"/>
              </a:tabLst>
              <a:defRPr/>
            </a:pPr>
            <a:r>
              <a:rPr lang="ru-RU" sz="36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         =7   – 9 – 1 + 2   =  9    – 10 </a:t>
            </a:r>
          </a:p>
          <a:p>
            <a:pPr>
              <a:tabLst>
                <a:tab pos="457200" algn="l"/>
              </a:tabLst>
              <a:defRPr/>
            </a:pPr>
            <a:endParaRPr lang="ru-RU" sz="36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</a:endParaRPr>
          </a:p>
          <a:p>
            <a:pPr>
              <a:tabLst>
                <a:tab pos="457200" algn="l"/>
              </a:tabLst>
              <a:defRPr/>
            </a:pPr>
            <a:r>
              <a:rPr lang="ru-RU" sz="36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  </a:t>
            </a:r>
          </a:p>
          <a:p>
            <a:pPr>
              <a:tabLst>
                <a:tab pos="457200" algn="l"/>
              </a:tabLst>
              <a:defRPr/>
            </a:pPr>
            <a:r>
              <a:rPr lang="ru-RU" sz="36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 </a:t>
            </a:r>
          </a:p>
        </p:txBody>
      </p:sp>
      <p:pic>
        <p:nvPicPr>
          <p:cNvPr id="29700" name="Picture 14" descr="TEACHER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4313" y="500063"/>
            <a:ext cx="1122362" cy="928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9701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pic>
        <p:nvPicPr>
          <p:cNvPr id="29702" name="Picture 5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643438" y="3644900"/>
            <a:ext cx="3143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9703" name="Rectangle 7"/>
          <p:cNvSpPr>
            <a:spLocks noChangeArrowheads="1"/>
          </p:cNvSpPr>
          <p:nvPr/>
        </p:nvSpPr>
        <p:spPr bwMode="auto">
          <a:xfrm>
            <a:off x="0" y="9144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9704" name="Rectangle 9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pic>
        <p:nvPicPr>
          <p:cNvPr id="29705" name="Picture 8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476375" y="3716338"/>
            <a:ext cx="3143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9706" name="Rectangle 10"/>
          <p:cNvSpPr>
            <a:spLocks noChangeArrowheads="1"/>
          </p:cNvSpPr>
          <p:nvPr/>
        </p:nvSpPr>
        <p:spPr bwMode="auto">
          <a:xfrm>
            <a:off x="0" y="9144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9707" name="Rectangle 1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pic>
        <p:nvPicPr>
          <p:cNvPr id="29708" name="Picture 11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787900" y="4221163"/>
            <a:ext cx="3143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9709" name="Rectangle 13"/>
          <p:cNvSpPr>
            <a:spLocks noChangeArrowheads="1"/>
          </p:cNvSpPr>
          <p:nvPr/>
        </p:nvSpPr>
        <p:spPr bwMode="auto">
          <a:xfrm>
            <a:off x="0" y="9144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9710" name="Rectangle 1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pic>
        <p:nvPicPr>
          <p:cNvPr id="29711" name="Picture 14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195513" y="4221163"/>
            <a:ext cx="3143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9712" name="Rectangle 16"/>
          <p:cNvSpPr>
            <a:spLocks noChangeArrowheads="1"/>
          </p:cNvSpPr>
          <p:nvPr/>
        </p:nvSpPr>
        <p:spPr bwMode="auto">
          <a:xfrm>
            <a:off x="0" y="9144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9713" name="Rectangle 1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pic>
        <p:nvPicPr>
          <p:cNvPr id="29714" name="Picture 17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940425" y="4149725"/>
            <a:ext cx="3143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9715" name="Rectangle 19"/>
          <p:cNvSpPr>
            <a:spLocks noChangeArrowheads="1"/>
          </p:cNvSpPr>
          <p:nvPr/>
        </p:nvSpPr>
        <p:spPr bwMode="auto">
          <a:xfrm>
            <a:off x="0" y="9144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>
              <a:defRPr/>
            </a:pPr>
            <a:r>
              <a:rPr lang="ru-RU" b="1" i="1" dirty="0" smtClean="0">
                <a:solidFill>
                  <a:srgbClr val="FF0000"/>
                </a:solidFill>
              </a:rPr>
              <a:t>Алгоритм сложения и вычитания многочленов</a:t>
            </a:r>
            <a:endParaRPr lang="ru-RU" b="1" i="1" dirty="0">
              <a:solidFill>
                <a:srgbClr val="FF0000"/>
              </a:solidFill>
            </a:endParaRPr>
          </a:p>
        </p:txBody>
      </p:sp>
      <p:sp>
        <p:nvSpPr>
          <p:cNvPr id="31747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ru-RU" dirty="0" smtClean="0"/>
          </a:p>
        </p:txBody>
      </p:sp>
      <p:sp>
        <p:nvSpPr>
          <p:cNvPr id="4" name="Блок-схема: альтернативный процесс 3"/>
          <p:cNvSpPr/>
          <p:nvPr/>
        </p:nvSpPr>
        <p:spPr>
          <a:xfrm>
            <a:off x="539552" y="1916832"/>
            <a:ext cx="7056784" cy="1116704"/>
          </a:xfrm>
          <a:prstGeom prst="flowChartAlternateProcess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3200" b="1" i="1" dirty="0" smtClean="0">
                <a:solidFill>
                  <a:schemeClr val="tx1"/>
                </a:solidFill>
              </a:rPr>
              <a:t>Раскрыть </a:t>
            </a:r>
            <a:r>
              <a:rPr lang="ru-RU" sz="3200" b="1" i="1" dirty="0">
                <a:solidFill>
                  <a:schemeClr val="tx1"/>
                </a:solidFill>
              </a:rPr>
              <a:t>скобки, учитывая знак стоящий перед скобкой</a:t>
            </a:r>
          </a:p>
        </p:txBody>
      </p:sp>
      <p:sp>
        <p:nvSpPr>
          <p:cNvPr id="5" name="Блок-схема: альтернативный процесс 4"/>
          <p:cNvSpPr/>
          <p:nvPr/>
        </p:nvSpPr>
        <p:spPr>
          <a:xfrm>
            <a:off x="611560" y="5157192"/>
            <a:ext cx="7200800" cy="1008112"/>
          </a:xfrm>
          <a:prstGeom prst="flowChartAlternateProcess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3200" b="1" i="1" dirty="0"/>
              <a:t>Привести подобные слагаемые</a:t>
            </a:r>
          </a:p>
        </p:txBody>
      </p:sp>
      <p:sp>
        <p:nvSpPr>
          <p:cNvPr id="6" name="Блок-схема: альтернативный процесс 5"/>
          <p:cNvSpPr/>
          <p:nvPr/>
        </p:nvSpPr>
        <p:spPr>
          <a:xfrm>
            <a:off x="539552" y="3501008"/>
            <a:ext cx="7272808" cy="1296144"/>
          </a:xfrm>
          <a:prstGeom prst="flowChartAlternateProcess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3200" b="1" i="1" dirty="0"/>
              <a:t>Составить сумму или разность многочленов, записав каждый многочлен в скобки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animBg="1"/>
      <p:bldP spid="5" grpId="0" animBg="1"/>
      <p:bldP spid="6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>
              <a:defRPr/>
            </a:pPr>
            <a:r>
              <a:rPr lang="ru-RU" b="1" i="1" dirty="0" smtClean="0">
                <a:solidFill>
                  <a:srgbClr val="FF0000"/>
                </a:solidFill>
              </a:rPr>
              <a:t>Алгоритм сложения и вычитания многочленов</a:t>
            </a:r>
            <a:endParaRPr lang="ru-RU" b="1" i="1" dirty="0">
              <a:solidFill>
                <a:srgbClr val="FF0000"/>
              </a:solidFill>
            </a:endParaRPr>
          </a:p>
        </p:txBody>
      </p:sp>
      <p:sp>
        <p:nvSpPr>
          <p:cNvPr id="31747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 smtClean="0"/>
          </a:p>
        </p:txBody>
      </p:sp>
      <p:sp>
        <p:nvSpPr>
          <p:cNvPr id="4" name="Блок-схема: альтернативный процесс 3"/>
          <p:cNvSpPr/>
          <p:nvPr/>
        </p:nvSpPr>
        <p:spPr>
          <a:xfrm>
            <a:off x="755576" y="1844824"/>
            <a:ext cx="7488832" cy="1116704"/>
          </a:xfrm>
          <a:prstGeom prst="flowChartAlternateProcess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3200" b="1" i="1" dirty="0">
                <a:solidFill>
                  <a:schemeClr val="tx1"/>
                </a:solidFill>
              </a:rPr>
              <a:t>Раскрыть скобки, учитывая знак стоящий перед скобкой</a:t>
            </a:r>
          </a:p>
        </p:txBody>
      </p:sp>
      <p:sp>
        <p:nvSpPr>
          <p:cNvPr id="5" name="Блок-схема: альтернативный процесс 4"/>
          <p:cNvSpPr/>
          <p:nvPr/>
        </p:nvSpPr>
        <p:spPr>
          <a:xfrm>
            <a:off x="755576" y="5085184"/>
            <a:ext cx="7488832" cy="1008112"/>
          </a:xfrm>
          <a:prstGeom prst="flowChartAlternateProcess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3200" b="1" i="1" dirty="0"/>
              <a:t>Привести подобные слагаемые</a:t>
            </a:r>
          </a:p>
        </p:txBody>
      </p:sp>
      <p:sp>
        <p:nvSpPr>
          <p:cNvPr id="6" name="Блок-схема: альтернативный процесс 5"/>
          <p:cNvSpPr/>
          <p:nvPr/>
        </p:nvSpPr>
        <p:spPr>
          <a:xfrm>
            <a:off x="755576" y="3429000"/>
            <a:ext cx="7560840" cy="1296144"/>
          </a:xfrm>
          <a:prstGeom prst="flowChartAlternateProcess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3200" b="1" i="1" dirty="0"/>
              <a:t>Составить сумму или разность многочленов, записав каждый многочлен в скобки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6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118 0.07084 L 0.0118 -0.2625 " pathEditMode="relative" rAng="0" ptsTypes="AA">
                                      <p:cBhvr>
                                        <p:cTn id="12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6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18 -0.0919 L 0.00018 0.24144 " pathEditMode="relative" rAng="0" ptsTypes="AA">
                                      <p:cBhvr>
                                        <p:cTn id="1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6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animBg="1"/>
      <p:bldP spid="5" grpId="0" animBg="1"/>
      <p:bldP spid="6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100" name="Rectangle 4"/>
          <p:cNvSpPr>
            <a:spLocks noGrp="1" noChangeArrowheads="1"/>
          </p:cNvSpPr>
          <p:nvPr>
            <p:ph type="title"/>
          </p:nvPr>
        </p:nvSpPr>
        <p:spPr>
          <a:xfrm>
            <a:off x="468313" y="1125538"/>
            <a:ext cx="8229600" cy="4449762"/>
          </a:xfrm>
        </p:spPr>
        <p:txBody>
          <a:bodyPr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9600" b="1" dirty="0" smtClean="0">
                <a:solidFill>
                  <a:schemeClr val="tx2">
                    <a:satMod val="130000"/>
                  </a:schemeClr>
                </a:solidFill>
                <a:latin typeface="Monotype Corsiva" panose="03010101010201010101" pitchFamily="66" charset="0"/>
              </a:rPr>
              <a:t>   Лаборатория </a:t>
            </a:r>
            <a:br>
              <a:rPr lang="ru-RU" sz="9600" b="1" dirty="0" smtClean="0">
                <a:solidFill>
                  <a:schemeClr val="tx2">
                    <a:satMod val="130000"/>
                  </a:schemeClr>
                </a:solidFill>
                <a:latin typeface="Monotype Corsiva" panose="03010101010201010101" pitchFamily="66" charset="0"/>
              </a:rPr>
            </a:br>
            <a:r>
              <a:rPr lang="ru-RU" sz="9600" b="1" dirty="0" smtClean="0">
                <a:solidFill>
                  <a:schemeClr val="tx2">
                    <a:satMod val="130000"/>
                  </a:schemeClr>
                </a:solidFill>
                <a:latin typeface="Monotype Corsiva" panose="03010101010201010101" pitchFamily="66" charset="0"/>
              </a:rPr>
              <a:t>    практиков</a:t>
            </a:r>
            <a:endParaRPr lang="en-US" sz="9600" b="1" dirty="0" smtClean="0">
              <a:solidFill>
                <a:schemeClr val="tx2">
                  <a:satMod val="130000"/>
                </a:schemeClr>
              </a:solidFill>
              <a:latin typeface="Monotype Corsiva" panose="03010101010201010101" pitchFamily="66" charset="0"/>
            </a:endParaRPr>
          </a:p>
        </p:txBody>
      </p:sp>
      <p:pic>
        <p:nvPicPr>
          <p:cNvPr id="18435" name="Picture 9" descr="ag00564_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700338" y="4724400"/>
            <a:ext cx="1508125" cy="1154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36" name="Picture 9" descr="ag00564_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15000" y="642938"/>
            <a:ext cx="1508125" cy="1154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i="1" dirty="0" smtClean="0"/>
              <a:t>Эпиграф</a:t>
            </a:r>
            <a:endParaRPr lang="ru-RU" b="1" i="1" dirty="0"/>
          </a:p>
        </p:txBody>
      </p:sp>
      <p:pic>
        <p:nvPicPr>
          <p:cNvPr id="5" name="Picture 8" descr="Аристотель. Аристотель.">
            <a:hlinkClick r:id="rId2"/>
          </p:cNvPr>
          <p:cNvPicPr>
            <a:picLocks noGrp="1" noChangeAspect="1" noChangeArrowheads="1"/>
          </p:cNvPicPr>
          <p:nvPr>
            <p:ph sz="half" idx="1"/>
          </p:nvPr>
        </p:nvPicPr>
        <p:blipFill>
          <a:blip r:embed="rId3" cstate="print"/>
          <a:stretch>
            <a:fillRect/>
          </a:stretch>
        </p:blipFill>
        <p:spPr bwMode="auto">
          <a:xfrm>
            <a:off x="835961" y="1920875"/>
            <a:ext cx="3281077" cy="4433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pPr marL="0" lvl="0" indent="0" fontAlgn="base">
              <a:spcBef>
                <a:spcPct val="0"/>
              </a:spcBef>
              <a:spcAft>
                <a:spcPct val="0"/>
              </a:spcAft>
              <a:buClr>
                <a:schemeClr val="hlink"/>
              </a:buClr>
              <a:buSzPct val="120000"/>
              <a:buNone/>
            </a:pPr>
            <a:r>
              <a:rPr lang="ru-RU" sz="2400" b="1" i="1" dirty="0" smtClean="0">
                <a:solidFill>
                  <a:srgbClr val="FF0000"/>
                </a:solidFill>
                <a:latin typeface="Times New Roman" pitchFamily="18" charset="0"/>
              </a:rPr>
              <a:t>Успех</a:t>
            </a:r>
            <a:r>
              <a:rPr lang="ru-RU" sz="2400" b="1" i="1" dirty="0" smtClean="0">
                <a:solidFill>
                  <a:srgbClr val="002060"/>
                </a:solidFill>
                <a:latin typeface="Times New Roman" pitchFamily="18" charset="0"/>
              </a:rPr>
              <a:t> во всяком деле зависит от двух условий:</a:t>
            </a:r>
          </a:p>
          <a:p>
            <a:pPr marL="457200" lvl="0" indent="-457200" fontAlgn="base">
              <a:spcBef>
                <a:spcPct val="0"/>
              </a:spcBef>
              <a:spcAft>
                <a:spcPct val="0"/>
              </a:spcAft>
              <a:buClr>
                <a:schemeClr val="hlink"/>
              </a:buClr>
              <a:buSzPct val="120000"/>
              <a:buAutoNum type="arabicPeriod"/>
            </a:pPr>
            <a:r>
              <a:rPr lang="ru-RU" sz="2400" b="1" i="1" dirty="0" smtClean="0">
                <a:solidFill>
                  <a:srgbClr val="002060"/>
                </a:solidFill>
                <a:latin typeface="Times New Roman" pitchFamily="18" charset="0"/>
              </a:rPr>
              <a:t>Правильного установления конечной </a:t>
            </a:r>
            <a:r>
              <a:rPr lang="ru-RU" sz="2400" b="1" i="1" dirty="0" smtClean="0">
                <a:solidFill>
                  <a:srgbClr val="FF0000"/>
                </a:solidFill>
                <a:latin typeface="Times New Roman" pitchFamily="18" charset="0"/>
              </a:rPr>
              <a:t>цели   </a:t>
            </a:r>
            <a:r>
              <a:rPr lang="ru-RU" sz="2400" b="1" i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</a:rPr>
              <a:t>и</a:t>
            </a:r>
          </a:p>
          <a:p>
            <a:pPr marL="457200" lvl="0" indent="-457200" fontAlgn="base">
              <a:spcBef>
                <a:spcPct val="0"/>
              </a:spcBef>
              <a:spcAft>
                <a:spcPct val="0"/>
              </a:spcAft>
              <a:buClr>
                <a:schemeClr val="hlink"/>
              </a:buClr>
              <a:buSzPct val="120000"/>
              <a:buAutoNum type="arabicPeriod"/>
            </a:pPr>
            <a:r>
              <a:rPr lang="ru-RU" sz="2400" b="1" i="1" dirty="0" smtClean="0">
                <a:solidFill>
                  <a:srgbClr val="002060"/>
                </a:solidFill>
                <a:latin typeface="Times New Roman" pitchFamily="18" charset="0"/>
              </a:rPr>
              <a:t>Отыскания соответствующих </a:t>
            </a:r>
            <a:r>
              <a:rPr lang="ru-RU" sz="2400" b="1" i="1" dirty="0" smtClean="0">
                <a:solidFill>
                  <a:srgbClr val="FF0000"/>
                </a:solidFill>
                <a:latin typeface="Times New Roman" pitchFamily="18" charset="0"/>
              </a:rPr>
              <a:t>средств</a:t>
            </a:r>
            <a:r>
              <a:rPr lang="ru-RU" sz="2400" b="1" i="1" dirty="0" smtClean="0">
                <a:solidFill>
                  <a:srgbClr val="002060"/>
                </a:solidFill>
                <a:latin typeface="Times New Roman" pitchFamily="18" charset="0"/>
              </a:rPr>
              <a:t>, ведущих к этой цели</a:t>
            </a:r>
          </a:p>
          <a:p>
            <a:pPr marL="457200" lvl="0" indent="-457200" fontAlgn="base">
              <a:spcBef>
                <a:spcPct val="0"/>
              </a:spcBef>
              <a:spcAft>
                <a:spcPct val="0"/>
              </a:spcAft>
              <a:buClr>
                <a:schemeClr val="hlink"/>
              </a:buClr>
              <a:buSzPct val="120000"/>
              <a:buAutoNum type="arabicPeriod"/>
            </a:pPr>
            <a:endParaRPr lang="ru-RU" sz="2400" b="1" i="1" dirty="0" smtClean="0">
              <a:solidFill>
                <a:srgbClr val="002060"/>
              </a:solidFill>
              <a:latin typeface="Times New Roman" pitchFamily="18" charset="0"/>
            </a:endParaRPr>
          </a:p>
          <a:p>
            <a:pPr marL="457200" lvl="0" indent="-457200" fontAlgn="base">
              <a:spcBef>
                <a:spcPct val="0"/>
              </a:spcBef>
              <a:spcAft>
                <a:spcPct val="0"/>
              </a:spcAft>
              <a:buClr>
                <a:schemeClr val="hlink"/>
              </a:buClr>
              <a:buSzPct val="120000"/>
              <a:buNone/>
            </a:pPr>
            <a:r>
              <a:rPr lang="ru-RU" sz="2400" b="1" i="1" dirty="0" smtClean="0">
                <a:solidFill>
                  <a:srgbClr val="002060"/>
                </a:solidFill>
                <a:latin typeface="Times New Roman" pitchFamily="18" charset="0"/>
              </a:rPr>
              <a:t>    Аристотель -древнегреческий  ученый, философ.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defRPr/>
            </a:pPr>
            <a:r>
              <a:rPr lang="ru-RU" b="1" i="1" dirty="0" smtClean="0"/>
              <a:t>Откройте учебник </a:t>
            </a:r>
            <a:r>
              <a:rPr lang="ru-RU" b="1" i="1" dirty="0" smtClean="0">
                <a:solidFill>
                  <a:srgbClr val="FF3300"/>
                </a:solidFill>
              </a:rPr>
              <a:t>п.25</a:t>
            </a:r>
            <a:br>
              <a:rPr lang="ru-RU" b="1" i="1" dirty="0" smtClean="0">
                <a:solidFill>
                  <a:srgbClr val="FF3300"/>
                </a:solidFill>
              </a:rPr>
            </a:br>
            <a:r>
              <a:rPr lang="ru-RU" b="1" i="1" dirty="0" smtClean="0">
                <a:solidFill>
                  <a:srgbClr val="FF3300"/>
                </a:solidFill>
              </a:rPr>
              <a:t>стр.117.</a:t>
            </a:r>
            <a:endParaRPr lang="ru-RU" dirty="0"/>
          </a:p>
        </p:txBody>
      </p:sp>
      <p:sp>
        <p:nvSpPr>
          <p:cNvPr id="34819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 smtClean="0"/>
          </a:p>
          <a:p>
            <a:r>
              <a:rPr lang="ru-RU" dirty="0" smtClean="0"/>
              <a:t>№4 (а)    </a:t>
            </a:r>
            <a:r>
              <a:rPr lang="ru-RU" dirty="0" smtClean="0">
                <a:hlinkClick r:id="rId2" action="ppaction://hlinkfile"/>
              </a:rPr>
              <a:t>Оформление</a:t>
            </a:r>
            <a:endParaRPr lang="ru-RU" dirty="0" smtClean="0"/>
          </a:p>
          <a:p>
            <a:r>
              <a:rPr lang="ru-RU" dirty="0" smtClean="0"/>
              <a:t>№6 (б)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100" name="Rectangle 4"/>
          <p:cNvSpPr>
            <a:spLocks noGrp="1" noChangeArrowheads="1"/>
          </p:cNvSpPr>
          <p:nvPr>
            <p:ph type="title"/>
          </p:nvPr>
        </p:nvSpPr>
        <p:spPr>
          <a:xfrm>
            <a:off x="468313" y="1125538"/>
            <a:ext cx="8229600" cy="4449762"/>
          </a:xfrm>
        </p:spPr>
        <p:txBody>
          <a:bodyPr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9600" b="1" dirty="0" smtClean="0">
                <a:solidFill>
                  <a:schemeClr val="tx2">
                    <a:satMod val="130000"/>
                  </a:schemeClr>
                </a:solidFill>
                <a:latin typeface="Monotype Corsiva" panose="03010101010201010101" pitchFamily="66" charset="0"/>
              </a:rPr>
              <a:t>   Лаборатория </a:t>
            </a:r>
            <a:br>
              <a:rPr lang="ru-RU" sz="9600" b="1" dirty="0" smtClean="0">
                <a:solidFill>
                  <a:schemeClr val="tx2">
                    <a:satMod val="130000"/>
                  </a:schemeClr>
                </a:solidFill>
                <a:latin typeface="Monotype Corsiva" panose="03010101010201010101" pitchFamily="66" charset="0"/>
              </a:rPr>
            </a:br>
            <a:r>
              <a:rPr lang="ru-RU" sz="9600" b="1" dirty="0" smtClean="0">
                <a:solidFill>
                  <a:schemeClr val="tx2">
                    <a:satMod val="130000"/>
                  </a:schemeClr>
                </a:solidFill>
                <a:latin typeface="Monotype Corsiva" panose="03010101010201010101" pitchFamily="66" charset="0"/>
              </a:rPr>
              <a:t>    исследований и </a:t>
            </a:r>
            <a:br>
              <a:rPr lang="ru-RU" sz="9600" b="1" dirty="0" smtClean="0">
                <a:solidFill>
                  <a:schemeClr val="tx2">
                    <a:satMod val="130000"/>
                  </a:schemeClr>
                </a:solidFill>
                <a:latin typeface="Monotype Corsiva" panose="03010101010201010101" pitchFamily="66" charset="0"/>
              </a:rPr>
            </a:br>
            <a:r>
              <a:rPr lang="ru-RU" sz="9600" b="1" dirty="0" smtClean="0">
                <a:solidFill>
                  <a:schemeClr val="tx2">
                    <a:satMod val="130000"/>
                  </a:schemeClr>
                </a:solidFill>
                <a:latin typeface="Monotype Corsiva" panose="03010101010201010101" pitchFamily="66" charset="0"/>
              </a:rPr>
              <a:t>раскрытия тайн</a:t>
            </a:r>
            <a:endParaRPr lang="en-US" sz="9600" b="1" dirty="0" smtClean="0">
              <a:solidFill>
                <a:schemeClr val="tx2">
                  <a:satMod val="130000"/>
                </a:schemeClr>
              </a:solidFill>
              <a:latin typeface="Monotype Corsiva" panose="03010101010201010101" pitchFamily="66" charset="0"/>
            </a:endParaRPr>
          </a:p>
        </p:txBody>
      </p:sp>
      <p:pic>
        <p:nvPicPr>
          <p:cNvPr id="19459" name="Picture 9" descr="ag00564_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700338" y="4724400"/>
            <a:ext cx="1508125" cy="1154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460" name="Picture 9" descr="ag00564_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15000" y="642938"/>
            <a:ext cx="1508125" cy="1154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100" name="Rectangle 4"/>
          <p:cNvSpPr>
            <a:spLocks noGrp="1" noChangeArrowheads="1"/>
          </p:cNvSpPr>
          <p:nvPr>
            <p:ph type="title"/>
          </p:nvPr>
        </p:nvSpPr>
        <p:spPr>
          <a:xfrm>
            <a:off x="395536" y="620688"/>
            <a:ext cx="7848872" cy="2016224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ru-RU" sz="9600" b="1" dirty="0" smtClean="0">
                <a:solidFill>
                  <a:schemeClr val="tx2">
                    <a:satMod val="130000"/>
                  </a:schemeClr>
                </a:solidFill>
                <a:latin typeface="Monotype Corsiva" panose="03010101010201010101" pitchFamily="66" charset="0"/>
              </a:rPr>
              <a:t/>
            </a:r>
            <a:br>
              <a:rPr lang="ru-RU" sz="9600" b="1" dirty="0" smtClean="0">
                <a:solidFill>
                  <a:schemeClr val="tx2">
                    <a:satMod val="130000"/>
                  </a:schemeClr>
                </a:solidFill>
                <a:latin typeface="Monotype Corsiva" panose="03010101010201010101" pitchFamily="66" charset="0"/>
              </a:rPr>
            </a:br>
            <a:r>
              <a:rPr lang="ru-RU" sz="9600" b="1" dirty="0" smtClean="0">
                <a:solidFill>
                  <a:schemeClr val="tx2">
                    <a:satMod val="130000"/>
                  </a:schemeClr>
                </a:solidFill>
                <a:latin typeface="Monotype Corsiva" panose="03010101010201010101" pitchFamily="66" charset="0"/>
              </a:rPr>
              <a:t> </a:t>
            </a:r>
            <a:r>
              <a:rPr lang="ru-RU" sz="9600" b="1" dirty="0" smtClean="0">
                <a:solidFill>
                  <a:schemeClr val="tx2">
                    <a:satMod val="130000"/>
                  </a:schemeClr>
                </a:solidFill>
                <a:latin typeface="Monotype Corsiva" panose="03010101010201010101" pitchFamily="66" charset="0"/>
              </a:rPr>
              <a:t>№308(1,2,3,4),</a:t>
            </a:r>
            <a:br>
              <a:rPr lang="ru-RU" sz="9600" b="1" dirty="0" smtClean="0">
                <a:solidFill>
                  <a:schemeClr val="tx2">
                    <a:satMod val="130000"/>
                  </a:schemeClr>
                </a:solidFill>
                <a:latin typeface="Monotype Corsiva" panose="03010101010201010101" pitchFamily="66" charset="0"/>
              </a:rPr>
            </a:br>
            <a:r>
              <a:rPr lang="ru-RU" sz="9600" b="1" dirty="0" smtClean="0">
                <a:solidFill>
                  <a:schemeClr val="tx2">
                    <a:satMod val="130000"/>
                  </a:schemeClr>
                </a:solidFill>
                <a:latin typeface="Monotype Corsiva" panose="03010101010201010101" pitchFamily="66" charset="0"/>
              </a:rPr>
              <a:t> </a:t>
            </a:r>
            <a:r>
              <a:rPr lang="ru-RU" sz="9600" b="1" dirty="0" smtClean="0">
                <a:solidFill>
                  <a:schemeClr val="tx2">
                    <a:satMod val="130000"/>
                  </a:schemeClr>
                </a:solidFill>
                <a:latin typeface="Monotype Corsiva" panose="03010101010201010101" pitchFamily="66" charset="0"/>
              </a:rPr>
              <a:t>    </a:t>
            </a:r>
            <a:r>
              <a:rPr lang="ru-RU" sz="9600" b="1" dirty="0" smtClean="0">
                <a:solidFill>
                  <a:schemeClr val="tx2">
                    <a:satMod val="130000"/>
                  </a:schemeClr>
                </a:solidFill>
                <a:latin typeface="Monotype Corsiva" panose="03010101010201010101" pitchFamily="66" charset="0"/>
              </a:rPr>
              <a:t>311(1,2)</a:t>
            </a:r>
            <a:endParaRPr lang="en-US" sz="9600" b="1" dirty="0" smtClean="0">
              <a:solidFill>
                <a:schemeClr val="tx2">
                  <a:satMod val="130000"/>
                </a:schemeClr>
              </a:solidFill>
              <a:latin typeface="Monotype Corsiva" panose="03010101010201010101" pitchFamily="66" charset="0"/>
            </a:endParaRPr>
          </a:p>
        </p:txBody>
      </p:sp>
      <p:pic>
        <p:nvPicPr>
          <p:cNvPr id="17411" name="Picture 9" descr="ag00564_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700338" y="2407310"/>
            <a:ext cx="4535958" cy="34712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12" name="Picture 9" descr="ag00564_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92280" y="2060848"/>
            <a:ext cx="1508125" cy="1154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8" y="692696"/>
            <a:ext cx="8229600" cy="1143000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83568" y="1844824"/>
            <a:ext cx="8229600" cy="4389120"/>
          </a:xfrm>
        </p:spPr>
        <p:txBody>
          <a:bodyPr/>
          <a:lstStyle/>
          <a:p>
            <a:pPr>
              <a:buNone/>
            </a:pPr>
            <a:endParaRPr lang="ru-RU" dirty="0"/>
          </a:p>
        </p:txBody>
      </p:sp>
      <p:sp>
        <p:nvSpPr>
          <p:cNvPr id="4" name="Вертикальный свиток 3"/>
          <p:cNvSpPr/>
          <p:nvPr/>
        </p:nvSpPr>
        <p:spPr>
          <a:xfrm>
            <a:off x="0" y="908720"/>
            <a:ext cx="7632848" cy="5472608"/>
          </a:xfrm>
          <a:prstGeom prst="verticalScroll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4000" b="1" i="1" dirty="0" smtClean="0">
                <a:solidFill>
                  <a:srgbClr val="7030A0"/>
                </a:solidFill>
              </a:rPr>
              <a:t>Оказывается </a:t>
            </a:r>
          </a:p>
          <a:p>
            <a:pPr algn="ctr"/>
            <a:r>
              <a:rPr lang="ru-RU" sz="4000" b="1" i="1" dirty="0" smtClean="0">
                <a:solidFill>
                  <a:srgbClr val="7030A0"/>
                </a:solidFill>
              </a:rPr>
              <a:t>Многочлены</a:t>
            </a:r>
          </a:p>
          <a:p>
            <a:pPr algn="ctr"/>
            <a:r>
              <a:rPr lang="ru-RU" sz="4000" b="1" i="1" dirty="0" smtClean="0">
                <a:solidFill>
                  <a:srgbClr val="7030A0"/>
                </a:solidFill>
              </a:rPr>
              <a:t>Можно</a:t>
            </a:r>
          </a:p>
          <a:p>
            <a:pPr algn="ctr"/>
            <a:r>
              <a:rPr lang="ru-RU" sz="4000" b="1" i="1" dirty="0" smtClean="0">
                <a:solidFill>
                  <a:srgbClr val="7030A0"/>
                </a:solidFill>
              </a:rPr>
              <a:t>Складывать</a:t>
            </a:r>
          </a:p>
          <a:p>
            <a:pPr algn="ctr"/>
            <a:r>
              <a:rPr lang="ru-RU" sz="4000" b="1" i="1" dirty="0" smtClean="0">
                <a:solidFill>
                  <a:srgbClr val="7030A0"/>
                </a:solidFill>
              </a:rPr>
              <a:t>«столбиком»</a:t>
            </a:r>
            <a:endParaRPr lang="ru-RU" sz="4000" b="1" i="1" dirty="0">
              <a:solidFill>
                <a:srgbClr val="7030A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/>
          <p:cNvPicPr>
            <a:picLocks noChangeAspect="1" noChangeArrowheads="1"/>
          </p:cNvPicPr>
          <p:nvPr/>
        </p:nvPicPr>
        <p:blipFill>
          <a:blip r:embed="rId2" cstate="print"/>
          <a:srcRect l="1673" t="4690" r="1673" b="2305"/>
          <a:stretch>
            <a:fillRect/>
          </a:stretch>
        </p:blipFill>
        <p:spPr bwMode="auto">
          <a:xfrm>
            <a:off x="500034" y="285728"/>
            <a:ext cx="8215370" cy="61615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2" cstate="print"/>
          <a:srcRect l="1970" t="4690" r="1970" b="2305"/>
          <a:stretch>
            <a:fillRect/>
          </a:stretch>
        </p:blipFill>
        <p:spPr bwMode="auto">
          <a:xfrm>
            <a:off x="428596" y="214290"/>
            <a:ext cx="8286808" cy="62151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i="1" dirty="0" smtClean="0"/>
              <a:t>Алгоритм сложения многочленов </a:t>
            </a:r>
            <a:br>
              <a:rPr lang="ru-RU" b="1" i="1" dirty="0" smtClean="0"/>
            </a:br>
            <a:r>
              <a:rPr lang="ru-RU" b="1" i="1" dirty="0" smtClean="0"/>
              <a:t>«в столбик»</a:t>
            </a:r>
            <a:endParaRPr lang="ru-RU" b="1" i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Font typeface="Wingdings" pitchFamily="2" charset="2"/>
              <a:buChar char="ü"/>
            </a:pPr>
            <a:r>
              <a:rPr lang="ru-RU" b="1" i="1" dirty="0" smtClean="0">
                <a:solidFill>
                  <a:schemeClr val="tx2"/>
                </a:solidFill>
              </a:rPr>
              <a:t>1.Записать многочлены в стандартном виде.</a:t>
            </a:r>
          </a:p>
          <a:p>
            <a:pPr algn="just">
              <a:buFont typeface="Wingdings" pitchFamily="2" charset="2"/>
              <a:buChar char="ü"/>
            </a:pPr>
            <a:r>
              <a:rPr lang="ru-RU" b="1" i="1" dirty="0" smtClean="0">
                <a:solidFill>
                  <a:schemeClr val="tx2"/>
                </a:solidFill>
              </a:rPr>
              <a:t>2.Записать многочлены «в столбик» так, чтобы подобные члены стояли под подобными.</a:t>
            </a:r>
          </a:p>
          <a:p>
            <a:pPr algn="just">
              <a:buFont typeface="Wingdings" pitchFamily="2" charset="2"/>
              <a:buChar char="ü"/>
            </a:pPr>
            <a:r>
              <a:rPr lang="ru-RU" b="1" i="1" dirty="0" smtClean="0">
                <a:solidFill>
                  <a:schemeClr val="tx2"/>
                </a:solidFill>
              </a:rPr>
              <a:t>3. Сложить по столбцам подобные слагаемые и записать полученные результаты.</a:t>
            </a:r>
          </a:p>
          <a:p>
            <a:pPr algn="just">
              <a:buFont typeface="Wingdings" pitchFamily="2" charset="2"/>
              <a:buChar char="ü"/>
            </a:pPr>
            <a:r>
              <a:rPr lang="ru-RU" b="1" i="1" dirty="0" smtClean="0">
                <a:solidFill>
                  <a:schemeClr val="tx2"/>
                </a:solidFill>
              </a:rPr>
              <a:t>4.Записать итоговый многочлен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87624" y="1052736"/>
            <a:ext cx="7272808" cy="794352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43608" y="2132856"/>
            <a:ext cx="7571184" cy="4047728"/>
          </a:xfrm>
        </p:spPr>
        <p:txBody>
          <a:bodyPr/>
          <a:lstStyle/>
          <a:p>
            <a:pPr>
              <a:buNone/>
            </a:pPr>
            <a:endParaRPr lang="ru-RU" dirty="0"/>
          </a:p>
        </p:txBody>
      </p:sp>
      <p:sp>
        <p:nvSpPr>
          <p:cNvPr id="4" name="Вертикальный свиток 3"/>
          <p:cNvSpPr/>
          <p:nvPr/>
        </p:nvSpPr>
        <p:spPr>
          <a:xfrm>
            <a:off x="323528" y="836712"/>
            <a:ext cx="7632848" cy="5472608"/>
          </a:xfrm>
          <a:prstGeom prst="verticalScroll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4000" b="1" i="1" dirty="0" smtClean="0">
                <a:solidFill>
                  <a:srgbClr val="7030A0"/>
                </a:solidFill>
              </a:rPr>
              <a:t>Оказывается </a:t>
            </a:r>
          </a:p>
          <a:p>
            <a:pPr algn="ctr"/>
            <a:r>
              <a:rPr lang="ru-RU" sz="4000" b="1" i="1" dirty="0" smtClean="0">
                <a:solidFill>
                  <a:srgbClr val="7030A0"/>
                </a:solidFill>
              </a:rPr>
              <a:t>Можно</a:t>
            </a:r>
          </a:p>
          <a:p>
            <a:pPr algn="ctr"/>
            <a:r>
              <a:rPr lang="ru-RU" sz="4000" b="1" i="1" dirty="0" smtClean="0">
                <a:solidFill>
                  <a:srgbClr val="7030A0"/>
                </a:solidFill>
              </a:rPr>
              <a:t>Составить </a:t>
            </a:r>
          </a:p>
          <a:p>
            <a:pPr algn="ctr"/>
            <a:r>
              <a:rPr lang="ru-RU" sz="4000" b="1" i="1" dirty="0" smtClean="0">
                <a:solidFill>
                  <a:srgbClr val="7030A0"/>
                </a:solidFill>
              </a:rPr>
              <a:t>«Противоположный»</a:t>
            </a:r>
          </a:p>
          <a:p>
            <a:pPr algn="ctr"/>
            <a:r>
              <a:rPr lang="ru-RU" sz="4000" b="1" i="1" dirty="0" smtClean="0">
                <a:solidFill>
                  <a:srgbClr val="7030A0"/>
                </a:solidFill>
              </a:rPr>
              <a:t>многочлен</a:t>
            </a:r>
            <a:endParaRPr lang="ru-RU" sz="4000" b="1" i="1" dirty="0">
              <a:solidFill>
                <a:srgbClr val="7030A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i="1" dirty="0" smtClean="0"/>
              <a:t>Противоположный многочлен</a:t>
            </a:r>
            <a:endParaRPr lang="ru-RU" b="1" i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   </a:t>
            </a:r>
          </a:p>
          <a:p>
            <a:pPr>
              <a:buNone/>
            </a:pPr>
            <a:r>
              <a:rPr lang="ru-RU" sz="2800" b="1" i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12а</a:t>
            </a:r>
            <a:r>
              <a:rPr lang="ru-RU" sz="2800" b="1" i="1" baseline="300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2</a:t>
            </a:r>
            <a:r>
              <a:rPr lang="en-US" sz="2800" b="1" i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b – 18ab</a:t>
            </a:r>
            <a:r>
              <a:rPr lang="en-US" sz="2800" b="1" i="1" baseline="300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2</a:t>
            </a:r>
            <a:r>
              <a:rPr lang="en-US" sz="2800" b="1" i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 – 30ab</a:t>
            </a:r>
            <a:r>
              <a:rPr lang="en-US" sz="2800" b="1" i="1" baseline="300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3</a:t>
            </a:r>
            <a:r>
              <a:rPr lang="ru-RU" sz="2800" b="1" i="1" baseline="300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 </a:t>
            </a:r>
            <a:r>
              <a:rPr lang="ru-RU" sz="2800" b="1" i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  - исходный</a:t>
            </a:r>
          </a:p>
          <a:p>
            <a:pPr>
              <a:buNone/>
            </a:pPr>
            <a:endParaRPr lang="ru-RU" b="1" i="1" baseline="30000" dirty="0" smtClean="0"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</a:endParaRPr>
          </a:p>
          <a:p>
            <a:pPr>
              <a:buNone/>
            </a:pPr>
            <a:r>
              <a:rPr lang="ru-RU" b="1" i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  </a:t>
            </a:r>
            <a:r>
              <a:rPr lang="ru-RU" sz="28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-</a:t>
            </a:r>
            <a:r>
              <a:rPr lang="ru-RU" sz="2800" b="1" i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 12а</a:t>
            </a:r>
            <a:r>
              <a:rPr lang="ru-RU" sz="2800" b="1" i="1" baseline="300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2</a:t>
            </a:r>
            <a:r>
              <a:rPr lang="en-US" sz="2800" b="1" i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b </a:t>
            </a:r>
            <a:r>
              <a:rPr lang="ru-RU" sz="28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+</a:t>
            </a:r>
            <a:r>
              <a:rPr lang="en-US" sz="2800" b="1" i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18ab</a:t>
            </a:r>
            <a:r>
              <a:rPr lang="en-US" sz="2800" b="1" i="1" baseline="300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2</a:t>
            </a:r>
            <a:r>
              <a:rPr lang="en-US" sz="2800" b="1" i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 </a:t>
            </a:r>
            <a:r>
              <a:rPr lang="ru-RU" sz="28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+</a:t>
            </a:r>
            <a:r>
              <a:rPr lang="en-US" sz="2800" b="1" i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 30ab</a:t>
            </a:r>
            <a:r>
              <a:rPr lang="en-US" sz="2800" b="1" i="1" baseline="300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3</a:t>
            </a:r>
            <a:r>
              <a:rPr lang="ru-RU" sz="2800" b="1" i="1" baseline="300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 </a:t>
            </a:r>
            <a:r>
              <a:rPr lang="ru-RU" sz="2800" b="1" i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   - </a:t>
            </a:r>
            <a:r>
              <a:rPr lang="ru-RU" sz="2800" b="1" i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противоположный</a:t>
            </a:r>
          </a:p>
          <a:p>
            <a:pPr>
              <a:buNone/>
            </a:pPr>
            <a:endParaRPr lang="ru-RU" sz="2800" b="1" i="1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ru-RU" sz="2800" b="1" i="1" dirty="0" smtClean="0">
                <a:solidFill>
                  <a:srgbClr val="FF0000"/>
                </a:solidFill>
              </a:rPr>
              <a:t>Противоположный многочлен – это исходный многочлен, умноженный на (-1)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03648" y="908720"/>
            <a:ext cx="7283152" cy="938368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03648" y="2276872"/>
            <a:ext cx="7283152" cy="4047728"/>
          </a:xfrm>
        </p:spPr>
        <p:txBody>
          <a:bodyPr/>
          <a:lstStyle/>
          <a:p>
            <a:pPr>
              <a:buNone/>
            </a:pPr>
            <a:endParaRPr lang="ru-RU" dirty="0"/>
          </a:p>
        </p:txBody>
      </p:sp>
      <p:sp>
        <p:nvSpPr>
          <p:cNvPr id="4" name="Вертикальный свиток 3"/>
          <p:cNvSpPr/>
          <p:nvPr/>
        </p:nvSpPr>
        <p:spPr>
          <a:xfrm>
            <a:off x="683568" y="764704"/>
            <a:ext cx="7632848" cy="5472608"/>
          </a:xfrm>
          <a:prstGeom prst="verticalScroll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4000" b="1" i="1" dirty="0" smtClean="0">
                <a:solidFill>
                  <a:srgbClr val="7030A0"/>
                </a:solidFill>
              </a:rPr>
              <a:t>Оказывается </a:t>
            </a:r>
          </a:p>
          <a:p>
            <a:pPr algn="ctr"/>
            <a:r>
              <a:rPr lang="ru-RU" sz="4000" b="1" i="1" dirty="0" smtClean="0">
                <a:solidFill>
                  <a:srgbClr val="7030A0"/>
                </a:solidFill>
              </a:rPr>
              <a:t>Многочлены</a:t>
            </a:r>
          </a:p>
          <a:p>
            <a:pPr algn="ctr"/>
            <a:r>
              <a:rPr lang="ru-RU" sz="4000" b="1" i="1" dirty="0" smtClean="0">
                <a:solidFill>
                  <a:srgbClr val="7030A0"/>
                </a:solidFill>
              </a:rPr>
              <a:t>Можно</a:t>
            </a:r>
          </a:p>
          <a:p>
            <a:pPr algn="ctr"/>
            <a:r>
              <a:rPr lang="ru-RU" sz="4000" b="1" i="1" dirty="0" smtClean="0">
                <a:solidFill>
                  <a:srgbClr val="7030A0"/>
                </a:solidFill>
              </a:rPr>
              <a:t>Вычитать </a:t>
            </a:r>
          </a:p>
          <a:p>
            <a:pPr algn="ctr"/>
            <a:r>
              <a:rPr lang="ru-RU" sz="4000" b="1" i="1" dirty="0" smtClean="0">
                <a:solidFill>
                  <a:srgbClr val="7030A0"/>
                </a:solidFill>
              </a:rPr>
              <a:t>«столбиком»</a:t>
            </a:r>
            <a:endParaRPr lang="ru-RU" sz="4000" b="1" i="1" dirty="0">
              <a:solidFill>
                <a:srgbClr val="7030A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i="1" dirty="0" smtClean="0">
                <a:solidFill>
                  <a:srgbClr val="FF0000"/>
                </a:solidFill>
              </a:rPr>
              <a:t>Научно-исследовательский институт</a:t>
            </a:r>
            <a:endParaRPr lang="ru-RU" b="1" i="1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Горизонтальный свиток 3"/>
          <p:cNvSpPr/>
          <p:nvPr/>
        </p:nvSpPr>
        <p:spPr>
          <a:xfrm>
            <a:off x="611560" y="1700808"/>
            <a:ext cx="4752528" cy="1440160"/>
          </a:xfrm>
          <a:prstGeom prst="horizontalScroll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i="1" dirty="0" smtClean="0">
                <a:latin typeface="Monotype Corsiva" pitchFamily="66" charset="0"/>
              </a:rPr>
              <a:t>Лаборатория теоретиков</a:t>
            </a:r>
            <a:endParaRPr lang="ru-RU" sz="2800" i="1" dirty="0">
              <a:latin typeface="Monotype Corsiva" pitchFamily="66" charset="0"/>
            </a:endParaRPr>
          </a:p>
        </p:txBody>
      </p:sp>
      <p:sp>
        <p:nvSpPr>
          <p:cNvPr id="5" name="Горизонтальный свиток 4"/>
          <p:cNvSpPr/>
          <p:nvPr/>
        </p:nvSpPr>
        <p:spPr>
          <a:xfrm>
            <a:off x="1331640" y="3068960"/>
            <a:ext cx="5400600" cy="1512168"/>
          </a:xfrm>
          <a:prstGeom prst="horizontalScroll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dirty="0" smtClean="0">
                <a:latin typeface="Monotype Corsiva" pitchFamily="66" charset="0"/>
              </a:rPr>
              <a:t>Лаборатория практиков</a:t>
            </a:r>
            <a:endParaRPr lang="ru-RU" sz="2800" dirty="0">
              <a:latin typeface="Monotype Corsiva" pitchFamily="66" charset="0"/>
            </a:endParaRPr>
          </a:p>
        </p:txBody>
      </p:sp>
      <p:sp>
        <p:nvSpPr>
          <p:cNvPr id="6" name="Горизонтальный свиток 5"/>
          <p:cNvSpPr/>
          <p:nvPr/>
        </p:nvSpPr>
        <p:spPr>
          <a:xfrm>
            <a:off x="3131840" y="4437112"/>
            <a:ext cx="5184576" cy="1656184"/>
          </a:xfrm>
          <a:prstGeom prst="horizontalScroll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dirty="0" smtClean="0">
                <a:latin typeface="Monotype Corsiva" pitchFamily="66" charset="0"/>
              </a:rPr>
              <a:t>Лаборатория исследований и раскрытия тайн</a:t>
            </a:r>
            <a:endParaRPr lang="ru-RU" sz="2800" dirty="0">
              <a:latin typeface="Monotype Corsiva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animBg="1"/>
      <p:bldP spid="5" grpId="0" animBg="1"/>
      <p:bldP spid="6" grpId="0" animBg="1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/>
          <p:cNvPicPr>
            <a:picLocks noChangeAspect="1" noChangeArrowheads="1"/>
          </p:cNvPicPr>
          <p:nvPr/>
        </p:nvPicPr>
        <p:blipFill>
          <a:blip r:embed="rId2" cstate="print"/>
          <a:srcRect l="1673" t="3864" r="1673" b="2681"/>
          <a:stretch>
            <a:fillRect/>
          </a:stretch>
        </p:blipFill>
        <p:spPr bwMode="auto">
          <a:xfrm>
            <a:off x="500034" y="214290"/>
            <a:ext cx="8143932" cy="61862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600" b="1" i="1" dirty="0" smtClean="0"/>
              <a:t>Алгоритм вычитания многочленов </a:t>
            </a:r>
            <a:br>
              <a:rPr lang="ru-RU" sz="3600" b="1" i="1" dirty="0" smtClean="0"/>
            </a:br>
            <a:r>
              <a:rPr lang="ru-RU" sz="3600" b="1" i="1" dirty="0" smtClean="0"/>
              <a:t>«в столбик»</a:t>
            </a:r>
            <a:endParaRPr lang="ru-RU" sz="3600" b="1" i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Font typeface="Wingdings" pitchFamily="2" charset="2"/>
              <a:buChar char="ü"/>
            </a:pPr>
            <a:r>
              <a:rPr lang="ru-RU" b="1" i="1" dirty="0" smtClean="0">
                <a:solidFill>
                  <a:schemeClr val="tx2"/>
                </a:solidFill>
              </a:rPr>
              <a:t>1.Записать многочлены в стандартном виде.</a:t>
            </a:r>
          </a:p>
          <a:p>
            <a:pPr algn="just">
              <a:buFont typeface="Wingdings" pitchFamily="2" charset="2"/>
              <a:buChar char="ü"/>
            </a:pPr>
            <a:r>
              <a:rPr lang="ru-RU" b="1" i="1" dirty="0" smtClean="0">
                <a:solidFill>
                  <a:schemeClr val="tx2"/>
                </a:solidFill>
              </a:rPr>
              <a:t>2.Составить противоположный многочлен для </a:t>
            </a:r>
            <a:r>
              <a:rPr lang="ru-RU" b="1" i="1" dirty="0" smtClean="0">
                <a:solidFill>
                  <a:srgbClr val="FF0000"/>
                </a:solidFill>
              </a:rPr>
              <a:t>многочлена - вычитаемого</a:t>
            </a:r>
          </a:p>
          <a:p>
            <a:pPr algn="just">
              <a:buFont typeface="Wingdings" pitchFamily="2" charset="2"/>
              <a:buChar char="ü"/>
            </a:pPr>
            <a:r>
              <a:rPr lang="ru-RU" b="1" i="1" dirty="0" smtClean="0">
                <a:solidFill>
                  <a:schemeClr val="tx2"/>
                </a:solidFill>
              </a:rPr>
              <a:t>2.Записать многочлены «в столбик» так, чтобы подобные члены стояли под подобными.</a:t>
            </a:r>
          </a:p>
          <a:p>
            <a:pPr algn="just">
              <a:buFont typeface="Wingdings" pitchFamily="2" charset="2"/>
              <a:buChar char="ü"/>
            </a:pPr>
            <a:r>
              <a:rPr lang="ru-RU" b="1" i="1" dirty="0" smtClean="0">
                <a:solidFill>
                  <a:schemeClr val="tx2"/>
                </a:solidFill>
              </a:rPr>
              <a:t>3. </a:t>
            </a:r>
            <a:r>
              <a:rPr lang="ru-RU" b="1" i="1" dirty="0" smtClean="0">
                <a:solidFill>
                  <a:srgbClr val="FF0000"/>
                </a:solidFill>
              </a:rPr>
              <a:t>Сложить</a:t>
            </a:r>
            <a:r>
              <a:rPr lang="ru-RU" b="1" i="1" dirty="0" smtClean="0">
                <a:solidFill>
                  <a:schemeClr val="tx2"/>
                </a:solidFill>
              </a:rPr>
              <a:t> по столбцам подобные слагаемые и записать полученные результаты.</a:t>
            </a:r>
          </a:p>
          <a:p>
            <a:pPr algn="just">
              <a:buFont typeface="Wingdings" pitchFamily="2" charset="2"/>
              <a:buChar char="ü"/>
            </a:pPr>
            <a:r>
              <a:rPr lang="ru-RU" b="1" i="1" dirty="0" smtClean="0">
                <a:solidFill>
                  <a:schemeClr val="tx2"/>
                </a:solidFill>
              </a:rPr>
              <a:t>4.Записать итоговый многочлен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i="1" dirty="0" smtClean="0"/>
              <a:t>Эпиграф</a:t>
            </a:r>
            <a:endParaRPr lang="ru-RU" b="1" i="1" dirty="0"/>
          </a:p>
        </p:txBody>
      </p:sp>
      <p:pic>
        <p:nvPicPr>
          <p:cNvPr id="5" name="Picture 8" descr="Аристотель. Аристотель.">
            <a:hlinkClick r:id="rId2"/>
          </p:cNvPr>
          <p:cNvPicPr>
            <a:picLocks noGrp="1" noChangeAspect="1" noChangeArrowheads="1"/>
          </p:cNvPicPr>
          <p:nvPr>
            <p:ph sz="half" idx="1"/>
          </p:nvPr>
        </p:nvPicPr>
        <p:blipFill>
          <a:blip r:embed="rId3" cstate="print"/>
          <a:stretch>
            <a:fillRect/>
          </a:stretch>
        </p:blipFill>
        <p:spPr bwMode="auto">
          <a:xfrm>
            <a:off x="835961" y="1920875"/>
            <a:ext cx="3281077" cy="4433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pPr marL="0" lvl="0" indent="0" fontAlgn="base">
              <a:spcBef>
                <a:spcPct val="0"/>
              </a:spcBef>
              <a:spcAft>
                <a:spcPct val="0"/>
              </a:spcAft>
              <a:buClr>
                <a:schemeClr val="hlink"/>
              </a:buClr>
              <a:buSzPct val="120000"/>
              <a:buNone/>
            </a:pPr>
            <a:r>
              <a:rPr lang="ru-RU" sz="2400" b="1" i="1" dirty="0" smtClean="0">
                <a:solidFill>
                  <a:srgbClr val="FF0000"/>
                </a:solidFill>
                <a:latin typeface="Times New Roman" pitchFamily="18" charset="0"/>
              </a:rPr>
              <a:t>Успех</a:t>
            </a:r>
            <a:r>
              <a:rPr lang="ru-RU" sz="2400" b="1" i="1" dirty="0" smtClean="0">
                <a:solidFill>
                  <a:srgbClr val="002060"/>
                </a:solidFill>
                <a:latin typeface="Times New Roman" pitchFamily="18" charset="0"/>
              </a:rPr>
              <a:t> во всяком деле зависит от двух условий:</a:t>
            </a:r>
          </a:p>
          <a:p>
            <a:pPr marL="457200" lvl="0" indent="-457200" fontAlgn="base">
              <a:spcBef>
                <a:spcPct val="0"/>
              </a:spcBef>
              <a:spcAft>
                <a:spcPct val="0"/>
              </a:spcAft>
              <a:buClr>
                <a:schemeClr val="hlink"/>
              </a:buClr>
              <a:buSzPct val="120000"/>
              <a:buAutoNum type="arabicPeriod"/>
            </a:pPr>
            <a:r>
              <a:rPr lang="ru-RU" sz="2400" b="1" i="1" dirty="0" smtClean="0">
                <a:solidFill>
                  <a:srgbClr val="002060"/>
                </a:solidFill>
                <a:latin typeface="Times New Roman" pitchFamily="18" charset="0"/>
              </a:rPr>
              <a:t>Правильного установления конечной </a:t>
            </a:r>
            <a:r>
              <a:rPr lang="ru-RU" sz="2400" b="1" i="1" dirty="0" smtClean="0">
                <a:solidFill>
                  <a:srgbClr val="FF0000"/>
                </a:solidFill>
                <a:latin typeface="Times New Roman" pitchFamily="18" charset="0"/>
              </a:rPr>
              <a:t>цели   </a:t>
            </a:r>
            <a:r>
              <a:rPr lang="ru-RU" sz="2400" b="1" i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</a:rPr>
              <a:t>и</a:t>
            </a:r>
          </a:p>
          <a:p>
            <a:pPr marL="457200" lvl="0" indent="-457200" fontAlgn="base">
              <a:spcBef>
                <a:spcPct val="0"/>
              </a:spcBef>
              <a:spcAft>
                <a:spcPct val="0"/>
              </a:spcAft>
              <a:buClr>
                <a:schemeClr val="hlink"/>
              </a:buClr>
              <a:buSzPct val="120000"/>
              <a:buAutoNum type="arabicPeriod"/>
            </a:pPr>
            <a:r>
              <a:rPr lang="ru-RU" sz="2400" b="1" i="1" dirty="0" smtClean="0">
                <a:solidFill>
                  <a:srgbClr val="002060"/>
                </a:solidFill>
                <a:latin typeface="Times New Roman" pitchFamily="18" charset="0"/>
              </a:rPr>
              <a:t>Отыскания соответствующих </a:t>
            </a:r>
            <a:r>
              <a:rPr lang="ru-RU" sz="2400" b="1" i="1" dirty="0" smtClean="0">
                <a:solidFill>
                  <a:srgbClr val="FF0000"/>
                </a:solidFill>
                <a:latin typeface="Times New Roman" pitchFamily="18" charset="0"/>
              </a:rPr>
              <a:t>средств</a:t>
            </a:r>
            <a:r>
              <a:rPr lang="ru-RU" sz="2400" b="1" i="1" dirty="0" smtClean="0">
                <a:solidFill>
                  <a:srgbClr val="002060"/>
                </a:solidFill>
                <a:latin typeface="Times New Roman" pitchFamily="18" charset="0"/>
              </a:rPr>
              <a:t>, ведущих к этой цели</a:t>
            </a:r>
          </a:p>
          <a:p>
            <a:pPr marL="457200" lvl="0" indent="-457200" fontAlgn="base">
              <a:spcBef>
                <a:spcPct val="0"/>
              </a:spcBef>
              <a:spcAft>
                <a:spcPct val="0"/>
              </a:spcAft>
              <a:buClr>
                <a:schemeClr val="hlink"/>
              </a:buClr>
              <a:buSzPct val="120000"/>
              <a:buAutoNum type="arabicPeriod"/>
            </a:pPr>
            <a:endParaRPr lang="ru-RU" sz="2400" b="1" i="1" dirty="0" smtClean="0">
              <a:solidFill>
                <a:srgbClr val="002060"/>
              </a:solidFill>
              <a:latin typeface="Times New Roman" pitchFamily="18" charset="0"/>
            </a:endParaRPr>
          </a:p>
          <a:p>
            <a:pPr marL="457200" lvl="0" indent="-457200" fontAlgn="base">
              <a:spcBef>
                <a:spcPct val="0"/>
              </a:spcBef>
              <a:spcAft>
                <a:spcPct val="0"/>
              </a:spcAft>
              <a:buClr>
                <a:schemeClr val="hlink"/>
              </a:buClr>
              <a:buSzPct val="120000"/>
              <a:buNone/>
            </a:pPr>
            <a:r>
              <a:rPr lang="ru-RU" sz="2400" b="1" i="1" dirty="0" smtClean="0">
                <a:solidFill>
                  <a:srgbClr val="002060"/>
                </a:solidFill>
                <a:latin typeface="Times New Roman" pitchFamily="18" charset="0"/>
              </a:rPr>
              <a:t>    Аристотель -древнегреческий  ученый, философ.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03648" y="980728"/>
            <a:ext cx="8229600" cy="1143000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03648" y="1988840"/>
            <a:ext cx="8229600" cy="4389120"/>
          </a:xfrm>
        </p:spPr>
        <p:txBody>
          <a:bodyPr/>
          <a:lstStyle/>
          <a:p>
            <a:pPr>
              <a:buNone/>
            </a:pPr>
            <a:endParaRPr lang="ru-RU" dirty="0"/>
          </a:p>
        </p:txBody>
      </p:sp>
      <p:sp>
        <p:nvSpPr>
          <p:cNvPr id="4" name="Вертикальный свиток 3"/>
          <p:cNvSpPr/>
          <p:nvPr/>
        </p:nvSpPr>
        <p:spPr>
          <a:xfrm>
            <a:off x="683568" y="692696"/>
            <a:ext cx="7632848" cy="5472608"/>
          </a:xfrm>
          <a:prstGeom prst="verticalScroll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4000" b="1" i="1" dirty="0" smtClean="0">
                <a:solidFill>
                  <a:srgbClr val="7030A0"/>
                </a:solidFill>
              </a:rPr>
              <a:t>Домашнее задание:</a:t>
            </a:r>
          </a:p>
          <a:p>
            <a:pPr algn="ctr"/>
            <a:r>
              <a:rPr lang="ru-RU" sz="4000" b="1" i="1" dirty="0" smtClean="0">
                <a:solidFill>
                  <a:srgbClr val="7030A0"/>
                </a:solidFill>
              </a:rPr>
              <a:t>П.9,№307,309(1,3),312(1,2) </a:t>
            </a:r>
            <a:endParaRPr lang="ru-RU" sz="4000" b="1" i="1" dirty="0" smtClean="0">
              <a:solidFill>
                <a:srgbClr val="7030A0"/>
              </a:solidFill>
            </a:endParaRPr>
          </a:p>
          <a:p>
            <a:pPr algn="ctr"/>
            <a:r>
              <a:rPr lang="ru-RU" sz="4000" b="1" i="1" dirty="0" smtClean="0">
                <a:solidFill>
                  <a:srgbClr val="7030A0"/>
                </a:solidFill>
              </a:rPr>
              <a:t>Выучить </a:t>
            </a:r>
            <a:r>
              <a:rPr lang="ru-RU" sz="4000" b="1" i="1" dirty="0" smtClean="0">
                <a:solidFill>
                  <a:srgbClr val="7030A0"/>
                </a:solidFill>
              </a:rPr>
              <a:t>алгоритм</a:t>
            </a:r>
          </a:p>
          <a:p>
            <a:pPr algn="ctr"/>
            <a:endParaRPr lang="ru-RU" sz="4000" b="1" i="1" dirty="0">
              <a:solidFill>
                <a:srgbClr val="7030A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75656" y="908720"/>
            <a:ext cx="7211144" cy="938368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03648" y="2276872"/>
            <a:ext cx="7283152" cy="4047728"/>
          </a:xfrm>
        </p:spPr>
        <p:txBody>
          <a:bodyPr/>
          <a:lstStyle/>
          <a:p>
            <a:pPr>
              <a:buNone/>
            </a:pPr>
            <a:endParaRPr lang="ru-RU" dirty="0"/>
          </a:p>
        </p:txBody>
      </p:sp>
      <p:sp>
        <p:nvSpPr>
          <p:cNvPr id="4" name="Вертикальный свиток 3"/>
          <p:cNvSpPr/>
          <p:nvPr/>
        </p:nvSpPr>
        <p:spPr>
          <a:xfrm>
            <a:off x="683568" y="692696"/>
            <a:ext cx="7632848" cy="5472608"/>
          </a:xfrm>
          <a:prstGeom prst="verticalScroll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4000" b="1" i="1" dirty="0" smtClean="0">
                <a:solidFill>
                  <a:srgbClr val="7030A0"/>
                </a:solidFill>
              </a:rPr>
              <a:t>Поставь себе отметку</a:t>
            </a:r>
          </a:p>
          <a:p>
            <a:pPr algn="ctr"/>
            <a:r>
              <a:rPr lang="ru-RU" sz="4000" b="1" i="1" dirty="0" smtClean="0">
                <a:solidFill>
                  <a:srgbClr val="7030A0"/>
                </a:solidFill>
              </a:rPr>
              <a:t>13- 12б.   «</a:t>
            </a:r>
            <a:r>
              <a:rPr lang="ru-RU" sz="4000" b="1" i="1" dirty="0" smtClean="0">
                <a:solidFill>
                  <a:srgbClr val="FF0000"/>
                </a:solidFill>
              </a:rPr>
              <a:t>5</a:t>
            </a:r>
            <a:r>
              <a:rPr lang="ru-RU" sz="4000" b="1" i="1" dirty="0" smtClean="0">
                <a:solidFill>
                  <a:srgbClr val="7030A0"/>
                </a:solidFill>
              </a:rPr>
              <a:t>»</a:t>
            </a:r>
          </a:p>
          <a:p>
            <a:pPr algn="ctr"/>
            <a:r>
              <a:rPr lang="ru-RU" sz="4000" b="1" i="1" dirty="0" smtClean="0">
                <a:solidFill>
                  <a:srgbClr val="7030A0"/>
                </a:solidFill>
              </a:rPr>
              <a:t>11-10б.    «</a:t>
            </a:r>
            <a:r>
              <a:rPr lang="ru-RU" sz="4000" b="1" i="1" dirty="0" smtClean="0">
                <a:solidFill>
                  <a:srgbClr val="FF0000"/>
                </a:solidFill>
              </a:rPr>
              <a:t>4</a:t>
            </a:r>
            <a:r>
              <a:rPr lang="ru-RU" sz="4000" b="1" i="1" dirty="0" smtClean="0">
                <a:solidFill>
                  <a:srgbClr val="7030A0"/>
                </a:solidFill>
              </a:rPr>
              <a:t>»</a:t>
            </a:r>
          </a:p>
          <a:p>
            <a:pPr algn="ctr"/>
            <a:r>
              <a:rPr lang="ru-RU" sz="4000" b="1" i="1" dirty="0" smtClean="0">
                <a:solidFill>
                  <a:srgbClr val="7030A0"/>
                </a:solidFill>
              </a:rPr>
              <a:t>9-7 б.   «</a:t>
            </a:r>
            <a:r>
              <a:rPr lang="ru-RU" sz="4000" b="1" i="1" dirty="0" smtClean="0">
                <a:solidFill>
                  <a:srgbClr val="FF0000"/>
                </a:solidFill>
              </a:rPr>
              <a:t>3</a:t>
            </a:r>
            <a:r>
              <a:rPr lang="ru-RU" sz="4000" b="1" i="1" dirty="0" smtClean="0">
                <a:solidFill>
                  <a:srgbClr val="7030A0"/>
                </a:solidFill>
              </a:rPr>
              <a:t>»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100" name="Rectangle 4"/>
          <p:cNvSpPr>
            <a:spLocks noGrp="1" noChangeArrowheads="1"/>
          </p:cNvSpPr>
          <p:nvPr>
            <p:ph type="title"/>
          </p:nvPr>
        </p:nvSpPr>
        <p:spPr>
          <a:xfrm>
            <a:off x="468313" y="1125538"/>
            <a:ext cx="8229600" cy="4449762"/>
          </a:xfrm>
        </p:spPr>
        <p:txBody>
          <a:bodyPr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9600" b="1" dirty="0" smtClean="0">
                <a:solidFill>
                  <a:schemeClr val="tx2">
                    <a:satMod val="130000"/>
                  </a:schemeClr>
                </a:solidFill>
                <a:latin typeface="Monotype Corsiva" panose="03010101010201010101" pitchFamily="66" charset="0"/>
              </a:rPr>
              <a:t>   Лаборатория </a:t>
            </a:r>
            <a:br>
              <a:rPr lang="ru-RU" sz="9600" b="1" dirty="0" smtClean="0">
                <a:solidFill>
                  <a:schemeClr val="tx2">
                    <a:satMod val="130000"/>
                  </a:schemeClr>
                </a:solidFill>
                <a:latin typeface="Monotype Corsiva" panose="03010101010201010101" pitchFamily="66" charset="0"/>
              </a:rPr>
            </a:br>
            <a:r>
              <a:rPr lang="ru-RU" sz="9600" b="1" dirty="0" smtClean="0">
                <a:solidFill>
                  <a:schemeClr val="tx2">
                    <a:satMod val="130000"/>
                  </a:schemeClr>
                </a:solidFill>
                <a:latin typeface="Monotype Corsiva" panose="03010101010201010101" pitchFamily="66" charset="0"/>
              </a:rPr>
              <a:t>    теоретиков</a:t>
            </a:r>
            <a:endParaRPr lang="en-US" sz="9600" b="1" dirty="0" smtClean="0">
              <a:solidFill>
                <a:schemeClr val="tx2">
                  <a:satMod val="130000"/>
                </a:schemeClr>
              </a:solidFill>
              <a:latin typeface="Monotype Corsiva" panose="03010101010201010101" pitchFamily="66" charset="0"/>
            </a:endParaRPr>
          </a:p>
        </p:txBody>
      </p:sp>
      <p:pic>
        <p:nvPicPr>
          <p:cNvPr id="17411" name="Picture 9" descr="ag00564_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700338" y="4724400"/>
            <a:ext cx="1508125" cy="1154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12" name="Picture 9" descr="ag00564_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15000" y="642938"/>
            <a:ext cx="1508125" cy="1154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>
              <a:defRPr/>
            </a:pPr>
            <a:r>
              <a:rPr lang="ru-RU" sz="4400" b="1" dirty="0" smtClean="0">
                <a:solidFill>
                  <a:srgbClr val="FF0000"/>
                </a:solidFill>
              </a:rPr>
              <a:t>     1.  В математике их часто называют </a:t>
            </a:r>
            <a:r>
              <a:rPr lang="ru-RU" sz="4400" b="1" u="sng" dirty="0" smtClean="0">
                <a:solidFill>
                  <a:srgbClr val="FF0000"/>
                </a:solidFill>
              </a:rPr>
              <a:t>полиномами</a:t>
            </a:r>
            <a:endParaRPr lang="ru-RU" u="sng" dirty="0"/>
          </a:p>
        </p:txBody>
      </p:sp>
      <p:sp>
        <p:nvSpPr>
          <p:cNvPr id="2048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 smtClean="0"/>
          </a:p>
          <a:p>
            <a:pPr>
              <a:buFont typeface="Wingdings 2" pitchFamily="18" charset="2"/>
              <a:buNone/>
            </a:pPr>
            <a:r>
              <a:rPr lang="ru-RU" dirty="0" smtClean="0"/>
              <a:t>               </a:t>
            </a:r>
            <a:r>
              <a:rPr lang="ru-RU" b="1" i="1" dirty="0" smtClean="0"/>
              <a:t>Переменные 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          </a:t>
            </a:r>
          </a:p>
          <a:p>
            <a:pPr>
              <a:buFont typeface="Wingdings 2" pitchFamily="18" charset="2"/>
              <a:buNone/>
            </a:pPr>
            <a:r>
              <a:rPr lang="ru-RU" b="1" i="1" dirty="0" smtClean="0"/>
              <a:t>              Одночлены</a:t>
            </a:r>
          </a:p>
          <a:p>
            <a:pPr>
              <a:buFont typeface="Wingdings 2" pitchFamily="18" charset="2"/>
              <a:buNone/>
            </a:pP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           </a:t>
            </a:r>
            <a:r>
              <a:rPr lang="ru-RU" b="1" i="1" dirty="0" smtClean="0"/>
              <a:t>Многочлены</a:t>
            </a:r>
          </a:p>
        </p:txBody>
      </p:sp>
      <p:sp>
        <p:nvSpPr>
          <p:cNvPr id="5" name="Овал 4"/>
          <p:cNvSpPr/>
          <p:nvPr/>
        </p:nvSpPr>
        <p:spPr>
          <a:xfrm>
            <a:off x="755576" y="1988840"/>
            <a:ext cx="914400" cy="914400"/>
          </a:xfrm>
          <a:prstGeom prst="ellipse">
            <a:avLst/>
          </a:prstGeom>
          <a:solidFill>
            <a:srgbClr val="FF0000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6" name="Овал 5"/>
          <p:cNvSpPr/>
          <p:nvPr/>
        </p:nvSpPr>
        <p:spPr>
          <a:xfrm>
            <a:off x="395536" y="3429000"/>
            <a:ext cx="914400" cy="914400"/>
          </a:xfrm>
          <a:prstGeom prst="ellipse">
            <a:avLst/>
          </a:prstGeom>
          <a:solidFill>
            <a:srgbClr val="FFC000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7" name="Овал 6"/>
          <p:cNvSpPr/>
          <p:nvPr/>
        </p:nvSpPr>
        <p:spPr>
          <a:xfrm>
            <a:off x="683568" y="5013176"/>
            <a:ext cx="914400" cy="914400"/>
          </a:xfrm>
          <a:prstGeom prst="ellipse">
            <a:avLst/>
          </a:prstGeom>
          <a:solidFill>
            <a:srgbClr val="00B050"/>
          </a:soli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pic>
        <p:nvPicPr>
          <p:cNvPr id="20487" name="Picture 14" descr="TEACHER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404664"/>
            <a:ext cx="1152525" cy="954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204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ru-RU" sz="4400" b="1" dirty="0" smtClean="0">
                <a:solidFill>
                  <a:srgbClr val="FF0000"/>
                </a:solidFill>
              </a:rPr>
              <a:t>     2.Многочленом называется…</a:t>
            </a:r>
            <a:endParaRPr lang="ru-RU" dirty="0"/>
          </a:p>
        </p:txBody>
      </p:sp>
      <p:sp>
        <p:nvSpPr>
          <p:cNvPr id="2048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 smtClean="0"/>
          </a:p>
          <a:p>
            <a:pPr>
              <a:buFont typeface="Wingdings 2" pitchFamily="18" charset="2"/>
              <a:buNone/>
            </a:pPr>
            <a:r>
              <a:rPr lang="ru-RU" dirty="0" smtClean="0"/>
              <a:t>               </a:t>
            </a:r>
            <a:r>
              <a:rPr lang="ru-RU" b="1" i="1" dirty="0" smtClean="0"/>
              <a:t>Переменные и их степени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          </a:t>
            </a:r>
          </a:p>
          <a:p>
            <a:pPr>
              <a:buFont typeface="Wingdings 2" pitchFamily="18" charset="2"/>
              <a:buNone/>
            </a:pPr>
            <a:r>
              <a:rPr lang="ru-RU" b="1" i="1" dirty="0" smtClean="0"/>
              <a:t>                Сумма одночленов</a:t>
            </a:r>
          </a:p>
          <a:p>
            <a:pPr>
              <a:buFont typeface="Wingdings 2" pitchFamily="18" charset="2"/>
              <a:buNone/>
            </a:pP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           </a:t>
            </a:r>
            <a:r>
              <a:rPr lang="ru-RU" b="1" i="1" dirty="0" smtClean="0"/>
              <a:t>Произведение одночленов</a:t>
            </a:r>
          </a:p>
        </p:txBody>
      </p:sp>
      <p:sp>
        <p:nvSpPr>
          <p:cNvPr id="5" name="Овал 4"/>
          <p:cNvSpPr/>
          <p:nvPr/>
        </p:nvSpPr>
        <p:spPr>
          <a:xfrm>
            <a:off x="395536" y="1988840"/>
            <a:ext cx="914400" cy="9144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6" name="Овал 5"/>
          <p:cNvSpPr/>
          <p:nvPr/>
        </p:nvSpPr>
        <p:spPr>
          <a:xfrm>
            <a:off x="395536" y="3429000"/>
            <a:ext cx="914400" cy="914400"/>
          </a:xfrm>
          <a:prstGeom prst="ellipse">
            <a:avLst/>
          </a:prstGeom>
          <a:solidFill>
            <a:srgbClr val="FFC000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7" name="Овал 6"/>
          <p:cNvSpPr/>
          <p:nvPr/>
        </p:nvSpPr>
        <p:spPr>
          <a:xfrm>
            <a:off x="467544" y="4797152"/>
            <a:ext cx="914400" cy="914400"/>
          </a:xfrm>
          <a:prstGeom prst="ellipse">
            <a:avLst/>
          </a:prstGeom>
          <a:solidFill>
            <a:srgbClr val="00B050"/>
          </a:soli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pic>
        <p:nvPicPr>
          <p:cNvPr id="20487" name="Picture 14" descr="TEACHER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332656"/>
            <a:ext cx="1152525" cy="954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204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>
              <a:defRPr/>
            </a:pPr>
            <a:r>
              <a:rPr lang="ru-RU" sz="4400" b="1" dirty="0" smtClean="0">
                <a:solidFill>
                  <a:srgbClr val="FF0000"/>
                </a:solidFill>
              </a:rPr>
              <a:t>3.Как называются слагаемые многочлена?</a:t>
            </a:r>
            <a:endParaRPr lang="ru-RU" dirty="0"/>
          </a:p>
        </p:txBody>
      </p:sp>
      <p:sp>
        <p:nvSpPr>
          <p:cNvPr id="2048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 smtClean="0"/>
          </a:p>
          <a:p>
            <a:pPr>
              <a:buFont typeface="Wingdings 2" pitchFamily="18" charset="2"/>
              <a:buNone/>
            </a:pPr>
            <a:r>
              <a:rPr lang="ru-RU" dirty="0" smtClean="0"/>
              <a:t>               </a:t>
            </a:r>
            <a:r>
              <a:rPr lang="ru-RU" b="1" i="1" dirty="0" smtClean="0"/>
              <a:t>Переменные 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          </a:t>
            </a:r>
          </a:p>
          <a:p>
            <a:pPr>
              <a:buFont typeface="Wingdings 2" pitchFamily="18" charset="2"/>
              <a:buNone/>
            </a:pPr>
            <a:r>
              <a:rPr lang="ru-RU" b="1" i="1" dirty="0" smtClean="0"/>
              <a:t>                Одночлены</a:t>
            </a:r>
          </a:p>
          <a:p>
            <a:pPr>
              <a:buFont typeface="Wingdings 2" pitchFamily="18" charset="2"/>
              <a:buNone/>
            </a:pP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           </a:t>
            </a:r>
            <a:r>
              <a:rPr lang="ru-RU" b="1" i="1" dirty="0" smtClean="0"/>
              <a:t>Члены</a:t>
            </a:r>
          </a:p>
        </p:txBody>
      </p:sp>
      <p:sp>
        <p:nvSpPr>
          <p:cNvPr id="5" name="Овал 4"/>
          <p:cNvSpPr/>
          <p:nvPr/>
        </p:nvSpPr>
        <p:spPr>
          <a:xfrm>
            <a:off x="467544" y="2060848"/>
            <a:ext cx="914400" cy="9144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6" name="Овал 5"/>
          <p:cNvSpPr/>
          <p:nvPr/>
        </p:nvSpPr>
        <p:spPr>
          <a:xfrm>
            <a:off x="539552" y="3284984"/>
            <a:ext cx="914400" cy="914400"/>
          </a:xfrm>
          <a:prstGeom prst="ellipse">
            <a:avLst/>
          </a:prstGeom>
          <a:solidFill>
            <a:srgbClr val="FFFF00"/>
          </a:solidFill>
          <a:ln>
            <a:solidFill>
              <a:srgbClr val="FFC000"/>
            </a:solidFill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7" name="Овал 6"/>
          <p:cNvSpPr/>
          <p:nvPr/>
        </p:nvSpPr>
        <p:spPr>
          <a:xfrm>
            <a:off x="539552" y="4797152"/>
            <a:ext cx="914400" cy="914400"/>
          </a:xfrm>
          <a:prstGeom prst="ellipse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pic>
        <p:nvPicPr>
          <p:cNvPr id="20487" name="Picture 14" descr="TEACHER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764704"/>
            <a:ext cx="1152525" cy="954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04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04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>
              <a:defRPr/>
            </a:pPr>
            <a:r>
              <a:rPr lang="ru-RU" sz="4400" b="1" dirty="0" smtClean="0">
                <a:solidFill>
                  <a:srgbClr val="FF0000"/>
                </a:solidFill>
              </a:rPr>
              <a:t>4.Какие члены многочлена  называются подобными?</a:t>
            </a:r>
            <a:endParaRPr lang="ru-RU" dirty="0"/>
          </a:p>
        </p:txBody>
      </p:sp>
      <p:sp>
        <p:nvSpPr>
          <p:cNvPr id="22531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ru-RU" dirty="0" smtClean="0"/>
          </a:p>
          <a:p>
            <a:pPr algn="ctr">
              <a:buFont typeface="Wingdings 2" pitchFamily="18" charset="2"/>
              <a:buNone/>
            </a:pPr>
            <a:r>
              <a:rPr lang="ru-RU" dirty="0" smtClean="0"/>
              <a:t>       </a:t>
            </a:r>
            <a:r>
              <a:rPr lang="ru-RU" b="1" i="1" dirty="0" smtClean="0"/>
              <a:t>Имеющие одинаковые показатели                    степеней</a:t>
            </a:r>
          </a:p>
          <a:p>
            <a:pPr>
              <a:buFont typeface="Wingdings 2" pitchFamily="18" charset="2"/>
              <a:buNone/>
            </a:pPr>
            <a:r>
              <a:rPr lang="ru-RU" b="1" i="1" dirty="0" smtClean="0"/>
              <a:t>                </a:t>
            </a:r>
          </a:p>
          <a:p>
            <a:pPr algn="ctr">
              <a:buFont typeface="Wingdings 2" pitchFamily="18" charset="2"/>
              <a:buNone/>
            </a:pPr>
            <a:r>
              <a:rPr lang="ru-RU" b="1" i="1" dirty="0" smtClean="0"/>
              <a:t>          Имеющие одинаковые коэффициенты</a:t>
            </a:r>
          </a:p>
          <a:p>
            <a:pPr>
              <a:buFont typeface="Wingdings 2" pitchFamily="18" charset="2"/>
              <a:buNone/>
            </a:pPr>
            <a:r>
              <a:rPr lang="ru-RU" b="1" i="1" dirty="0" smtClean="0"/>
              <a:t>                 </a:t>
            </a:r>
          </a:p>
          <a:p>
            <a:pPr algn="ctr">
              <a:buFont typeface="Wingdings 2" pitchFamily="18" charset="2"/>
              <a:buNone/>
            </a:pPr>
            <a:r>
              <a:rPr lang="ru-RU" b="1" i="1" dirty="0" smtClean="0"/>
              <a:t> Имеющие одинаковую буквенную </a:t>
            </a:r>
          </a:p>
          <a:p>
            <a:pPr algn="ctr">
              <a:buFont typeface="Wingdings 2" pitchFamily="18" charset="2"/>
              <a:buNone/>
            </a:pPr>
            <a:r>
              <a:rPr lang="ru-RU" b="1" i="1" dirty="0" smtClean="0"/>
              <a:t>часть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b="1" i="1" dirty="0" smtClean="0"/>
          </a:p>
        </p:txBody>
      </p:sp>
      <p:sp>
        <p:nvSpPr>
          <p:cNvPr id="5" name="Овал 4"/>
          <p:cNvSpPr/>
          <p:nvPr/>
        </p:nvSpPr>
        <p:spPr>
          <a:xfrm>
            <a:off x="395536" y="1844824"/>
            <a:ext cx="914400" cy="914400"/>
          </a:xfrm>
          <a:prstGeom prst="ellipse">
            <a:avLst/>
          </a:prstGeom>
          <a:solidFill>
            <a:srgbClr val="FF0000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6" name="Овал 5"/>
          <p:cNvSpPr/>
          <p:nvPr/>
        </p:nvSpPr>
        <p:spPr>
          <a:xfrm>
            <a:off x="467544" y="3284984"/>
            <a:ext cx="914400" cy="914400"/>
          </a:xfrm>
          <a:prstGeom prst="ellipse">
            <a:avLst/>
          </a:prstGeom>
          <a:solidFill>
            <a:srgbClr val="FFFF00"/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7" name="Овал 6"/>
          <p:cNvSpPr/>
          <p:nvPr/>
        </p:nvSpPr>
        <p:spPr>
          <a:xfrm>
            <a:off x="467544" y="4509120"/>
            <a:ext cx="914400" cy="914400"/>
          </a:xfrm>
          <a:prstGeom prst="ellipse">
            <a:avLst/>
          </a:prstGeom>
          <a:solidFill>
            <a:srgbClr val="92D050"/>
          </a:soli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pic>
        <p:nvPicPr>
          <p:cNvPr id="22535" name="Picture 14" descr="TEACHER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850" y="549275"/>
            <a:ext cx="1152525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22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225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500"/>
                                        <p:tgtEl>
                                          <p:spTgt spid="225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6" dur="500"/>
                                        <p:tgtEl>
                                          <p:spTgt spid="225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>
              <a:defRPr/>
            </a:pPr>
            <a:r>
              <a:rPr lang="ru-RU" sz="4400" b="1" dirty="0" smtClean="0">
                <a:solidFill>
                  <a:srgbClr val="FF0000"/>
                </a:solidFill>
              </a:rPr>
              <a:t>5.Многочлен приведен к стандартному виду, если</a:t>
            </a:r>
            <a:endParaRPr lang="ru-RU" dirty="0"/>
          </a:p>
        </p:txBody>
      </p:sp>
      <p:sp>
        <p:nvSpPr>
          <p:cNvPr id="23555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ru-RU" dirty="0" smtClean="0"/>
          </a:p>
          <a:p>
            <a:pPr algn="ctr">
              <a:buFont typeface="Wingdings 2" pitchFamily="18" charset="2"/>
              <a:buNone/>
            </a:pPr>
            <a:r>
              <a:rPr lang="ru-RU" dirty="0" smtClean="0"/>
              <a:t>           </a:t>
            </a:r>
            <a:r>
              <a:rPr lang="ru-RU" b="1" i="1" dirty="0" smtClean="0"/>
              <a:t>Все члены записаны в стандартном виде и приведены подобные слагаемые</a:t>
            </a:r>
          </a:p>
          <a:p>
            <a:pPr>
              <a:buFont typeface="Wingdings 2" pitchFamily="18" charset="2"/>
              <a:buNone/>
            </a:pPr>
            <a:r>
              <a:rPr lang="ru-RU" b="1" i="1" dirty="0" smtClean="0"/>
              <a:t>                </a:t>
            </a:r>
          </a:p>
          <a:p>
            <a:pPr algn="ctr">
              <a:buFont typeface="Wingdings 2" pitchFamily="18" charset="2"/>
              <a:buNone/>
            </a:pPr>
            <a:r>
              <a:rPr lang="ru-RU" b="1" i="1" dirty="0" smtClean="0"/>
              <a:t>      Многочлен состоит из одного одночлена</a:t>
            </a:r>
          </a:p>
          <a:p>
            <a:pPr>
              <a:buFont typeface="Wingdings 2" pitchFamily="18" charset="2"/>
              <a:buNone/>
            </a:pPr>
            <a:r>
              <a:rPr lang="ru-RU" b="1" i="1" dirty="0" smtClean="0"/>
              <a:t>                 </a:t>
            </a:r>
          </a:p>
          <a:p>
            <a:pPr algn="ctr">
              <a:buFont typeface="Wingdings 2" pitchFamily="18" charset="2"/>
              <a:buNone/>
            </a:pPr>
            <a:r>
              <a:rPr lang="ru-RU" b="1" i="1" dirty="0" smtClean="0"/>
              <a:t>         Все члены имеют одинаковые показатели степеней</a:t>
            </a:r>
          </a:p>
        </p:txBody>
      </p:sp>
      <p:sp>
        <p:nvSpPr>
          <p:cNvPr id="5" name="Овал 4"/>
          <p:cNvSpPr/>
          <p:nvPr/>
        </p:nvSpPr>
        <p:spPr>
          <a:xfrm>
            <a:off x="251520" y="2060848"/>
            <a:ext cx="914400" cy="914400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6" name="Овал 5"/>
          <p:cNvSpPr/>
          <p:nvPr/>
        </p:nvSpPr>
        <p:spPr>
          <a:xfrm>
            <a:off x="179512" y="3429000"/>
            <a:ext cx="914400" cy="914400"/>
          </a:xfrm>
          <a:prstGeom prst="ellipse">
            <a:avLst/>
          </a:prstGeom>
          <a:solidFill>
            <a:srgbClr val="00B050"/>
          </a:solidFill>
          <a:ln>
            <a:solidFill>
              <a:srgbClr val="92D050"/>
            </a:solidFill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7" name="Овал 6"/>
          <p:cNvSpPr/>
          <p:nvPr/>
        </p:nvSpPr>
        <p:spPr>
          <a:xfrm>
            <a:off x="683568" y="4941168"/>
            <a:ext cx="914400" cy="914400"/>
          </a:xfrm>
          <a:prstGeom prst="ellipse">
            <a:avLst/>
          </a:prstGeom>
          <a:solidFill>
            <a:srgbClr val="FFFF00"/>
          </a:soli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pic>
        <p:nvPicPr>
          <p:cNvPr id="23559" name="Picture 14" descr="TEACHER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552" y="260648"/>
            <a:ext cx="1152525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23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235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235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Метро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Официальная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521</TotalTime>
  <Words>701</Words>
  <Application>Microsoft Office PowerPoint</Application>
  <PresentationFormat>Экран (4:3)</PresentationFormat>
  <Paragraphs>167</Paragraphs>
  <Slides>34</Slides>
  <Notes>7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34</vt:i4>
      </vt:variant>
    </vt:vector>
  </HeadingPairs>
  <TitlesOfParts>
    <vt:vector size="35" baseType="lpstr">
      <vt:lpstr>Поток</vt:lpstr>
      <vt:lpstr>09 ноября 2020год  Классная работа.</vt:lpstr>
      <vt:lpstr>Эпиграф</vt:lpstr>
      <vt:lpstr>Научно-исследовательский институт</vt:lpstr>
      <vt:lpstr>   Лаборатория      теоретиков</vt:lpstr>
      <vt:lpstr>     1.  В математике их часто называют полиномами</vt:lpstr>
      <vt:lpstr>     2.Многочленом называется…</vt:lpstr>
      <vt:lpstr>3.Как называются слагаемые многочлена?</vt:lpstr>
      <vt:lpstr>4.Какие члены многочлена  называются подобными?</vt:lpstr>
      <vt:lpstr>5.Многочлен приведен к стандартному виду, если</vt:lpstr>
      <vt:lpstr>      6.Какие из многочленов записаны в стандартном виде?</vt:lpstr>
      <vt:lpstr>7.Многочлен 3t² - 5t + 11 - 3t² + 5t   записан в стандартном виде</vt:lpstr>
      <vt:lpstr>8.В многочлене 5х + 6у – 3х – 12у =   правильно  приведите подобные слагаемые</vt:lpstr>
      <vt:lpstr>ВНИМАНИЕ! Сформулируйте вопрос к этому заданию и выполните его.</vt:lpstr>
      <vt:lpstr>Тема урока: СЛОЖЕНИЕ И ВЫЧИТАНИЕ МНОГОЧЛЕНОВ</vt:lpstr>
      <vt:lpstr>Цель урока:</vt:lpstr>
      <vt:lpstr>Слайд 16</vt:lpstr>
      <vt:lpstr>Алгоритм сложения и вычитания многочленов</vt:lpstr>
      <vt:lpstr>Алгоритм сложения и вычитания многочленов</vt:lpstr>
      <vt:lpstr>   Лаборатория      практиков</vt:lpstr>
      <vt:lpstr>Откройте учебник п.25 стр.117.</vt:lpstr>
      <vt:lpstr>   Лаборатория      исследований и  раскрытия тайн</vt:lpstr>
      <vt:lpstr>  №308(1,2,3,4),      311(1,2)</vt:lpstr>
      <vt:lpstr>Слайд 23</vt:lpstr>
      <vt:lpstr>Слайд 24</vt:lpstr>
      <vt:lpstr>Слайд 25</vt:lpstr>
      <vt:lpstr>Алгоритм сложения многочленов  «в столбик»</vt:lpstr>
      <vt:lpstr>Слайд 27</vt:lpstr>
      <vt:lpstr>Противоположный многочлен</vt:lpstr>
      <vt:lpstr>Слайд 29</vt:lpstr>
      <vt:lpstr>Слайд 30</vt:lpstr>
      <vt:lpstr>Алгоритм вычитания многочленов  «в столбик»</vt:lpstr>
      <vt:lpstr>Эпиграф</vt:lpstr>
      <vt:lpstr>Слайд 33</vt:lpstr>
      <vt:lpstr>Слайд 34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26 января 2017год .</dc:title>
  <cp:lastModifiedBy>Admin</cp:lastModifiedBy>
  <cp:revision>51</cp:revision>
  <dcterms:modified xsi:type="dcterms:W3CDTF">2020-11-07T10:51:23Z</dcterms:modified>
</cp:coreProperties>
</file>