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handoutMasterIdLst>
    <p:handoutMasterId r:id="rId18"/>
  </p:handoutMasterIdLst>
  <p:sldIdLst>
    <p:sldId id="277" r:id="rId2"/>
    <p:sldId id="258" r:id="rId3"/>
    <p:sldId id="257" r:id="rId4"/>
    <p:sldId id="279" r:id="rId5"/>
    <p:sldId id="285" r:id="rId6"/>
    <p:sldId id="289" r:id="rId7"/>
    <p:sldId id="290" r:id="rId8"/>
    <p:sldId id="292" r:id="rId9"/>
    <p:sldId id="296" r:id="rId10"/>
    <p:sldId id="297" r:id="rId11"/>
    <p:sldId id="298" r:id="rId12"/>
    <p:sldId id="299" r:id="rId13"/>
    <p:sldId id="300" r:id="rId14"/>
    <p:sldId id="294" r:id="rId15"/>
    <p:sldId id="301" r:id="rId16"/>
    <p:sldId id="259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96"/>
    <a:srgbClr val="FAA90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804" autoAdjust="0"/>
    <p:restoredTop sz="94660"/>
  </p:normalViewPr>
  <p:slideViewPr>
    <p:cSldViewPr>
      <p:cViewPr varScale="1">
        <p:scale>
          <a:sx n="64" d="100"/>
          <a:sy n="64" d="100"/>
        </p:scale>
        <p:origin x="-144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cat>
            <c:strRef>
              <c:f>Лист1!$A$2:$A$6</c:f>
              <c:strCache>
                <c:ptCount val="5"/>
                <c:pt idx="0">
                  <c:v>влияние медицины</c:v>
                </c:pt>
                <c:pt idx="1">
                  <c:v>экология</c:v>
                </c:pt>
                <c:pt idx="2">
                  <c:v>образ жизни</c:v>
                </c:pt>
                <c:pt idx="3">
                  <c:v>наследственность</c:v>
                </c:pt>
                <c:pt idx="4">
                  <c:v>другие</c:v>
                </c:pt>
              </c:strCache>
            </c:strRef>
          </c:cat>
          <c:val>
            <c:numRef>
              <c:f>Лист1!$B$2:$B$6</c:f>
              <c:numCache>
                <c:formatCode>0%</c:formatCode>
                <c:ptCount val="5"/>
                <c:pt idx="0">
                  <c:v>0.1</c:v>
                </c:pt>
                <c:pt idx="1">
                  <c:v>0.2</c:v>
                </c:pt>
                <c:pt idx="2">
                  <c:v>0.5</c:v>
                </c:pt>
                <c:pt idx="3">
                  <c:v>0.17</c:v>
                </c:pt>
                <c:pt idx="4">
                  <c:v>3.000000000000002E-2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69404453219782591"/>
          <c:y val="0.19417731285030296"/>
          <c:w val="0.296892023693413"/>
          <c:h val="0.51078082098527311"/>
        </c:manualLayout>
      </c:layout>
      <c:txPr>
        <a:bodyPr/>
        <a:lstStyle/>
        <a:p>
          <a:pPr>
            <a:defRPr sz="2000" b="1" i="1">
              <a:solidFill>
                <a:schemeClr val="tx2">
                  <a:lumMod val="75000"/>
                </a:schemeClr>
              </a:solidFill>
            </a:defRPr>
          </a:pPr>
          <a:endParaRPr lang="ru-RU"/>
        </a:p>
      </c:txPr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50AE379-E9DB-41F4-9D61-24DF1E598E7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37629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4100CD6-253D-4E80-A9A2-9EEC4B731F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58E05-681A-48E8-B2B7-D32B20855B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8C057E6-6D80-46C3-B80D-9641BA1DFC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F1267-FAF0-4681-AA77-9CBF80E079C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4400B47-48E6-466B-A123-C569C0EFB29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63B84-5E17-4FB0-8E09-225524E97E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36BE9-1C22-4923-A9D2-0A0F82F423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B0555-6508-4B34-8B26-40E3E33380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B9648-3BA6-441F-9944-DECAEB35FF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254D7CE-D763-410C-994C-324E9737A6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strips dir="ru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2AF1-29A8-4A99-9EFD-B47E0C6D11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strips dir="ru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2E26E825-A2D8-442D-BA3E-82514CE73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ransition>
    <p:strips dir="ru"/>
  </p:transition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0" name="Rectangle 4"/>
          <p:cNvSpPr>
            <a:spLocks noGrp="1" noChangeArrowheads="1"/>
          </p:cNvSpPr>
          <p:nvPr>
            <p:ph type="title"/>
          </p:nvPr>
        </p:nvSpPr>
        <p:spPr>
          <a:xfrm>
            <a:off x="323528" y="2132856"/>
            <a:ext cx="648072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dirty="0"/>
              <a:t> </a:t>
            </a:r>
            <a:r>
              <a:rPr lang="ru-RU" sz="2800" dirty="0" smtClean="0">
                <a:latin typeface="Aksent" pitchFamily="2" charset="0"/>
              </a:rPr>
              <a:t>Общие понятия о здоровье как основной ценности человека</a:t>
            </a:r>
            <a:endParaRPr lang="en-US" sz="2800" dirty="0">
              <a:latin typeface="Aksent" pitchFamily="2" charset="0"/>
            </a:endParaRPr>
          </a:p>
        </p:txBody>
      </p:sp>
      <p:pic>
        <p:nvPicPr>
          <p:cNvPr id="2050" name="Picture 2" descr="Документы МОУ СОШ 4 Дубна М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293096"/>
            <a:ext cx="3240360" cy="240495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3" y="1719070"/>
            <a:ext cx="3286147" cy="4853201"/>
          </a:xfrm>
        </p:spPr>
        <p:txBody>
          <a:bodyPr>
            <a:noAutofit/>
          </a:bodyPr>
          <a:lstStyle/>
          <a:p>
            <a:pPr algn="just"/>
            <a:r>
              <a:rPr lang="ru-RU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Физическое здоровье человека — это здоровье его тела. Оно зависит от двигательной активности человека, рационального питания, соблюдения правил личной гигиены и безопасного поведения в повседневной жизни, оптимального сочетания умственного и физического труда, умения отдыхать. Сохранить и укрепить его можно, только отказавшись от чрезмерного употребления алкоголя, от курения, наркотиков и других вредных привычек</a:t>
            </a:r>
            <a:r>
              <a:rPr lang="ru-RU" sz="16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.</a:t>
            </a:r>
            <a:endParaRPr lang="ru-RU" sz="1600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Физическое здоровье</a:t>
            </a:r>
            <a:endParaRPr lang="ru-RU" dirty="0"/>
          </a:p>
        </p:txBody>
      </p:sp>
      <p:pic>
        <p:nvPicPr>
          <p:cNvPr id="5" name="Picture 11" descr="http://www.sunhome.ru/UsersGallery/philosophy/filosofiya-zdorovya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0694" y="2143116"/>
            <a:ext cx="1714512" cy="2381250"/>
          </a:xfrm>
          <a:prstGeom prst="ellipse">
            <a:avLst/>
          </a:prstGeom>
          <a:ln w="12700" cap="rnd">
            <a:solidFill>
              <a:schemeClr val="accent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3500430" y="1785926"/>
            <a:ext cx="1944216" cy="864096"/>
          </a:xfrm>
          <a:prstGeom prst="roundRect">
            <a:avLst/>
          </a:prstGeom>
          <a:effectLst>
            <a:outerShdw blurRad="57150" dist="38100" dir="5400000" algn="ctr" rotWithShape="0">
              <a:schemeClr val="accent3">
                <a:shade val="9000"/>
                <a:alpha val="48000"/>
                <a:satMod val="105000"/>
              </a:schemeClr>
            </a:outerShdw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Рациональное питание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500430" y="2857496"/>
            <a:ext cx="1944216" cy="935534"/>
          </a:xfrm>
          <a:prstGeom prst="roundRect">
            <a:avLst/>
          </a:prstGeom>
          <a:effectLst>
            <a:outerShdw blurRad="57150" dist="38100" dir="5400000" algn="ctr" rotWithShape="0">
              <a:schemeClr val="accent3">
                <a:shade val="9000"/>
                <a:alpha val="48000"/>
                <a:satMod val="105000"/>
              </a:schemeClr>
            </a:outerShdw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Двигательная активность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571868" y="4000504"/>
            <a:ext cx="1944216" cy="864096"/>
          </a:xfrm>
          <a:prstGeom prst="roundRect">
            <a:avLst/>
          </a:prstGeom>
          <a:effectLst>
            <a:outerShdw blurRad="57150" dist="38100" dir="5400000" algn="ctr" rotWithShape="0">
              <a:schemeClr val="accent3">
                <a:shade val="9000"/>
                <a:alpha val="48000"/>
                <a:satMod val="105000"/>
              </a:schemeClr>
            </a:outerShdw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Соблюдение личной гигиены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215206" y="1643050"/>
            <a:ext cx="1928794" cy="1143008"/>
          </a:xfrm>
          <a:prstGeom prst="roundRect">
            <a:avLst/>
          </a:prstGeom>
          <a:effectLst>
            <a:outerShdw blurRad="57150" dist="38100" dir="5400000" algn="ctr" rotWithShape="0">
              <a:schemeClr val="accent3">
                <a:shade val="9000"/>
                <a:alpha val="48000"/>
                <a:satMod val="105000"/>
              </a:schemeClr>
            </a:outerShdw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Отказ от вредных привычек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199784" y="3000372"/>
            <a:ext cx="1944216" cy="1368152"/>
          </a:xfrm>
          <a:prstGeom prst="roundRect">
            <a:avLst/>
          </a:prstGeom>
          <a:effectLst>
            <a:outerShdw blurRad="57150" dist="38100" dir="5400000" algn="ctr" rotWithShape="0">
              <a:schemeClr val="accent3">
                <a:shade val="9000"/>
                <a:alpha val="48000"/>
                <a:satMod val="105000"/>
              </a:schemeClr>
            </a:outerShdw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Оптимальное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сочетание умственного и физического труда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199784" y="4572008"/>
            <a:ext cx="1944216" cy="864096"/>
          </a:xfrm>
          <a:prstGeom prst="roundRect">
            <a:avLst/>
          </a:prstGeom>
          <a:effectLst>
            <a:outerShdw blurRad="57150" dist="38100" dir="5400000" algn="ctr" rotWithShape="0">
              <a:schemeClr val="accent3">
                <a:shade val="9000"/>
                <a:alpha val="48000"/>
                <a:satMod val="105000"/>
              </a:schemeClr>
            </a:outerShdw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Безопасное поведение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571868" y="5072074"/>
            <a:ext cx="1944216" cy="864096"/>
          </a:xfrm>
          <a:prstGeom prst="roundRect">
            <a:avLst/>
          </a:prstGeom>
          <a:effectLst>
            <a:outerShdw blurRad="57150" dist="38100" dir="5400000" algn="ctr" rotWithShape="0">
              <a:schemeClr val="accent3">
                <a:shade val="9000"/>
                <a:alpha val="48000"/>
                <a:satMod val="105000"/>
              </a:schemeClr>
            </a:outerShdw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Режим дня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199784" y="5643578"/>
            <a:ext cx="1944216" cy="864096"/>
          </a:xfrm>
          <a:prstGeom prst="roundRect">
            <a:avLst/>
          </a:prstGeom>
          <a:effectLst>
            <a:outerShdw blurRad="57150" dist="38100" dir="5400000" algn="ctr" rotWithShape="0">
              <a:schemeClr val="accent3">
                <a:shade val="9000"/>
                <a:alpha val="48000"/>
                <a:satMod val="105000"/>
              </a:schemeClr>
            </a:outerShdw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Сексуальное воспитание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strips dir="r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80999" y="1719070"/>
            <a:ext cx="3047993" cy="492463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Социальное здоровье – 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это состояние организма, определяющее способность человека контактировать с социумом. Оно складывается под влиянием семьи, друзей, коллег по работе, соседей и других людей коммуникативные умения человека, его умение общаться.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Социальное здоровье</a:t>
            </a:r>
            <a:endParaRPr lang="ru-RU" dirty="0"/>
          </a:p>
        </p:txBody>
      </p:sp>
      <p:sp>
        <p:nvSpPr>
          <p:cNvPr id="5" name="Прямоугольник с двумя вырезанными соседними углами 4"/>
          <p:cNvSpPr/>
          <p:nvPr/>
        </p:nvSpPr>
        <p:spPr>
          <a:xfrm>
            <a:off x="5429256" y="1214422"/>
            <a:ext cx="2289680" cy="432048"/>
          </a:xfrm>
          <a:prstGeom prst="snip2SameRect">
            <a:avLst/>
          </a:prstGeom>
          <a:effectLst>
            <a:outerShdw blurRad="57150" dist="38100" dir="5400000" algn="ctr" rotWithShape="0">
              <a:schemeClr val="accent3">
                <a:shade val="9000"/>
                <a:alpha val="48000"/>
                <a:satMod val="105000"/>
              </a:schemeClr>
            </a:outerShdw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Условия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 rot="1445676">
            <a:off x="6911598" y="2000039"/>
            <a:ext cx="2216478" cy="551050"/>
          </a:xfrm>
          <a:prstGeom prst="ellipse">
            <a:avLst/>
          </a:prstGeom>
          <a:effectLst>
            <a:outerShdw blurRad="57150" dist="38100" dir="5400000" algn="ctr" rotWithShape="0">
              <a:schemeClr val="accent3">
                <a:shade val="9000"/>
                <a:alpha val="48000"/>
                <a:satMod val="105000"/>
              </a:schemeClr>
            </a:outerShdw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труда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357818" y="2357430"/>
            <a:ext cx="2289680" cy="669900"/>
          </a:xfrm>
          <a:prstGeom prst="ellipse">
            <a:avLst/>
          </a:prstGeom>
          <a:effectLst>
            <a:outerShdw blurRad="57150" dist="38100" dir="5400000" algn="ctr" rotWithShape="0">
              <a:schemeClr val="accent3">
                <a:shade val="9000"/>
                <a:alpha val="48000"/>
                <a:satMod val="105000"/>
              </a:schemeClr>
            </a:outerShdw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жизни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 rot="20351855">
            <a:off x="3687631" y="1956363"/>
            <a:ext cx="2289680" cy="669900"/>
          </a:xfrm>
          <a:prstGeom prst="ellipse">
            <a:avLst/>
          </a:prstGeom>
          <a:effectLst>
            <a:outerShdw blurRad="57150" dist="38100" dir="5400000" algn="ctr" rotWithShape="0">
              <a:schemeClr val="accent3">
                <a:shade val="9000"/>
                <a:alpha val="48000"/>
                <a:satMod val="105000"/>
              </a:schemeClr>
            </a:outerShdw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питания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5357818" y="3143248"/>
            <a:ext cx="2289680" cy="669900"/>
          </a:xfrm>
          <a:prstGeom prst="ellipse">
            <a:avLst/>
          </a:prstGeom>
          <a:effectLst>
            <a:outerShdw blurRad="57150" dist="38100" dir="5400000" algn="ctr" rotWithShape="0">
              <a:schemeClr val="accent3">
                <a:shade val="9000"/>
                <a:alpha val="48000"/>
                <a:satMod val="105000"/>
              </a:schemeClr>
            </a:outerShdw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отдыха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0" name="Прямоугольник с двумя скругленными соседними углами 9"/>
          <p:cNvSpPr/>
          <p:nvPr/>
        </p:nvSpPr>
        <p:spPr>
          <a:xfrm>
            <a:off x="5214942" y="4286256"/>
            <a:ext cx="2289680" cy="432048"/>
          </a:xfrm>
          <a:prstGeom prst="round2SameRect">
            <a:avLst/>
          </a:prstGeom>
          <a:effectLst>
            <a:outerShdw blurRad="57150" dist="38100" dir="5400000" algn="ctr" rotWithShape="0">
              <a:schemeClr val="accent3">
                <a:shade val="9000"/>
                <a:alpha val="48000"/>
                <a:satMod val="105000"/>
              </a:schemeClr>
            </a:outerShdw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уровень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 rot="20242099">
            <a:off x="3379109" y="5154044"/>
            <a:ext cx="2787848" cy="669900"/>
          </a:xfrm>
          <a:prstGeom prst="ellipse">
            <a:avLst/>
          </a:prstGeom>
          <a:effectLst>
            <a:outerShdw blurRad="57150" dist="38100" dir="5400000" algn="ctr" rotWithShape="0">
              <a:schemeClr val="accent3">
                <a:shade val="9000"/>
                <a:alpha val="48000"/>
                <a:satMod val="105000"/>
              </a:schemeClr>
            </a:outerShdw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воспитания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 rot="1459948">
            <a:off x="6501581" y="5232152"/>
            <a:ext cx="2638030" cy="590045"/>
          </a:xfrm>
          <a:prstGeom prst="ellipse">
            <a:avLst/>
          </a:prstGeom>
          <a:effectLst>
            <a:outerShdw blurRad="57150" dist="38100" dir="5400000" algn="ctr" rotWithShape="0">
              <a:schemeClr val="accent3">
                <a:shade val="9000"/>
                <a:alpha val="48000"/>
                <a:satMod val="105000"/>
              </a:schemeClr>
            </a:outerShdw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</a:rPr>
              <a:t>образования</a:t>
            </a:r>
            <a:endParaRPr lang="ru-RU" sz="2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5429256" y="5786454"/>
            <a:ext cx="2289680" cy="669900"/>
          </a:xfrm>
          <a:prstGeom prst="ellipse">
            <a:avLst/>
          </a:prstGeom>
          <a:effectLst>
            <a:outerShdw blurRad="57150" dist="38100" dir="5400000" algn="ctr" rotWithShape="0">
              <a:schemeClr val="accent3">
                <a:shade val="9000"/>
                <a:alpha val="48000"/>
                <a:satMod val="105000"/>
              </a:schemeClr>
            </a:outerShdw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культуры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strips dir="r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Факторы, влияющие на здоровье:</a:t>
            </a:r>
            <a:endParaRPr lang="ru-RU" dirty="0"/>
          </a:p>
        </p:txBody>
      </p:sp>
      <p:graphicFrame>
        <p:nvGraphicFramePr>
          <p:cNvPr id="5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236177246"/>
              </p:ext>
            </p:extLst>
          </p:nvPr>
        </p:nvGraphicFramePr>
        <p:xfrm>
          <a:off x="381000" y="1719263"/>
          <a:ext cx="8407400" cy="4406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strips dir="r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ct val="0"/>
              </a:spcBef>
            </a:pPr>
            <a:r>
              <a:rPr lang="ru-RU" sz="2800" b="1" i="1" dirty="0" smtClean="0">
                <a:solidFill>
                  <a:schemeClr val="tx2">
                    <a:lumMod val="90000"/>
                  </a:schemeClr>
                </a:solidFill>
              </a:rPr>
              <a:t>стресс;</a:t>
            </a:r>
          </a:p>
          <a:p>
            <a:pPr>
              <a:spcBef>
                <a:spcPct val="0"/>
              </a:spcBef>
            </a:pPr>
            <a:r>
              <a:rPr lang="ru-RU" sz="2800" b="1" i="1" dirty="0" smtClean="0">
                <a:solidFill>
                  <a:schemeClr val="tx2">
                    <a:lumMod val="90000"/>
                  </a:schemeClr>
                </a:solidFill>
              </a:rPr>
              <a:t>болезни;</a:t>
            </a:r>
          </a:p>
          <a:p>
            <a:pPr>
              <a:spcBef>
                <a:spcPct val="0"/>
              </a:spcBef>
            </a:pPr>
            <a:r>
              <a:rPr lang="ru-RU" sz="2800" b="1" i="1" dirty="0" smtClean="0">
                <a:solidFill>
                  <a:schemeClr val="tx2">
                    <a:lumMod val="90000"/>
                  </a:schemeClr>
                </a:solidFill>
              </a:rPr>
              <a:t>загрязнение окружающей среды;</a:t>
            </a:r>
          </a:p>
          <a:p>
            <a:pPr>
              <a:spcBef>
                <a:spcPct val="0"/>
              </a:spcBef>
            </a:pPr>
            <a:r>
              <a:rPr lang="ru-RU" sz="2800" b="1" i="1" dirty="0" smtClean="0">
                <a:solidFill>
                  <a:schemeClr val="tx2">
                    <a:lumMod val="90000"/>
                  </a:schemeClr>
                </a:solidFill>
              </a:rPr>
              <a:t>курение;</a:t>
            </a:r>
          </a:p>
          <a:p>
            <a:pPr>
              <a:spcBef>
                <a:spcPct val="0"/>
              </a:spcBef>
            </a:pPr>
            <a:r>
              <a:rPr lang="ru-RU" sz="2800" b="1" i="1" dirty="0" smtClean="0">
                <a:solidFill>
                  <a:schemeClr val="tx2">
                    <a:lumMod val="90000"/>
                  </a:schemeClr>
                </a:solidFill>
              </a:rPr>
              <a:t>алкоголь;</a:t>
            </a:r>
          </a:p>
          <a:p>
            <a:pPr>
              <a:spcBef>
                <a:spcPct val="0"/>
              </a:spcBef>
            </a:pPr>
            <a:r>
              <a:rPr lang="ru-RU" sz="2800" b="1" i="1" dirty="0" smtClean="0">
                <a:solidFill>
                  <a:schemeClr val="tx2">
                    <a:lumMod val="90000"/>
                  </a:schemeClr>
                </a:solidFill>
              </a:rPr>
              <a:t>наркотики</a:t>
            </a:r>
            <a:r>
              <a:rPr lang="ru-RU" sz="3600" b="1" i="1" dirty="0" smtClean="0">
                <a:solidFill>
                  <a:schemeClr val="tx2">
                    <a:lumMod val="90000"/>
                  </a:schemeClr>
                </a:solidFill>
              </a:rPr>
              <a:t>.</a:t>
            </a:r>
          </a:p>
          <a:p>
            <a:endParaRPr lang="ru-RU" sz="3600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Факторы, отрицательно влияющие на здоровье:</a:t>
            </a:r>
            <a:endParaRPr lang="ru-RU" dirty="0"/>
          </a:p>
        </p:txBody>
      </p:sp>
      <p:pic>
        <p:nvPicPr>
          <p:cNvPr id="5" name="Picture 2" descr="Плейкаст &quot;С ДНЁМ ПОЖЕЛАНИЯ ЗДОРОВЬЯ,ДОРОГИЕ МОИ ДРУЗЬЯ!ЖЕЛАЮ ВАМ ЗДОРОВЬЯ НА МНОГО ЛЕТ!от ТАТЬЯНЫ ЕШТОКИНОЙ!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9897" t="19596" r="6931" b="10804"/>
          <a:stretch/>
        </p:blipFill>
        <p:spPr bwMode="auto">
          <a:xfrm>
            <a:off x="2714612" y="3357562"/>
            <a:ext cx="6263188" cy="33575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strips dir="r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spc="150" dirty="0">
                <a:solidFill>
                  <a:prstClr val="white"/>
                </a:solidFill>
                <a:latin typeface="Aksent" pitchFamily="2" charset="0"/>
              </a:rPr>
              <a:t>Общие понятия о здоровье как основной ценности человека</a:t>
            </a:r>
            <a:endParaRPr lang="en-US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46502" y="1643050"/>
            <a:ext cx="8784976" cy="46966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ru-RU" sz="2000" dirty="0" smtClean="0"/>
              <a:t>	</a:t>
            </a:r>
            <a:r>
              <a:rPr lang="ru-RU" sz="2200" dirty="0" smtClean="0"/>
              <a:t>Здоровье </a:t>
            </a:r>
            <a:r>
              <a:rPr lang="ru-RU" sz="2200" dirty="0"/>
              <a:t>человека является не только индивидуальной ценностью, но и ценностью общественной, т.к. общественное здоровье складывается из здоровья всех членов общества. </a:t>
            </a:r>
            <a:endParaRPr lang="ru-RU" sz="2200" dirty="0" smtClean="0"/>
          </a:p>
          <a:p>
            <a:pPr marL="0" indent="0" algn="just">
              <a:lnSpc>
                <a:spcPct val="80000"/>
              </a:lnSpc>
              <a:buNone/>
            </a:pP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Индивидуальное здоровье – это личное здоровье человека, которое во многом зависит от него самого, от его мировоззрения, а в конечном счете от его культуры –  </a:t>
            </a:r>
            <a:r>
              <a:rPr lang="ru-RU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культуры</a:t>
            </a: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здоровья.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Общественное здоровье складывается из состояния здоровья всех членов общества и зависит главным образом от политических, социально-экономических и природных факторов.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ru-RU" sz="2200" dirty="0" smtClean="0"/>
              <a:t>	Общественное </a:t>
            </a:r>
            <a:r>
              <a:rPr lang="ru-RU" sz="2200" dirty="0"/>
              <a:t>и индивидуальное здоровье взаимосвязаны, и одно зависит от другого.</a:t>
            </a:r>
          </a:p>
          <a:p>
            <a:pPr marL="0" indent="0" algn="just">
              <a:lnSpc>
                <a:spcPct val="80000"/>
              </a:lnSpc>
              <a:buNone/>
            </a:pPr>
            <a:endParaRPr lang="ru-RU" sz="2200" dirty="0" smtClean="0"/>
          </a:p>
          <a:p>
            <a:pPr marL="0" indent="0" algn="just">
              <a:lnSpc>
                <a:spcPct val="80000"/>
              </a:lnSpc>
              <a:buNone/>
            </a:pPr>
            <a:r>
              <a:rPr lang="ru-RU" sz="2200" dirty="0" smtClean="0"/>
              <a:t>Таким </a:t>
            </a:r>
            <a:r>
              <a:rPr lang="ru-RU" sz="2200" dirty="0"/>
              <a:t>образом, общественное здоровье представляет собой общественную, социально-политическую и экономическую категорию, которая характеризует жизнедеятельность всего общества как социального организма</a:t>
            </a: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14282" y="142852"/>
            <a:ext cx="8690854" cy="1643074"/>
          </a:xfrm>
        </p:spPr>
        <p:txBody>
          <a:bodyPr/>
          <a:lstStyle/>
          <a:p>
            <a:r>
              <a:rPr lang="ru-RU" sz="1800" b="1" i="1" dirty="0" smtClean="0"/>
              <a:t>Здоровый образ жизни – это индивидуальная система человека, обеспечивающая ему физическое, духовное и социальное благополучие в реальной окружающей среде, а также снижение отрицательного влияния на жизнь и здоровье последствий различных опасных и чрезвычайных ситуаций</a:t>
            </a:r>
            <a:endParaRPr lang="ru-RU" sz="1800" dirty="0"/>
          </a:p>
        </p:txBody>
      </p:sp>
      <p:pic>
        <p:nvPicPr>
          <p:cNvPr id="5" name="Picture 2" descr="http://biolog3107.ucoz.ru/_si/0/06746719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670" y="1571612"/>
            <a:ext cx="4929222" cy="509022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strips dir="r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6" name="Freeform 8"/>
          <p:cNvSpPr>
            <a:spLocks/>
          </p:cNvSpPr>
          <p:nvPr/>
        </p:nvSpPr>
        <p:spPr bwMode="gray">
          <a:xfrm>
            <a:off x="5675292" y="1004863"/>
            <a:ext cx="2204566" cy="4822293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31765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3017" name="AutoShape 9"/>
          <p:cNvSpPr>
            <a:spLocks noChangeAspect="1" noChangeArrowheads="1" noTextEdit="1"/>
          </p:cNvSpPr>
          <p:nvPr/>
        </p:nvSpPr>
        <p:spPr bwMode="gray">
          <a:xfrm flipH="1">
            <a:off x="4733925" y="3073400"/>
            <a:ext cx="85725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43019" name="Group 11"/>
          <p:cNvGrpSpPr>
            <a:grpSpLocks/>
          </p:cNvGrpSpPr>
          <p:nvPr/>
        </p:nvGrpSpPr>
        <p:grpSpPr bwMode="auto">
          <a:xfrm>
            <a:off x="679058" y="126311"/>
            <a:ext cx="7200800" cy="1528763"/>
            <a:chOff x="1997" y="1314"/>
            <a:chExt cx="1889" cy="1009"/>
          </a:xfrm>
        </p:grpSpPr>
        <p:grpSp>
          <p:nvGrpSpPr>
            <p:cNvPr id="43020" name="Group 12"/>
            <p:cNvGrpSpPr>
              <a:grpSpLocks/>
            </p:cNvGrpSpPr>
            <p:nvPr/>
          </p:nvGrpSpPr>
          <p:grpSpPr bwMode="auto">
            <a:xfrm>
              <a:off x="1997" y="1404"/>
              <a:ext cx="1889" cy="919"/>
              <a:chOff x="1973" y="1027"/>
              <a:chExt cx="1926" cy="937"/>
            </a:xfrm>
          </p:grpSpPr>
          <p:sp>
            <p:nvSpPr>
              <p:cNvPr id="43021" name="Oval 13"/>
              <p:cNvSpPr>
                <a:spLocks noChangeArrowheads="1"/>
              </p:cNvSpPr>
              <p:nvPr/>
            </p:nvSpPr>
            <p:spPr bwMode="gray">
              <a:xfrm>
                <a:off x="1994" y="105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chemeClr val="folHlink">
                      <a:gamma/>
                      <a:shade val="48627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3022" name="Oval 14"/>
              <p:cNvSpPr>
                <a:spLocks noChangeArrowheads="1"/>
              </p:cNvSpPr>
              <p:nvPr/>
            </p:nvSpPr>
            <p:spPr bwMode="gray">
              <a:xfrm>
                <a:off x="1973" y="102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folHlink">
                      <a:gamma/>
                      <a:tint val="44314"/>
                      <a:invGamma/>
                    </a:schemeClr>
                  </a:gs>
                  <a:gs pos="100000">
                    <a:schemeClr val="folHlink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43023" name="Oval 15"/>
            <p:cNvSpPr>
              <a:spLocks noChangeArrowheads="1"/>
            </p:cNvSpPr>
            <p:nvPr/>
          </p:nvSpPr>
          <p:spPr bwMode="gray">
            <a:xfrm>
              <a:off x="2086" y="1314"/>
              <a:ext cx="1691" cy="845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43024" name="Oval 16"/>
            <p:cNvSpPr>
              <a:spLocks noChangeArrowheads="1"/>
            </p:cNvSpPr>
            <p:nvPr/>
          </p:nvSpPr>
          <p:spPr bwMode="gray">
            <a:xfrm>
              <a:off x="2108" y="1319"/>
              <a:ext cx="1650" cy="8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34902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43025" name="Oval 17"/>
            <p:cNvSpPr>
              <a:spLocks noChangeArrowheads="1"/>
            </p:cNvSpPr>
            <p:nvPr/>
          </p:nvSpPr>
          <p:spPr bwMode="gray">
            <a:xfrm>
              <a:off x="2125" y="1327"/>
              <a:ext cx="1570" cy="770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79216"/>
                    <a:invGamma/>
                  </a:schemeClr>
                </a:gs>
                <a:gs pos="100000">
                  <a:schemeClr val="accent1">
                    <a:alpha val="48000"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43026" name="Oval 18"/>
            <p:cNvSpPr>
              <a:spLocks noChangeArrowheads="1"/>
            </p:cNvSpPr>
            <p:nvPr/>
          </p:nvSpPr>
          <p:spPr bwMode="gray">
            <a:xfrm>
              <a:off x="2208" y="1344"/>
              <a:ext cx="1382" cy="6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100000">
                  <a:schemeClr val="accent1">
                    <a:alpha val="38000"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</p:grpSp>
      <p:sp>
        <p:nvSpPr>
          <p:cNvPr id="22" name="Rectangle 2"/>
          <p:cNvSpPr>
            <a:spLocks noGrp="1" noChangeArrowheads="1"/>
          </p:cNvSpPr>
          <p:nvPr>
            <p:ph type="title"/>
          </p:nvPr>
        </p:nvSpPr>
        <p:spPr>
          <a:xfrm>
            <a:off x="1376847" y="362702"/>
            <a:ext cx="5883734" cy="563563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Aksent" pitchFamily="2" charset="0"/>
              </a:rPr>
              <a:t>Домашнее задание</a:t>
            </a:r>
            <a:endParaRPr lang="en-US" dirty="0">
              <a:solidFill>
                <a:schemeClr val="tx1"/>
              </a:solidFill>
              <a:latin typeface="Aksent" pitchFamily="2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71570" y="2143116"/>
            <a:ext cx="559657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/>
              <a:t>Задание 1</a:t>
            </a:r>
            <a:r>
              <a:rPr lang="ru-RU" b="1" i="1" dirty="0" smtClean="0"/>
              <a:t>.</a:t>
            </a:r>
            <a:r>
              <a:rPr lang="ru-RU" dirty="0" smtClean="0"/>
              <a:t> прочитать учебник, </a:t>
            </a:r>
            <a:r>
              <a:rPr lang="ru-RU" dirty="0" err="1" smtClean="0"/>
              <a:t>стр</a:t>
            </a:r>
            <a:r>
              <a:rPr lang="ru-RU" dirty="0" smtClean="0"/>
              <a:t> 12-22</a:t>
            </a:r>
            <a:endParaRPr lang="ru-RU" b="1" i="1" dirty="0"/>
          </a:p>
          <a:p>
            <a:endParaRPr lang="ru-RU" dirty="0" smtClean="0"/>
          </a:p>
          <a:p>
            <a:r>
              <a:rPr lang="ru-RU" b="1" dirty="0" smtClean="0"/>
              <a:t>Задание 2.</a:t>
            </a:r>
            <a:r>
              <a:rPr lang="ru-RU" dirty="0" smtClean="0"/>
              <a:t> </a:t>
            </a:r>
            <a:endParaRPr lang="ru-RU" dirty="0" smtClean="0"/>
          </a:p>
          <a:p>
            <a:r>
              <a:rPr lang="ru-RU" dirty="0" smtClean="0"/>
              <a:t>Сформулируйте кратко свое понимание здоровья человека и укажите критерии, по которым можно оценить его уровень.(письменно)</a:t>
            </a:r>
          </a:p>
          <a:p>
            <a:endParaRPr lang="ru-RU" b="1" i="1" dirty="0" smtClean="0">
              <a:solidFill>
                <a:schemeClr val="tx2">
                  <a:lumMod val="90000"/>
                </a:schemeClr>
              </a:solidFill>
            </a:endParaRPr>
          </a:p>
          <a:p>
            <a:r>
              <a:rPr lang="ru-RU" b="1" i="1" dirty="0" smtClean="0"/>
              <a:t>Задание </a:t>
            </a:r>
            <a:r>
              <a:rPr lang="ru-RU" b="1" i="1" dirty="0" smtClean="0"/>
              <a:t>3. </a:t>
            </a:r>
            <a:endParaRPr lang="ru-RU" b="1" i="1" dirty="0" smtClean="0"/>
          </a:p>
          <a:p>
            <a:r>
              <a:rPr lang="ru-RU" dirty="0" err="1" smtClean="0"/>
              <a:t>Синквейн</a:t>
            </a:r>
            <a:r>
              <a:rPr lang="ru-RU" dirty="0" smtClean="0"/>
              <a:t> «Здоровье»</a:t>
            </a:r>
          </a:p>
          <a:p>
            <a:r>
              <a:rPr lang="ru-RU" dirty="0" smtClean="0"/>
              <a:t>1 строчка -  существительное</a:t>
            </a:r>
          </a:p>
          <a:p>
            <a:r>
              <a:rPr lang="ru-RU" dirty="0" smtClean="0"/>
              <a:t>2 строчка - 2 прилагательных</a:t>
            </a:r>
          </a:p>
          <a:p>
            <a:r>
              <a:rPr lang="ru-RU" dirty="0" smtClean="0"/>
              <a:t>3 строчка - 3 глагола</a:t>
            </a:r>
          </a:p>
          <a:p>
            <a:r>
              <a:rPr lang="ru-RU" dirty="0" smtClean="0"/>
              <a:t>4 строчка - фраза выражающая отношение к предмету</a:t>
            </a:r>
          </a:p>
          <a:p>
            <a:r>
              <a:rPr lang="ru-RU" dirty="0" smtClean="0"/>
              <a:t>5 строчка - синоним обобщающий или расширяющий  смысл понятия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1571612"/>
            <a:ext cx="8821644" cy="152639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80000"/>
              </a:lnSpc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Здоровье - непременное условие счастья человека, оно является делом и заботой каждого. Здоровье — состояние любого живого организма, при котором он в целом и все его органы способны полностью выполнять свои функции; отсутствие недуга, болезни. </a:t>
            </a:r>
            <a:r>
              <a:rPr lang="en-US" sz="2800" dirty="0">
                <a:solidFill>
                  <a:schemeClr val="tx1"/>
                </a:solidFill>
              </a:rPr>
              <a:t/>
            </a:r>
            <a:br>
              <a:rPr lang="en-US" sz="2800" dirty="0">
                <a:solidFill>
                  <a:schemeClr val="tx1"/>
                </a:solidFill>
              </a:rPr>
            </a:b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3074" name="Picture 2" descr="Сочинение на тему вредные привычки - отличная школ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2708919"/>
            <a:ext cx="1507371" cy="224363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79512" y="4989656"/>
            <a:ext cx="853622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C66951"/>
              </a:buClr>
            </a:pPr>
            <a:r>
              <a:rPr lang="ru-RU" sz="2000" spc="150" dirty="0">
                <a:latin typeface="Franklin Gothic Medium"/>
              </a:rPr>
              <a:t>Никакие органы здравоохранения, никакие лечебные мероприятия не могут повысить уровень здоровья человека, если для этого нет его желания и собственной воли использовать предлагаемые оздоровительные мероприятия.</a:t>
            </a:r>
          </a:p>
          <a:p>
            <a:pPr lvl="0" algn="just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C66951"/>
              </a:buClr>
            </a:pPr>
            <a:r>
              <a:rPr lang="ru-RU" sz="2000" spc="150" dirty="0">
                <a:latin typeface="Franklin Gothic Medium"/>
              </a:rPr>
              <a:t>Эффект этих мероприятий значительно повышается, если человек верит в их пользу.</a:t>
            </a:r>
            <a:endParaRPr lang="en-US" sz="2000" spc="150" dirty="0">
              <a:latin typeface="Franklin Gothic Medium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332656"/>
            <a:ext cx="83202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C66951"/>
              </a:buClr>
            </a:pPr>
            <a:r>
              <a:rPr lang="ru-RU" sz="2000" cap="all" spc="150" dirty="0">
                <a:solidFill>
                  <a:prstClr val="white"/>
                </a:solidFill>
                <a:latin typeface="Aksent" pitchFamily="2" charset="0"/>
              </a:rPr>
              <a:t>Общие понятия о здоровье </a:t>
            </a:r>
            <a:endParaRPr lang="ru-RU" sz="2000" cap="all" spc="150" dirty="0" smtClean="0">
              <a:solidFill>
                <a:prstClr val="white"/>
              </a:solidFill>
              <a:latin typeface="Aksent" pitchFamily="2" charset="0"/>
            </a:endParaRPr>
          </a:p>
          <a:p>
            <a:pPr lvl="0" algn="ctr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C66951"/>
              </a:buClr>
            </a:pPr>
            <a:r>
              <a:rPr lang="ru-RU" sz="2000" cap="all" spc="150" dirty="0" smtClean="0">
                <a:solidFill>
                  <a:prstClr val="white"/>
                </a:solidFill>
                <a:latin typeface="Aksent" pitchFamily="2" charset="0"/>
              </a:rPr>
              <a:t>как </a:t>
            </a:r>
            <a:r>
              <a:rPr lang="ru-RU" sz="2000" cap="all" spc="150" dirty="0">
                <a:solidFill>
                  <a:prstClr val="white"/>
                </a:solidFill>
                <a:latin typeface="Aksent" pitchFamily="2" charset="0"/>
              </a:rPr>
              <a:t>основной ценности человека</a:t>
            </a:r>
            <a:endParaRPr lang="en-US" sz="2000" b="1" spc="150" dirty="0">
              <a:solidFill>
                <a:prstClr val="white"/>
              </a:solidFill>
              <a:latin typeface="Franklin Gothic Medium"/>
            </a:endParaRPr>
          </a:p>
        </p:txBody>
      </p:sp>
      <p:pic>
        <p:nvPicPr>
          <p:cNvPr id="9" name="Picture 2" descr="http://im0-tub-ru.yandex.net/i?id=990010ef4124afeb015a44dd4dcbb9cb-01-144&amp;n=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73" y="2813318"/>
            <a:ext cx="3311090" cy="215940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3" name="Group 3"/>
          <p:cNvGrpSpPr>
            <a:grpSpLocks/>
          </p:cNvGrpSpPr>
          <p:nvPr/>
        </p:nvGrpSpPr>
        <p:grpSpPr bwMode="auto">
          <a:xfrm>
            <a:off x="1403648" y="1795463"/>
            <a:ext cx="762000" cy="665162"/>
            <a:chOff x="1110" y="2656"/>
            <a:chExt cx="1549" cy="1351"/>
          </a:xfrm>
        </p:grpSpPr>
        <p:sp>
          <p:nvSpPr>
            <p:cNvPr id="40964" name="AutoShape 4"/>
            <p:cNvSpPr>
              <a:spLocks noChangeArrowheads="1"/>
            </p:cNvSpPr>
            <p:nvPr/>
          </p:nvSpPr>
          <p:spPr bwMode="gray">
            <a:xfrm>
              <a:off x="1123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0965" name="AutoShape 5"/>
            <p:cNvSpPr>
              <a:spLocks noChangeArrowheads="1"/>
            </p:cNvSpPr>
            <p:nvPr/>
          </p:nvSpPr>
          <p:spPr bwMode="gray">
            <a:xfrm>
              <a:off x="1110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499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1">
                  <a:srgbClr val="E6E6E6"/>
                </a:gs>
                <a:gs pos="66001">
                  <a:srgbClr val="7D8496"/>
                </a:gs>
                <a:gs pos="73500">
                  <a:srgbClr val="E6E6E6"/>
                </a:gs>
                <a:gs pos="92501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0966" name="AutoShape 6"/>
            <p:cNvSpPr>
              <a:spLocks noChangeArrowheads="1"/>
            </p:cNvSpPr>
            <p:nvPr/>
          </p:nvSpPr>
          <p:spPr bwMode="gray">
            <a:xfrm>
              <a:off x="1200" y="2736"/>
              <a:ext cx="1350" cy="1168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0967" name="Group 7"/>
          <p:cNvGrpSpPr>
            <a:grpSpLocks/>
          </p:cNvGrpSpPr>
          <p:nvPr/>
        </p:nvGrpSpPr>
        <p:grpSpPr bwMode="auto">
          <a:xfrm>
            <a:off x="1475656" y="2709863"/>
            <a:ext cx="762000" cy="665162"/>
            <a:chOff x="3174" y="2656"/>
            <a:chExt cx="1549" cy="1351"/>
          </a:xfrm>
        </p:grpSpPr>
        <p:sp>
          <p:nvSpPr>
            <p:cNvPr id="40968" name="AutoShape 8"/>
            <p:cNvSpPr>
              <a:spLocks noChangeArrowheads="1"/>
            </p:cNvSpPr>
            <p:nvPr/>
          </p:nvSpPr>
          <p:spPr bwMode="gray">
            <a:xfrm>
              <a:off x="3187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0969" name="AutoShape 9"/>
            <p:cNvSpPr>
              <a:spLocks noChangeArrowheads="1"/>
            </p:cNvSpPr>
            <p:nvPr/>
          </p:nvSpPr>
          <p:spPr bwMode="gray">
            <a:xfrm>
              <a:off x="3174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499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1">
                  <a:srgbClr val="E6E6E6"/>
                </a:gs>
                <a:gs pos="66001">
                  <a:srgbClr val="7D8496"/>
                </a:gs>
                <a:gs pos="73500">
                  <a:srgbClr val="E6E6E6"/>
                </a:gs>
                <a:gs pos="92501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0970" name="AutoShape 10"/>
            <p:cNvSpPr>
              <a:spLocks noChangeArrowheads="1"/>
            </p:cNvSpPr>
            <p:nvPr/>
          </p:nvSpPr>
          <p:spPr bwMode="gray">
            <a:xfrm>
              <a:off x="3264" y="2736"/>
              <a:ext cx="1350" cy="1168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0971" name="Line 11"/>
          <p:cNvSpPr>
            <a:spLocks noChangeShapeType="1"/>
          </p:cNvSpPr>
          <p:nvPr/>
        </p:nvSpPr>
        <p:spPr bwMode="auto">
          <a:xfrm>
            <a:off x="2438400" y="2405063"/>
            <a:ext cx="4800600" cy="0"/>
          </a:xfrm>
          <a:prstGeom prst="line">
            <a:avLst/>
          </a:prstGeom>
          <a:noFill/>
          <a:ln w="25400">
            <a:solidFill>
              <a:srgbClr val="C0C0C0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0972" name="Text Box 12"/>
          <p:cNvSpPr txBox="1">
            <a:spLocks noChangeArrowheads="1"/>
          </p:cNvSpPr>
          <p:nvPr/>
        </p:nvSpPr>
        <p:spPr bwMode="auto">
          <a:xfrm>
            <a:off x="2483768" y="1857364"/>
            <a:ext cx="41910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sz="2400" dirty="0" smtClean="0"/>
              <a:t>Отсутствие болезни</a:t>
            </a:r>
            <a:endParaRPr lang="en-US" sz="2400" dirty="0"/>
          </a:p>
        </p:txBody>
      </p:sp>
      <p:sp>
        <p:nvSpPr>
          <p:cNvPr id="40973" name="Text Box 13"/>
          <p:cNvSpPr txBox="1">
            <a:spLocks noChangeArrowheads="1"/>
          </p:cNvSpPr>
          <p:nvPr/>
        </p:nvSpPr>
        <p:spPr bwMode="gray">
          <a:xfrm>
            <a:off x="1619672" y="1893888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40974" name="Line 14"/>
          <p:cNvSpPr>
            <a:spLocks noChangeShapeType="1"/>
          </p:cNvSpPr>
          <p:nvPr/>
        </p:nvSpPr>
        <p:spPr bwMode="auto">
          <a:xfrm>
            <a:off x="2438400" y="3319463"/>
            <a:ext cx="4800600" cy="0"/>
          </a:xfrm>
          <a:prstGeom prst="line">
            <a:avLst/>
          </a:prstGeom>
          <a:noFill/>
          <a:ln w="25400">
            <a:solidFill>
              <a:srgbClr val="C0C0C0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0975" name="Text Box 15"/>
          <p:cNvSpPr txBox="1">
            <a:spLocks noChangeArrowheads="1"/>
          </p:cNvSpPr>
          <p:nvPr/>
        </p:nvSpPr>
        <p:spPr bwMode="auto">
          <a:xfrm>
            <a:off x="2357422" y="2643182"/>
            <a:ext cx="6751082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sz="2000" dirty="0" smtClean="0"/>
              <a:t>Нормальное функционирование организма в системе «Человек-ОС</a:t>
            </a:r>
            <a:r>
              <a:rPr lang="ru-RU" sz="1600" dirty="0" smtClean="0"/>
              <a:t>»</a:t>
            </a:r>
            <a:endParaRPr lang="en-US" sz="1600" dirty="0"/>
          </a:p>
        </p:txBody>
      </p:sp>
      <p:sp>
        <p:nvSpPr>
          <p:cNvPr id="40976" name="Text Box 16"/>
          <p:cNvSpPr txBox="1">
            <a:spLocks noChangeArrowheads="1"/>
          </p:cNvSpPr>
          <p:nvPr/>
        </p:nvSpPr>
        <p:spPr bwMode="gray">
          <a:xfrm>
            <a:off x="1625699" y="2808288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chemeClr val="bg1"/>
                </a:solidFill>
              </a:rPr>
              <a:t>2</a:t>
            </a:r>
          </a:p>
        </p:txBody>
      </p:sp>
      <p:grpSp>
        <p:nvGrpSpPr>
          <p:cNvPr id="40977" name="Group 17"/>
          <p:cNvGrpSpPr>
            <a:grpSpLocks/>
          </p:cNvGrpSpPr>
          <p:nvPr/>
        </p:nvGrpSpPr>
        <p:grpSpPr bwMode="auto">
          <a:xfrm>
            <a:off x="1547664" y="3602038"/>
            <a:ext cx="762000" cy="665162"/>
            <a:chOff x="1110" y="2656"/>
            <a:chExt cx="1549" cy="1351"/>
          </a:xfrm>
        </p:grpSpPr>
        <p:sp>
          <p:nvSpPr>
            <p:cNvPr id="40978" name="AutoShape 18"/>
            <p:cNvSpPr>
              <a:spLocks noChangeArrowheads="1"/>
            </p:cNvSpPr>
            <p:nvPr/>
          </p:nvSpPr>
          <p:spPr bwMode="gray">
            <a:xfrm>
              <a:off x="1123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0979" name="AutoShape 19"/>
            <p:cNvSpPr>
              <a:spLocks noChangeArrowheads="1"/>
            </p:cNvSpPr>
            <p:nvPr/>
          </p:nvSpPr>
          <p:spPr bwMode="gray">
            <a:xfrm>
              <a:off x="1110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499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1">
                  <a:srgbClr val="E6E6E6"/>
                </a:gs>
                <a:gs pos="66001">
                  <a:srgbClr val="7D8496"/>
                </a:gs>
                <a:gs pos="73500">
                  <a:srgbClr val="E6E6E6"/>
                </a:gs>
                <a:gs pos="92501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0980" name="AutoShape 20"/>
            <p:cNvSpPr>
              <a:spLocks noChangeArrowheads="1"/>
            </p:cNvSpPr>
            <p:nvPr/>
          </p:nvSpPr>
          <p:spPr bwMode="gray">
            <a:xfrm>
              <a:off x="1200" y="2736"/>
              <a:ext cx="1350" cy="1168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0981" name="Group 21"/>
          <p:cNvGrpSpPr>
            <a:grpSpLocks/>
          </p:cNvGrpSpPr>
          <p:nvPr/>
        </p:nvGrpSpPr>
        <p:grpSpPr bwMode="auto">
          <a:xfrm>
            <a:off x="1619672" y="4516438"/>
            <a:ext cx="762000" cy="665162"/>
            <a:chOff x="3174" y="2656"/>
            <a:chExt cx="1549" cy="1351"/>
          </a:xfrm>
        </p:grpSpPr>
        <p:sp>
          <p:nvSpPr>
            <p:cNvPr id="40982" name="AutoShape 22"/>
            <p:cNvSpPr>
              <a:spLocks noChangeArrowheads="1"/>
            </p:cNvSpPr>
            <p:nvPr/>
          </p:nvSpPr>
          <p:spPr bwMode="gray">
            <a:xfrm>
              <a:off x="3187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0983" name="AutoShape 23"/>
            <p:cNvSpPr>
              <a:spLocks noChangeArrowheads="1"/>
            </p:cNvSpPr>
            <p:nvPr/>
          </p:nvSpPr>
          <p:spPr bwMode="gray">
            <a:xfrm>
              <a:off x="3174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499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1">
                  <a:srgbClr val="E6E6E6"/>
                </a:gs>
                <a:gs pos="66001">
                  <a:srgbClr val="7D8496"/>
                </a:gs>
                <a:gs pos="73500">
                  <a:srgbClr val="E6E6E6"/>
                </a:gs>
                <a:gs pos="92501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0984" name="AutoShape 24"/>
            <p:cNvSpPr>
              <a:spLocks noChangeArrowheads="1"/>
            </p:cNvSpPr>
            <p:nvPr/>
          </p:nvSpPr>
          <p:spPr bwMode="gray">
            <a:xfrm>
              <a:off x="3264" y="2736"/>
              <a:ext cx="1350" cy="1168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0985" name="Line 25"/>
          <p:cNvSpPr>
            <a:spLocks noChangeShapeType="1"/>
          </p:cNvSpPr>
          <p:nvPr/>
        </p:nvSpPr>
        <p:spPr bwMode="auto">
          <a:xfrm>
            <a:off x="2438400" y="4211638"/>
            <a:ext cx="4800600" cy="0"/>
          </a:xfrm>
          <a:prstGeom prst="line">
            <a:avLst/>
          </a:prstGeom>
          <a:noFill/>
          <a:ln w="25400">
            <a:solidFill>
              <a:srgbClr val="C0C0C0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0986" name="Text Box 26"/>
          <p:cNvSpPr txBox="1">
            <a:spLocks noChangeArrowheads="1"/>
          </p:cNvSpPr>
          <p:nvPr/>
        </p:nvSpPr>
        <p:spPr bwMode="auto">
          <a:xfrm>
            <a:off x="2285984" y="3571876"/>
            <a:ext cx="6353960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sz="2000" dirty="0" smtClean="0"/>
              <a:t>Физическое, духовное, умственное и социальное благополучие</a:t>
            </a:r>
            <a:endParaRPr lang="en-US" sz="2000" dirty="0"/>
          </a:p>
        </p:txBody>
      </p:sp>
      <p:sp>
        <p:nvSpPr>
          <p:cNvPr id="40987" name="Text Box 27"/>
          <p:cNvSpPr txBox="1">
            <a:spLocks noChangeArrowheads="1"/>
          </p:cNvSpPr>
          <p:nvPr/>
        </p:nvSpPr>
        <p:spPr bwMode="gray">
          <a:xfrm>
            <a:off x="1763688" y="3700463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40988" name="Line 28"/>
          <p:cNvSpPr>
            <a:spLocks noChangeShapeType="1"/>
          </p:cNvSpPr>
          <p:nvPr/>
        </p:nvSpPr>
        <p:spPr bwMode="auto">
          <a:xfrm>
            <a:off x="2438400" y="5126038"/>
            <a:ext cx="4800600" cy="0"/>
          </a:xfrm>
          <a:prstGeom prst="line">
            <a:avLst/>
          </a:prstGeom>
          <a:noFill/>
          <a:ln w="25400">
            <a:solidFill>
              <a:srgbClr val="C0C0C0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0989" name="Text Box 29"/>
          <p:cNvSpPr txBox="1">
            <a:spLocks noChangeArrowheads="1"/>
          </p:cNvSpPr>
          <p:nvPr/>
        </p:nvSpPr>
        <p:spPr bwMode="auto">
          <a:xfrm>
            <a:off x="2339752" y="4572008"/>
            <a:ext cx="6588224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sz="2000" dirty="0" smtClean="0"/>
              <a:t>Способность приспосабливаться к условиям в ОС</a:t>
            </a:r>
            <a:endParaRPr lang="en-US" sz="2000" dirty="0"/>
          </a:p>
        </p:txBody>
      </p:sp>
      <p:sp>
        <p:nvSpPr>
          <p:cNvPr id="40990" name="Text Box 30"/>
          <p:cNvSpPr txBox="1">
            <a:spLocks noChangeArrowheads="1"/>
          </p:cNvSpPr>
          <p:nvPr/>
        </p:nvSpPr>
        <p:spPr bwMode="gray">
          <a:xfrm>
            <a:off x="1835696" y="4614863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33" name="Rectangle 3"/>
          <p:cNvSpPr txBox="1">
            <a:spLocks noChangeArrowheads="1"/>
          </p:cNvSpPr>
          <p:nvPr/>
        </p:nvSpPr>
        <p:spPr bwMode="auto">
          <a:xfrm>
            <a:off x="2025650" y="692696"/>
            <a:ext cx="8568952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lang="ru-RU" sz="3200" kern="0" dirty="0" smtClean="0">
                <a:solidFill>
                  <a:schemeClr val="bg1"/>
                </a:solidFill>
                <a:latin typeface="Aksent" pitchFamily="2" charset="0"/>
              </a:rPr>
              <a:t>критерии здоровья: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ksent" pitchFamily="2" charset="0"/>
            </a:endParaRPr>
          </a:p>
        </p:txBody>
      </p:sp>
      <p:sp>
        <p:nvSpPr>
          <p:cNvPr id="34" name="Line 28"/>
          <p:cNvSpPr>
            <a:spLocks noChangeShapeType="1"/>
          </p:cNvSpPr>
          <p:nvPr/>
        </p:nvSpPr>
        <p:spPr bwMode="auto">
          <a:xfrm>
            <a:off x="2411760" y="6093296"/>
            <a:ext cx="4800600" cy="0"/>
          </a:xfrm>
          <a:prstGeom prst="line">
            <a:avLst/>
          </a:prstGeom>
          <a:noFill/>
          <a:ln w="25400">
            <a:solidFill>
              <a:srgbClr val="C0C0C0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9" name="Group 17"/>
          <p:cNvGrpSpPr>
            <a:grpSpLocks/>
          </p:cNvGrpSpPr>
          <p:nvPr/>
        </p:nvGrpSpPr>
        <p:grpSpPr bwMode="auto">
          <a:xfrm>
            <a:off x="1619672" y="5517232"/>
            <a:ext cx="762000" cy="665162"/>
            <a:chOff x="1110" y="2656"/>
            <a:chExt cx="1549" cy="1351"/>
          </a:xfrm>
        </p:grpSpPr>
        <p:sp>
          <p:nvSpPr>
            <p:cNvPr id="40" name="AutoShape 18"/>
            <p:cNvSpPr>
              <a:spLocks noChangeArrowheads="1"/>
            </p:cNvSpPr>
            <p:nvPr/>
          </p:nvSpPr>
          <p:spPr bwMode="gray">
            <a:xfrm>
              <a:off x="1123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" name="AutoShape 19"/>
            <p:cNvSpPr>
              <a:spLocks noChangeArrowheads="1"/>
            </p:cNvSpPr>
            <p:nvPr/>
          </p:nvSpPr>
          <p:spPr bwMode="gray">
            <a:xfrm>
              <a:off x="1110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499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1">
                  <a:srgbClr val="E6E6E6"/>
                </a:gs>
                <a:gs pos="66001">
                  <a:srgbClr val="7D8496"/>
                </a:gs>
                <a:gs pos="73500">
                  <a:srgbClr val="E6E6E6"/>
                </a:gs>
                <a:gs pos="92501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2" name="AutoShape 20"/>
            <p:cNvSpPr>
              <a:spLocks noChangeArrowheads="1"/>
            </p:cNvSpPr>
            <p:nvPr/>
          </p:nvSpPr>
          <p:spPr bwMode="gray">
            <a:xfrm>
              <a:off x="1200" y="2736"/>
              <a:ext cx="1350" cy="1168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3" name="Text Box 27"/>
          <p:cNvSpPr txBox="1">
            <a:spLocks noChangeArrowheads="1"/>
          </p:cNvSpPr>
          <p:nvPr/>
        </p:nvSpPr>
        <p:spPr bwMode="gray">
          <a:xfrm>
            <a:off x="1763688" y="5589240"/>
            <a:ext cx="356188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ru-RU" sz="2400" b="1" dirty="0" smtClean="0">
                <a:solidFill>
                  <a:schemeClr val="bg1"/>
                </a:solidFill>
              </a:rPr>
              <a:t>5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44" name="Text Box 29"/>
          <p:cNvSpPr txBox="1">
            <a:spLocks noChangeArrowheads="1"/>
          </p:cNvSpPr>
          <p:nvPr/>
        </p:nvSpPr>
        <p:spPr bwMode="auto">
          <a:xfrm>
            <a:off x="2411760" y="5500702"/>
            <a:ext cx="6588224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sz="2000" dirty="0" smtClean="0"/>
              <a:t>Способность к выполнению основных социальных функций</a:t>
            </a:r>
            <a:endParaRPr lang="en-US" sz="2000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0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09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09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09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09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0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0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09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0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09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0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9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9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0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0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09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0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2" grpId="0"/>
      <p:bldP spid="40973" grpId="0"/>
      <p:bldP spid="40975" grpId="0"/>
      <p:bldP spid="40976" grpId="0"/>
      <p:bldP spid="40986" grpId="0"/>
      <p:bldP spid="40987" grpId="0"/>
      <p:bldP spid="40989" grpId="0"/>
      <p:bldP spid="40990" grpId="0"/>
      <p:bldP spid="43" grpId="0"/>
      <p:bldP spid="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947" name="Group 3"/>
          <p:cNvGrpSpPr>
            <a:grpSpLocks/>
          </p:cNvGrpSpPr>
          <p:nvPr/>
        </p:nvGrpSpPr>
        <p:grpSpPr bwMode="auto">
          <a:xfrm>
            <a:off x="330120" y="1771651"/>
            <a:ext cx="2657704" cy="4035425"/>
            <a:chOff x="720" y="1296"/>
            <a:chExt cx="1367" cy="2542"/>
          </a:xfrm>
        </p:grpSpPr>
        <p:sp>
          <p:nvSpPr>
            <p:cNvPr id="82948" name="AutoShape 4"/>
            <p:cNvSpPr>
              <a:spLocks noChangeArrowheads="1"/>
            </p:cNvSpPr>
            <p:nvPr/>
          </p:nvSpPr>
          <p:spPr bwMode="gray">
            <a:xfrm>
              <a:off x="720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4E91D4"/>
                </a:gs>
                <a:gs pos="100000">
                  <a:srgbClr val="3477A4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949" name="AutoShape 5"/>
            <p:cNvSpPr>
              <a:spLocks noChangeArrowheads="1"/>
            </p:cNvSpPr>
            <p:nvPr/>
          </p:nvSpPr>
          <p:spPr bwMode="gray">
            <a:xfrm>
              <a:off x="741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3CA1E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950" name="AutoShape 6"/>
            <p:cNvSpPr>
              <a:spLocks noChangeArrowheads="1"/>
            </p:cNvSpPr>
            <p:nvPr/>
          </p:nvSpPr>
          <p:spPr bwMode="gray">
            <a:xfrm>
              <a:off x="752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alpha val="0"/>
                  </a:srgbClr>
                </a:gs>
                <a:gs pos="100000">
                  <a:srgbClr val="3CA1E6">
                    <a:gamma/>
                    <a:tint val="51373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951" name="AutoShape 7"/>
            <p:cNvSpPr>
              <a:spLocks noChangeArrowheads="1"/>
            </p:cNvSpPr>
            <p:nvPr/>
          </p:nvSpPr>
          <p:spPr bwMode="gray">
            <a:xfrm>
              <a:off x="752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gamma/>
                    <a:tint val="33333"/>
                    <a:invGamma/>
                  </a:srgbClr>
                </a:gs>
                <a:gs pos="100000">
                  <a:srgbClr val="3CA1E6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952" name="AutoShape 8"/>
            <p:cNvSpPr>
              <a:spLocks noChangeArrowheads="1"/>
            </p:cNvSpPr>
            <p:nvPr/>
          </p:nvSpPr>
          <p:spPr bwMode="gray">
            <a:xfrm>
              <a:off x="724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729EB4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82954" name="Group 10"/>
            <p:cNvGrpSpPr>
              <a:grpSpLocks/>
            </p:cNvGrpSpPr>
            <p:nvPr/>
          </p:nvGrpSpPr>
          <p:grpSpPr bwMode="auto">
            <a:xfrm>
              <a:off x="1189" y="1296"/>
              <a:ext cx="405" cy="405"/>
              <a:chOff x="1289" y="582"/>
              <a:chExt cx="668" cy="668"/>
            </a:xfrm>
          </p:grpSpPr>
          <p:sp>
            <p:nvSpPr>
              <p:cNvPr id="82955" name="Oval 11"/>
              <p:cNvSpPr>
                <a:spLocks noChangeArrowheads="1"/>
              </p:cNvSpPr>
              <p:nvPr/>
            </p:nvSpPr>
            <p:spPr bwMode="gray">
              <a:xfrm>
                <a:off x="1289" y="582"/>
                <a:ext cx="668" cy="668"/>
              </a:xfrm>
              <a:prstGeom prst="ellipse">
                <a:avLst/>
              </a:prstGeom>
              <a:solidFill>
                <a:srgbClr val="333333"/>
              </a:soli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82956" name="Oval 12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82957" name="Oval 13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82958" name="Oval 14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82959" name="Oval 15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</p:grpSp>
        <p:sp>
          <p:nvSpPr>
            <p:cNvPr id="82960" name="Text Box 16"/>
            <p:cNvSpPr txBox="1">
              <a:spLocks noChangeArrowheads="1"/>
            </p:cNvSpPr>
            <p:nvPr/>
          </p:nvSpPr>
          <p:spPr bwMode="gray">
            <a:xfrm>
              <a:off x="1276" y="1354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>
                  <a:solidFill>
                    <a:srgbClr val="000000"/>
                  </a:solidFill>
                </a:rPr>
                <a:t>1</a:t>
              </a:r>
              <a:endParaRPr lang="en-US"/>
            </a:p>
          </p:txBody>
        </p:sp>
        <p:sp>
          <p:nvSpPr>
            <p:cNvPr id="82961" name="Text Box 17"/>
            <p:cNvSpPr txBox="1">
              <a:spLocks noChangeArrowheads="1"/>
            </p:cNvSpPr>
            <p:nvPr/>
          </p:nvSpPr>
          <p:spPr bwMode="gray">
            <a:xfrm>
              <a:off x="787" y="3486"/>
              <a:ext cx="1296" cy="23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82962" name="Group 18"/>
          <p:cNvGrpSpPr>
            <a:grpSpLocks/>
          </p:cNvGrpSpPr>
          <p:nvPr/>
        </p:nvGrpSpPr>
        <p:grpSpPr bwMode="auto">
          <a:xfrm>
            <a:off x="3155794" y="1700808"/>
            <a:ext cx="2529044" cy="4089881"/>
            <a:chOff x="2208" y="1296"/>
            <a:chExt cx="1373" cy="2496"/>
          </a:xfrm>
        </p:grpSpPr>
        <p:sp>
          <p:nvSpPr>
            <p:cNvPr id="82975" name="AutoShape 31"/>
            <p:cNvSpPr>
              <a:spLocks noChangeArrowheads="1"/>
            </p:cNvSpPr>
            <p:nvPr/>
          </p:nvSpPr>
          <p:spPr bwMode="gray">
            <a:xfrm>
              <a:off x="2238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2B2BB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963" name="AutoShape 19"/>
            <p:cNvSpPr>
              <a:spLocks noChangeArrowheads="1"/>
            </p:cNvSpPr>
            <p:nvPr/>
          </p:nvSpPr>
          <p:spPr bwMode="gray">
            <a:xfrm>
              <a:off x="2208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34B034"/>
                </a:gs>
                <a:gs pos="100000">
                  <a:srgbClr val="3F8B4A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964" name="AutoShape 20"/>
            <p:cNvSpPr>
              <a:spLocks noChangeArrowheads="1"/>
            </p:cNvSpPr>
            <p:nvPr/>
          </p:nvSpPr>
          <p:spPr bwMode="gray">
            <a:xfrm>
              <a:off x="2229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73E77E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965" name="AutoShape 21"/>
            <p:cNvSpPr>
              <a:spLocks noChangeArrowheads="1"/>
            </p:cNvSpPr>
            <p:nvPr/>
          </p:nvSpPr>
          <p:spPr bwMode="gray">
            <a:xfrm>
              <a:off x="2240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/>
                </a:gs>
                <a:gs pos="100000">
                  <a:srgbClr val="73E77E">
                    <a:gamma/>
                    <a:tint val="54510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966" name="AutoShape 22"/>
            <p:cNvSpPr>
              <a:spLocks noChangeArrowheads="1"/>
            </p:cNvSpPr>
            <p:nvPr/>
          </p:nvSpPr>
          <p:spPr bwMode="gray">
            <a:xfrm>
              <a:off x="2240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>
                    <a:gamma/>
                    <a:tint val="33333"/>
                    <a:invGamma/>
                  </a:srgbClr>
                </a:gs>
                <a:gs pos="100000">
                  <a:srgbClr val="73E77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967" name="Oval 23"/>
            <p:cNvSpPr>
              <a:spLocks noChangeArrowheads="1"/>
            </p:cNvSpPr>
            <p:nvPr/>
          </p:nvSpPr>
          <p:spPr bwMode="gray">
            <a:xfrm>
              <a:off x="2677" y="1296"/>
              <a:ext cx="405" cy="405"/>
            </a:xfrm>
            <a:prstGeom prst="ellipse">
              <a:avLst/>
            </a:prstGeom>
            <a:solidFill>
              <a:srgbClr val="333333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82968" name="Oval 24"/>
            <p:cNvSpPr>
              <a:spLocks noChangeArrowheads="1"/>
            </p:cNvSpPr>
            <p:nvPr/>
          </p:nvSpPr>
          <p:spPr bwMode="gray">
            <a:xfrm>
              <a:off x="2681" y="1299"/>
              <a:ext cx="392" cy="392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46275"/>
                    <a:invGamma/>
                  </a:srgbClr>
                </a:gs>
                <a:gs pos="100000">
                  <a:srgbClr val="D6E1E2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82969" name="Oval 25"/>
            <p:cNvSpPr>
              <a:spLocks noChangeArrowheads="1"/>
            </p:cNvSpPr>
            <p:nvPr/>
          </p:nvSpPr>
          <p:spPr bwMode="gray">
            <a:xfrm>
              <a:off x="2686" y="1301"/>
              <a:ext cx="383" cy="383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D6E1E2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82970" name="Oval 26"/>
            <p:cNvSpPr>
              <a:spLocks noChangeArrowheads="1"/>
            </p:cNvSpPr>
            <p:nvPr/>
          </p:nvSpPr>
          <p:spPr bwMode="gray">
            <a:xfrm>
              <a:off x="2690" y="1305"/>
              <a:ext cx="364" cy="357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79216"/>
                    <a:invGamma/>
                  </a:srgbClr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82971" name="Oval 27"/>
            <p:cNvSpPr>
              <a:spLocks noChangeArrowheads="1"/>
            </p:cNvSpPr>
            <p:nvPr/>
          </p:nvSpPr>
          <p:spPr bwMode="gray">
            <a:xfrm>
              <a:off x="2712" y="1315"/>
              <a:ext cx="323" cy="290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tint val="0"/>
                    <a:invGamma/>
                  </a:srgbClr>
                </a:gs>
                <a:gs pos="100000">
                  <a:srgbClr val="D6E1E2">
                    <a:alpha val="3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82972" name="Text Box 28"/>
            <p:cNvSpPr txBox="1">
              <a:spLocks noChangeArrowheads="1"/>
            </p:cNvSpPr>
            <p:nvPr/>
          </p:nvSpPr>
          <p:spPr bwMode="gray">
            <a:xfrm>
              <a:off x="2764" y="1354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>
                  <a:solidFill>
                    <a:srgbClr val="000000"/>
                  </a:solidFill>
                </a:rPr>
                <a:t>2</a:t>
              </a:r>
              <a:endParaRPr lang="en-US"/>
            </a:p>
          </p:txBody>
        </p:sp>
        <p:sp>
          <p:nvSpPr>
            <p:cNvPr id="82973" name="Text Box 29"/>
            <p:cNvSpPr txBox="1">
              <a:spLocks noChangeArrowheads="1"/>
            </p:cNvSpPr>
            <p:nvPr/>
          </p:nvSpPr>
          <p:spPr bwMode="gray">
            <a:xfrm>
              <a:off x="2285" y="3317"/>
              <a:ext cx="1296" cy="40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dirty="0" smtClean="0"/>
                <a:t>Субъективные показатели</a:t>
              </a:r>
              <a:endParaRPr lang="en-US" dirty="0"/>
            </a:p>
          </p:txBody>
        </p:sp>
      </p:grpSp>
      <p:grpSp>
        <p:nvGrpSpPr>
          <p:cNvPr id="82976" name="Group 32"/>
          <p:cNvGrpSpPr>
            <a:grpSpLocks/>
          </p:cNvGrpSpPr>
          <p:nvPr/>
        </p:nvGrpSpPr>
        <p:grpSpPr bwMode="auto">
          <a:xfrm>
            <a:off x="5861051" y="1700808"/>
            <a:ext cx="3010506" cy="4163417"/>
            <a:chOff x="3692" y="1296"/>
            <a:chExt cx="1804" cy="2542"/>
          </a:xfrm>
        </p:grpSpPr>
        <p:sp>
          <p:nvSpPr>
            <p:cNvPr id="82977" name="AutoShape 33"/>
            <p:cNvSpPr>
              <a:spLocks noChangeArrowheads="1"/>
            </p:cNvSpPr>
            <p:nvPr/>
          </p:nvSpPr>
          <p:spPr bwMode="gray">
            <a:xfrm>
              <a:off x="3696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978" name="AutoShape 34"/>
            <p:cNvSpPr>
              <a:spLocks noChangeArrowheads="1"/>
            </p:cNvSpPr>
            <p:nvPr/>
          </p:nvSpPr>
          <p:spPr bwMode="gray">
            <a:xfrm>
              <a:off x="3717" y="1495"/>
              <a:ext cx="1567" cy="1766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979" name="AutoShape 35"/>
            <p:cNvSpPr>
              <a:spLocks noChangeArrowheads="1"/>
            </p:cNvSpPr>
            <p:nvPr/>
          </p:nvSpPr>
          <p:spPr bwMode="gray">
            <a:xfrm>
              <a:off x="3728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E9E065">
                    <a:gamma/>
                    <a:tint val="57647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980" name="AutoShape 36"/>
            <p:cNvSpPr>
              <a:spLocks noChangeArrowheads="1"/>
            </p:cNvSpPr>
            <p:nvPr/>
          </p:nvSpPr>
          <p:spPr bwMode="gray">
            <a:xfrm>
              <a:off x="3728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>
                    <a:gamma/>
                    <a:tint val="33333"/>
                    <a:invGamma/>
                  </a:srgbClr>
                </a:gs>
                <a:gs pos="100000">
                  <a:srgbClr val="E9E065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82981" name="Group 37"/>
            <p:cNvGrpSpPr>
              <a:grpSpLocks/>
            </p:cNvGrpSpPr>
            <p:nvPr/>
          </p:nvGrpSpPr>
          <p:grpSpPr bwMode="auto">
            <a:xfrm>
              <a:off x="4165" y="1296"/>
              <a:ext cx="405" cy="405"/>
              <a:chOff x="1289" y="582"/>
              <a:chExt cx="668" cy="668"/>
            </a:xfrm>
          </p:grpSpPr>
          <p:sp>
            <p:nvSpPr>
              <p:cNvPr id="82982" name="Oval 38"/>
              <p:cNvSpPr>
                <a:spLocks noChangeArrowheads="1"/>
              </p:cNvSpPr>
              <p:nvPr/>
            </p:nvSpPr>
            <p:spPr bwMode="gray">
              <a:xfrm>
                <a:off x="1289" y="582"/>
                <a:ext cx="668" cy="668"/>
              </a:xfrm>
              <a:prstGeom prst="ellipse">
                <a:avLst/>
              </a:prstGeom>
              <a:solidFill>
                <a:srgbClr val="333333"/>
              </a:soli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82983" name="Oval 39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82984" name="Oval 40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82985" name="Oval 41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82986" name="Oval 42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</p:grpSp>
        <p:sp>
          <p:nvSpPr>
            <p:cNvPr id="82987" name="Text Box 43"/>
            <p:cNvSpPr txBox="1">
              <a:spLocks noChangeArrowheads="1"/>
            </p:cNvSpPr>
            <p:nvPr/>
          </p:nvSpPr>
          <p:spPr bwMode="gray">
            <a:xfrm>
              <a:off x="4252" y="1354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>
                  <a:solidFill>
                    <a:srgbClr val="000000"/>
                  </a:solidFill>
                </a:rPr>
                <a:t>3</a:t>
              </a:r>
              <a:endParaRPr lang="en-US"/>
            </a:p>
          </p:txBody>
        </p:sp>
        <p:sp>
          <p:nvSpPr>
            <p:cNvPr id="82988" name="Text Box 44"/>
            <p:cNvSpPr txBox="1">
              <a:spLocks noChangeArrowheads="1"/>
            </p:cNvSpPr>
            <p:nvPr/>
          </p:nvSpPr>
          <p:spPr bwMode="gray">
            <a:xfrm>
              <a:off x="4200" y="2854"/>
              <a:ext cx="1296" cy="23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2989" name="AutoShape 45"/>
            <p:cNvSpPr>
              <a:spLocks noChangeArrowheads="1"/>
            </p:cNvSpPr>
            <p:nvPr/>
          </p:nvSpPr>
          <p:spPr bwMode="gray">
            <a:xfrm>
              <a:off x="3692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99BACC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990" name="AutoShape 46"/>
            <p:cNvSpPr>
              <a:spLocks noChangeArrowheads="1"/>
            </p:cNvSpPr>
            <p:nvPr/>
          </p:nvSpPr>
          <p:spPr bwMode="gray">
            <a:xfrm>
              <a:off x="3720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C8DAD4"/>
                </a:gs>
                <a:gs pos="100000">
                  <a:srgbClr val="FFFFFF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302605" y="362708"/>
            <a:ext cx="8568952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lang="ru-RU" sz="2000" kern="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800" kern="0" dirty="0" smtClean="0">
                <a:solidFill>
                  <a:schemeClr val="bg1"/>
                </a:solidFill>
                <a:latin typeface="Aksent" pitchFamily="2" charset="0"/>
              </a:rPr>
              <a:t>блоки показателей, </a:t>
            </a:r>
          </a:p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lang="ru-RU" sz="2800" kern="0" dirty="0" smtClean="0">
                <a:solidFill>
                  <a:schemeClr val="bg1"/>
                </a:solidFill>
                <a:latin typeface="Aksent" pitchFamily="2" charset="0"/>
              </a:rPr>
              <a:t>характеризующие уровень здоровья</a:t>
            </a:r>
            <a:r>
              <a:rPr lang="ru-RU" sz="2000" kern="0" dirty="0" smtClean="0">
                <a:solidFill>
                  <a:schemeClr val="bg1"/>
                </a:solidFill>
                <a:latin typeface="+mn-lt"/>
              </a:rPr>
              <a:t>.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5005122"/>
            <a:ext cx="252028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Объективные показатели</a:t>
            </a:r>
            <a:endParaRPr lang="en-US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873655" y="5014917"/>
            <a:ext cx="21019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«Количество здоровья»</a:t>
            </a:r>
            <a:endParaRPr lang="en-US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60381" y="2398264"/>
            <a:ext cx="21328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  <a:buClr>
                <a:schemeClr val="tx2"/>
              </a:buClr>
            </a:pPr>
            <a:r>
              <a:rPr lang="ru-RU" dirty="0">
                <a:solidFill>
                  <a:schemeClr val="tx2"/>
                </a:solidFill>
              </a:rPr>
              <a:t>Температура тела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60381" y="2636912"/>
            <a:ext cx="24685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  <a:buClr>
                <a:schemeClr val="tx2"/>
              </a:buClr>
            </a:pPr>
            <a:r>
              <a:rPr lang="ru-RU" dirty="0">
                <a:solidFill>
                  <a:schemeClr val="tx2"/>
                </a:solidFill>
              </a:rPr>
              <a:t>Кровяное давление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60381" y="2996952"/>
            <a:ext cx="24685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  <a:buClr>
                <a:schemeClr val="tx2"/>
              </a:buClr>
            </a:pPr>
            <a:r>
              <a:rPr lang="ru-RU" dirty="0">
                <a:solidFill>
                  <a:schemeClr val="tx2"/>
                </a:solidFill>
              </a:rPr>
              <a:t>Частота пульса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42999" y="3514075"/>
            <a:ext cx="291279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  <a:buClr>
                <a:schemeClr val="tx2"/>
              </a:buClr>
            </a:pPr>
            <a:r>
              <a:rPr lang="ru-RU" dirty="0">
                <a:solidFill>
                  <a:schemeClr val="tx2"/>
                </a:solidFill>
              </a:rPr>
              <a:t>Процент содержания гемоглобина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491880" y="2533546"/>
            <a:ext cx="1721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  <a:buClr>
                <a:schemeClr val="tx2"/>
              </a:buClr>
            </a:pPr>
            <a:r>
              <a:rPr lang="ru-RU" dirty="0">
                <a:solidFill>
                  <a:schemeClr val="tx2"/>
                </a:solidFill>
              </a:rPr>
              <a:t>Самочувствие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707904" y="2960077"/>
            <a:ext cx="1470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  <a:buClr>
                <a:schemeClr val="tx2"/>
              </a:buClr>
            </a:pPr>
            <a:r>
              <a:rPr lang="ru-RU" dirty="0">
                <a:solidFill>
                  <a:schemeClr val="tx2"/>
                </a:solidFill>
              </a:rPr>
              <a:t>Настроение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923928" y="3290250"/>
            <a:ext cx="10490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  <a:buClr>
                <a:srgbClr val="534949"/>
              </a:buClr>
            </a:pPr>
            <a:r>
              <a:rPr lang="ru-RU" dirty="0">
                <a:solidFill>
                  <a:srgbClr val="534949"/>
                </a:solidFill>
              </a:rPr>
              <a:t>Аппетит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067944" y="3652575"/>
            <a:ext cx="6719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chemeClr val="tx2"/>
                </a:solidFill>
              </a:rPr>
              <a:t>Сон 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84351" y="2520950"/>
            <a:ext cx="27334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  <a:buClr>
                <a:schemeClr val="tx2"/>
              </a:buClr>
            </a:pPr>
            <a:r>
              <a:rPr lang="ru-RU" dirty="0">
                <a:solidFill>
                  <a:schemeClr val="tx2"/>
                </a:solidFill>
              </a:rPr>
              <a:t>Физические нагрузки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847581" y="2924944"/>
            <a:ext cx="28288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  <a:buClr>
                <a:schemeClr val="tx2"/>
              </a:buClr>
            </a:pPr>
            <a:r>
              <a:rPr lang="ru-RU" dirty="0">
                <a:solidFill>
                  <a:schemeClr val="tx2"/>
                </a:solidFill>
              </a:rPr>
              <a:t>Умственные нагрузки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6667238" y="3329409"/>
            <a:ext cx="8124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  <a:buClr>
                <a:schemeClr val="tx2"/>
              </a:buClr>
            </a:pPr>
            <a:r>
              <a:rPr lang="ru-RU" dirty="0">
                <a:solidFill>
                  <a:schemeClr val="tx2"/>
                </a:solidFill>
              </a:rPr>
              <a:t>Голод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6625706" y="3702933"/>
            <a:ext cx="8542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  <a:buClr>
                <a:schemeClr val="tx2"/>
              </a:buClr>
            </a:pPr>
            <a:r>
              <a:rPr lang="ru-RU" dirty="0">
                <a:solidFill>
                  <a:schemeClr val="tx2"/>
                </a:solidFill>
              </a:rPr>
              <a:t>Холод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6625706" y="4091303"/>
            <a:ext cx="9444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chemeClr val="tx2"/>
                </a:solidFill>
              </a:rPr>
              <a:t>Стресс</a:t>
            </a:r>
            <a:endParaRPr lang="ru-RU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9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29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1700808"/>
            <a:ext cx="8568952" cy="151387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При этом здоровье определяется в сравнении с принятыми нормами и величинами этих показателей, болезненное состояние определяется при отклонении этих показателей от нормы.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lnSpc>
                <a:spcPct val="80000"/>
              </a:lnSpc>
              <a:spcBef>
                <a:spcPct val="20000"/>
              </a:spcBef>
            </a:pPr>
            <a:r>
              <a:rPr lang="ru-RU" sz="2000" spc="150" dirty="0">
                <a:solidFill>
                  <a:prstClr val="white"/>
                </a:solidFill>
                <a:latin typeface="Aksent" pitchFamily="2" charset="0"/>
                <a:ea typeface="+mn-ea"/>
                <a:cs typeface="+mn-cs"/>
              </a:rPr>
              <a:t>Общие понятия о здоровье как основной ценности человека</a:t>
            </a:r>
            <a:r>
              <a:rPr lang="en-US" sz="2000" b="1" cap="none" spc="150" dirty="0">
                <a:solidFill>
                  <a:prstClr val="white"/>
                </a:solidFill>
                <a:ea typeface="+mn-ea"/>
                <a:cs typeface="+mn-cs"/>
              </a:rPr>
              <a:t/>
            </a:r>
            <a:br>
              <a:rPr lang="en-US" sz="2000" b="1" cap="none" spc="150" dirty="0">
                <a:solidFill>
                  <a:prstClr val="white"/>
                </a:solidFill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4500570"/>
            <a:ext cx="871296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C66951"/>
              </a:buClr>
            </a:pPr>
            <a:r>
              <a:rPr lang="ru-RU" sz="2000" spc="150" dirty="0">
                <a:latin typeface="Franklin Gothic Medium"/>
              </a:rPr>
              <a:t>Первые два блока определяют только качественную сторону состояния здоровья, т.е. состояние организма без нагрузки.</a:t>
            </a:r>
          </a:p>
          <a:p>
            <a:pPr lvl="0" algn="just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C66951"/>
              </a:buClr>
            </a:pPr>
            <a:r>
              <a:rPr lang="ru-RU" sz="2000" spc="150" dirty="0">
                <a:latin typeface="Franklin Gothic Medium"/>
              </a:rPr>
              <a:t>Третий блок – это «Количество здоровья», которое измеряется предельными возможностями организма переносить внешние нагрузки без изменения состояния, т.е. без остаточных последствий.</a:t>
            </a:r>
            <a:endParaRPr lang="en-US" sz="2000" spc="150" dirty="0">
              <a:latin typeface="Franklin Gothic Medium"/>
            </a:endParaRPr>
          </a:p>
        </p:txBody>
      </p:sp>
      <p:pic>
        <p:nvPicPr>
          <p:cNvPr id="7" name="Picture 2" descr="Средний хронический оти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3237" y="2586186"/>
            <a:ext cx="2319243" cy="199494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119724" y="404664"/>
            <a:ext cx="8568952" cy="1095510"/>
          </a:xfrm>
        </p:spPr>
        <p:txBody>
          <a:bodyPr/>
          <a:lstStyle/>
          <a:p>
            <a:pPr marL="0" indent="0" algn="ctr">
              <a:lnSpc>
                <a:spcPct val="80000"/>
              </a:lnSpc>
              <a:buNone/>
            </a:pPr>
            <a:r>
              <a:rPr lang="ru-RU" cap="all" dirty="0">
                <a:solidFill>
                  <a:prstClr val="white"/>
                </a:solidFill>
                <a:latin typeface="Aksent" pitchFamily="2" charset="0"/>
                <a:ea typeface="+mj-ea"/>
                <a:cs typeface="+mj-cs"/>
              </a:rPr>
              <a:t>Общие понятия о здоровье </a:t>
            </a:r>
            <a:endParaRPr lang="ru-RU" cap="all" dirty="0" smtClean="0">
              <a:solidFill>
                <a:prstClr val="white"/>
              </a:solidFill>
              <a:latin typeface="Aksent" pitchFamily="2" charset="0"/>
              <a:ea typeface="+mj-ea"/>
              <a:cs typeface="+mj-cs"/>
            </a:endParaRPr>
          </a:p>
          <a:p>
            <a:pPr marL="0" indent="0" algn="ctr">
              <a:lnSpc>
                <a:spcPct val="80000"/>
              </a:lnSpc>
              <a:buNone/>
            </a:pPr>
            <a:r>
              <a:rPr lang="ru-RU" cap="all" dirty="0" smtClean="0">
                <a:solidFill>
                  <a:prstClr val="white"/>
                </a:solidFill>
                <a:latin typeface="Aksent" pitchFamily="2" charset="0"/>
                <a:ea typeface="+mj-ea"/>
                <a:cs typeface="+mj-cs"/>
              </a:rPr>
              <a:t>как </a:t>
            </a:r>
            <a:r>
              <a:rPr lang="ru-RU" cap="all" dirty="0">
                <a:solidFill>
                  <a:prstClr val="white"/>
                </a:solidFill>
                <a:latin typeface="Aksent" pitchFamily="2" charset="0"/>
                <a:ea typeface="+mj-ea"/>
                <a:cs typeface="+mj-cs"/>
              </a:rPr>
              <a:t>основной ценности человека</a:t>
            </a:r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6146" name="Picture 2" descr="Healthy Diet Exercise Renew Health Wellness My Healt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3861048"/>
            <a:ext cx="4005125" cy="266474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23528" y="1785926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C66951"/>
              </a:buClr>
            </a:pPr>
            <a:r>
              <a:rPr lang="ru-RU" sz="2400" spc="150" dirty="0">
                <a:latin typeface="Franklin Gothic Medium"/>
              </a:rPr>
              <a:t>Измерить состояние здоровья можно по определенным показателям, характеризующим состояние организма по эмоциональным </a:t>
            </a:r>
            <a:r>
              <a:rPr lang="ru-RU" sz="2400" spc="150" dirty="0" smtClean="0">
                <a:latin typeface="Franklin Gothic Medium"/>
              </a:rPr>
              <a:t>признаками, </a:t>
            </a:r>
            <a:r>
              <a:rPr lang="ru-RU" sz="2400" spc="150" dirty="0">
                <a:latin typeface="Franklin Gothic Medium"/>
              </a:rPr>
              <a:t>по степени тренированности организма противостоять внешним нагрузкам.</a:t>
            </a:r>
            <a:endParaRPr lang="en-US" sz="2400" spc="150" dirty="0">
              <a:latin typeface="Franklin Gothic Medium"/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172207" y="404664"/>
            <a:ext cx="8568952" cy="154121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80000"/>
              </a:lnSpc>
              <a:buNone/>
            </a:pPr>
            <a:r>
              <a:rPr lang="ru-RU" cap="all" dirty="0">
                <a:solidFill>
                  <a:prstClr val="white"/>
                </a:solidFill>
                <a:latin typeface="Aksent" pitchFamily="2" charset="0"/>
                <a:ea typeface="+mj-ea"/>
                <a:cs typeface="+mj-cs"/>
              </a:rPr>
              <a:t>Общие понятия о </a:t>
            </a:r>
            <a:r>
              <a:rPr lang="ru-RU" cap="all" dirty="0" smtClean="0">
                <a:solidFill>
                  <a:prstClr val="white"/>
                </a:solidFill>
                <a:latin typeface="Aksent" pitchFamily="2" charset="0"/>
                <a:ea typeface="+mj-ea"/>
                <a:cs typeface="+mj-cs"/>
              </a:rPr>
              <a:t>здоровье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ru-RU" cap="all" dirty="0" smtClean="0">
                <a:solidFill>
                  <a:prstClr val="white"/>
                </a:solidFill>
                <a:latin typeface="Aksent" pitchFamily="2" charset="0"/>
                <a:ea typeface="+mj-ea"/>
                <a:cs typeface="+mj-cs"/>
              </a:rPr>
              <a:t> </a:t>
            </a:r>
            <a:r>
              <a:rPr lang="ru-RU" cap="all" dirty="0">
                <a:solidFill>
                  <a:prstClr val="white"/>
                </a:solidFill>
                <a:latin typeface="Aksent" pitchFamily="2" charset="0"/>
                <a:ea typeface="+mj-ea"/>
                <a:cs typeface="+mj-cs"/>
              </a:rPr>
              <a:t>как основной ценности человека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7170" name="Picture 2" descr="Roxbury London Remedi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784382"/>
            <a:ext cx="3377071" cy="221934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85720" y="1714488"/>
            <a:ext cx="8606760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ru-RU" sz="2400" b="1" dirty="0"/>
              <a:t>«Здоровье – это состояние полного физического, духовного и социального благополучия, а не только отсутствие болезней и физических дефектов».</a:t>
            </a:r>
            <a:endParaRPr lang="en-US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2786058"/>
            <a:ext cx="529950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(устав </a:t>
            </a:r>
            <a:r>
              <a:rPr lang="ru-RU" sz="1400" dirty="0"/>
              <a:t>Всемирной организации здравоохранения (ВОЗ</a:t>
            </a:r>
            <a:r>
              <a:rPr lang="ru-RU" sz="1400" dirty="0" smtClean="0"/>
              <a:t>))</a:t>
            </a:r>
            <a:endParaRPr lang="ru-RU" sz="1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57158" y="5357826"/>
            <a:ext cx="842308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ru-RU" sz="2000" dirty="0" smtClean="0"/>
              <a:t>Благополучие </a:t>
            </a:r>
            <a:r>
              <a:rPr lang="ru-RU" sz="2000" dirty="0"/>
              <a:t>человека является главной составляющей и определяет состояние здоровья. Остальные показатели определяют потенциальные возможности организма для достижения благополучия.</a:t>
            </a:r>
            <a:endParaRPr lang="en-US" sz="2000" b="1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169477" y="1628800"/>
            <a:ext cx="8568952" cy="1541214"/>
          </a:xfrm>
        </p:spPr>
        <p:txBody>
          <a:bodyPr/>
          <a:lstStyle/>
          <a:p>
            <a:pPr marL="0" indent="0" algn="ctr">
              <a:lnSpc>
                <a:spcPct val="80000"/>
              </a:lnSpc>
              <a:buNone/>
            </a:pPr>
            <a:endParaRPr lang="ru-RU" sz="2000" b="1" dirty="0" smtClean="0">
              <a:solidFill>
                <a:schemeClr val="tx2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13493" y="1643050"/>
            <a:ext cx="8280920" cy="117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ru-RU" sz="2200" dirty="0"/>
              <a:t>Здоровье человека неотделимо от его жизнедеятельности и ценно тем, что составляет непременное условие эффективной жизнедеятельности, через которую достигается благополучие и счастье.</a:t>
            </a:r>
            <a:endParaRPr lang="en-US" sz="2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lnSpc>
                <a:spcPct val="80000"/>
              </a:lnSpc>
              <a:spcBef>
                <a:spcPct val="20000"/>
              </a:spcBef>
            </a:pPr>
            <a:r>
              <a:rPr lang="ru-RU" sz="2000" spc="150" dirty="0">
                <a:solidFill>
                  <a:prstClr val="white"/>
                </a:solidFill>
                <a:latin typeface="Aksent" pitchFamily="2" charset="0"/>
                <a:ea typeface="+mn-ea"/>
                <a:cs typeface="+mn-cs"/>
              </a:rPr>
              <a:t>Общие понятия о здоровье как основной ценности человека</a:t>
            </a:r>
            <a:r>
              <a:rPr lang="en-US" sz="2000" b="1" cap="none" spc="150" dirty="0">
                <a:solidFill>
                  <a:prstClr val="white"/>
                </a:solidFill>
                <a:ea typeface="+mn-ea"/>
                <a:cs typeface="+mn-cs"/>
              </a:rPr>
              <a:t/>
            </a:r>
            <a:br>
              <a:rPr lang="en-US" sz="2000" b="1" cap="none" spc="150" dirty="0">
                <a:solidFill>
                  <a:prstClr val="white"/>
                </a:solidFill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5978" y="5013176"/>
            <a:ext cx="8455949" cy="164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ru-RU" dirty="0"/>
              <a:t>Достичь благополучия возможно только через труд, направленный на расширение своих качеств. Это повышение своих знаний об окружающем мире, о себе, своем месте и роли в ОС, совершенствование качеств и обеспечение морального и материального благополучия.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ru-RU" dirty="0"/>
              <a:t>Каждый человек заинтересован в своем благополучии и счастье. Достичь этого можно при условии постоянного сохранения и укрепления своего здоровья, следуя правилам ЗОЖ.</a:t>
            </a:r>
            <a:endParaRPr lang="en-US" dirty="0"/>
          </a:p>
        </p:txBody>
      </p:sp>
      <p:pic>
        <p:nvPicPr>
          <p:cNvPr id="8194" name="Picture 2" descr="рейтинг :: donbass.ua - новости Донбасс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784" y="2936842"/>
            <a:ext cx="2098267" cy="203148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http://im1-tub-ru.yandex.net/i?id=d6bb2a6276ce9001b70f516d35a9ac35-54-144&amp;n=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5549" y="2961994"/>
            <a:ext cx="2527675" cy="189575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3" y="1785926"/>
            <a:ext cx="3143272" cy="4857783"/>
          </a:xfrm>
        </p:spPr>
        <p:txBody>
          <a:bodyPr>
            <a:normAutofit fontScale="62500" lnSpcReduction="20000"/>
          </a:bodyPr>
          <a:lstStyle/>
          <a:p>
            <a:pPr marL="274320" lvl="4" indent="-228600" algn="just">
              <a:spcAft>
                <a:spcPts val="600"/>
              </a:spcAft>
              <a:buClr>
                <a:schemeClr val="accent1"/>
              </a:buClr>
              <a:buFont typeface="Wingdings 2" pitchFamily="18" charset="2"/>
              <a:buChar char=""/>
            </a:pPr>
            <a:r>
              <a:rPr lang="ru-RU" sz="2600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Духовное здоровье человека — это здоровье его разума. Оно зависит от системы его мышления, отношения к окружающему миру и ориентации в этом мире. Оно зависит от умения определить свое положение в окружающей среде, свои отношения к людям, вещам, знаниям и прочему и достигается умением жить в согласии с собой, с родными, друзьями и другими людьми, способностью прогнозировать различные ситуации и разрабатывать модели своего поведения с учетом необходимости, возможности и желания.</a:t>
            </a:r>
          </a:p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Духовное здоровье</a:t>
            </a:r>
            <a:endParaRPr lang="ru-RU" dirty="0"/>
          </a:p>
        </p:txBody>
      </p:sp>
      <p:pic>
        <p:nvPicPr>
          <p:cNvPr id="6" name="Picture 5" descr="http://makovka777.ru/wp-content/uploads/2012/04/images12.jpe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43"/>
          <a:stretch/>
        </p:blipFill>
        <p:spPr bwMode="auto">
          <a:xfrm>
            <a:off x="5214942" y="571480"/>
            <a:ext cx="1743075" cy="2437351"/>
          </a:xfrm>
          <a:prstGeom prst="ellipse">
            <a:avLst/>
          </a:prstGeom>
          <a:ln w="19050" cap="rnd">
            <a:solidFill>
              <a:schemeClr val="accent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Семиугольник 7"/>
          <p:cNvSpPr/>
          <p:nvPr/>
        </p:nvSpPr>
        <p:spPr>
          <a:xfrm rot="20028994">
            <a:off x="3157518" y="4536586"/>
            <a:ext cx="2664296" cy="1008112"/>
          </a:xfrm>
          <a:prstGeom prst="heptagon">
            <a:avLst/>
          </a:prstGeom>
          <a:effectLst>
            <a:outerShdw blurRad="57150" dist="38100" dir="5400000" algn="ctr" rotWithShape="0">
              <a:schemeClr val="accent3">
                <a:shade val="9000"/>
                <a:alpha val="48000"/>
                <a:satMod val="105000"/>
              </a:schemeClr>
            </a:outerShdw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Умение жить в гармонии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3357554" y="3000372"/>
            <a:ext cx="1857388" cy="864096"/>
          </a:xfrm>
          <a:prstGeom prst="ellipse">
            <a:avLst/>
          </a:prstGeom>
          <a:effectLst>
            <a:outerShdw blurRad="57150" dist="38100" dir="5400000" algn="ctr" rotWithShape="0">
              <a:schemeClr val="accent3">
                <a:shade val="9000"/>
                <a:alpha val="48000"/>
                <a:satMod val="105000"/>
              </a:schemeClr>
            </a:outerShdw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Родители</a:t>
            </a:r>
            <a:endParaRPr lang="ru-RU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7072330" y="2857496"/>
            <a:ext cx="1857356" cy="864096"/>
          </a:xfrm>
          <a:prstGeom prst="ellipse">
            <a:avLst/>
          </a:prstGeom>
          <a:effectLst>
            <a:outerShdw blurRad="57150" dist="38100" dir="5400000" algn="ctr" rotWithShape="0">
              <a:schemeClr val="accent3">
                <a:shade val="9000"/>
                <a:alpha val="48000"/>
                <a:satMod val="105000"/>
              </a:schemeClr>
            </a:outerShdw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Друзья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2" name="Семиугольник 11"/>
          <p:cNvSpPr/>
          <p:nvPr/>
        </p:nvSpPr>
        <p:spPr>
          <a:xfrm rot="1513345">
            <a:off x="6565601" y="4310956"/>
            <a:ext cx="2664296" cy="900100"/>
          </a:xfrm>
          <a:prstGeom prst="heptagon">
            <a:avLst/>
          </a:prstGeom>
          <a:effectLst>
            <a:outerShdw blurRad="57150" dist="38100" dir="5400000" algn="ctr" rotWithShape="0">
              <a:schemeClr val="accent3">
                <a:shade val="9000"/>
                <a:alpha val="48000"/>
                <a:satMod val="105000"/>
              </a:schemeClr>
            </a:outerShdw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с собой и окружающими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5286380" y="5500702"/>
            <a:ext cx="2289680" cy="864096"/>
          </a:xfrm>
          <a:prstGeom prst="ellipse">
            <a:avLst/>
          </a:prstGeom>
          <a:effectLst>
            <a:outerShdw blurRad="57150" dist="38100" dir="5400000" algn="ctr" rotWithShape="0">
              <a:schemeClr val="accent3">
                <a:shade val="9000"/>
                <a:alpha val="48000"/>
                <a:satMod val="105000"/>
              </a:schemeClr>
            </a:outerShdw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</a:rPr>
              <a:t>Общество</a:t>
            </a:r>
            <a:endParaRPr lang="ru-RU" sz="22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strips dir="r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422</TotalTime>
  <Words>817</Words>
  <Application>Microsoft Office PowerPoint</Application>
  <PresentationFormat>Экран (4:3)</PresentationFormat>
  <Paragraphs>118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Сетка</vt:lpstr>
      <vt:lpstr> Общие понятия о здоровье как основной ценности человека</vt:lpstr>
      <vt:lpstr>Слайд 2</vt:lpstr>
      <vt:lpstr>Слайд 3</vt:lpstr>
      <vt:lpstr>Слайд 4</vt:lpstr>
      <vt:lpstr>Общие понятия о здоровье как основной ценности человека </vt:lpstr>
      <vt:lpstr>Слайд 6</vt:lpstr>
      <vt:lpstr>Слайд 7</vt:lpstr>
      <vt:lpstr>Общие понятия о здоровье как основной ценности человека </vt:lpstr>
      <vt:lpstr>Духовное здоровье</vt:lpstr>
      <vt:lpstr>Физическое здоровье</vt:lpstr>
      <vt:lpstr>Социальное здоровье</vt:lpstr>
      <vt:lpstr>Факторы, влияющие на здоровье:</vt:lpstr>
      <vt:lpstr>Факторы, отрицательно влияющие на здоровье:</vt:lpstr>
      <vt:lpstr>Общие понятия о здоровье как основной ценности человека</vt:lpstr>
      <vt:lpstr>Здоровый образ жизни – это индивидуальная система человека, обеспечивающая ему физическое, духовное и социальное благополучие в реальной окружающей среде, а также снижение отрицательного влияния на жизнь и здоровье последствий различных опасных и чрезвычайных ситуаций</vt:lpstr>
      <vt:lpstr>Домашнее задание</vt:lpstr>
    </vt:vector>
  </TitlesOfParts>
  <Company>dom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Общие понятия о здоровье как основной ценности человека</dc:title>
  <dc:creator>Andrey</dc:creator>
  <cp:lastModifiedBy>Зам</cp:lastModifiedBy>
  <cp:revision>61</cp:revision>
  <dcterms:created xsi:type="dcterms:W3CDTF">2012-03-18T15:14:38Z</dcterms:created>
  <dcterms:modified xsi:type="dcterms:W3CDTF">2020-11-14T06:21:59Z</dcterms:modified>
</cp:coreProperties>
</file>