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handoutMasterIdLst>
    <p:handoutMasterId r:id="rId18"/>
  </p:handoutMasterIdLst>
  <p:sldIdLst>
    <p:sldId id="277" r:id="rId2"/>
    <p:sldId id="258" r:id="rId3"/>
    <p:sldId id="257" r:id="rId4"/>
    <p:sldId id="279" r:id="rId5"/>
    <p:sldId id="285" r:id="rId6"/>
    <p:sldId id="289" r:id="rId7"/>
    <p:sldId id="290" r:id="rId8"/>
    <p:sldId id="292" r:id="rId9"/>
    <p:sldId id="296" r:id="rId10"/>
    <p:sldId id="297" r:id="rId11"/>
    <p:sldId id="298" r:id="rId12"/>
    <p:sldId id="299" r:id="rId13"/>
    <p:sldId id="300" r:id="rId14"/>
    <p:sldId id="294" r:id="rId15"/>
    <p:sldId id="301" r:id="rId16"/>
    <p:sldId id="25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AA9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804" autoAdjust="0"/>
    <p:restoredTop sz="94660"/>
  </p:normalViewPr>
  <p:slideViewPr>
    <p:cSldViewPr>
      <p:cViewPr varScale="1">
        <p:scale>
          <a:sx n="64" d="100"/>
          <a:sy n="64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влияние медицины</c:v>
                </c:pt>
                <c:pt idx="1">
                  <c:v>экология</c:v>
                </c:pt>
                <c:pt idx="2">
                  <c:v>образ жизни</c:v>
                </c:pt>
                <c:pt idx="3">
                  <c:v>наследственность</c:v>
                </c:pt>
                <c:pt idx="4">
                  <c:v>другие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0.17</c:v>
                </c:pt>
                <c:pt idx="4">
                  <c:v>3.000000000000002E-2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404453219782591"/>
          <c:y val="0.19417731285030296"/>
          <c:w val="0.296892023693413"/>
          <c:h val="0.51078082098527311"/>
        </c:manualLayout>
      </c:layout>
      <c:txPr>
        <a:bodyPr/>
        <a:lstStyle/>
        <a:p>
          <a:pPr>
            <a:defRPr sz="2000" b="1" i="1"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0AE379-E9DB-41F4-9D61-24DF1E598E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762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100CD6-253D-4E80-A9A2-9EEC4B731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8E05-681A-48E8-B2B7-D32B20855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C057E6-6D80-46C3-B80D-9641BA1D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1267-FAF0-4681-AA77-9CBF80E07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400B47-48E6-466B-A123-C569C0EFB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3B84-5E17-4FB0-8E09-225524E97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6BE9-1C22-4923-A9D2-0A0F82F42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555-6508-4B34-8B26-40E3E3338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9648-3BA6-441F-9944-DECAEB35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4D7CE-D763-410C-994C-324E9737A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AF1-29A8-4A99-9EFD-B47E0C6D1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E26E825-A2D8-442D-BA3E-82514CE73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>
    <p:strips dir="r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2132856"/>
            <a:ext cx="648072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 </a:t>
            </a:r>
            <a:r>
              <a:rPr lang="ru-RU" sz="2800" dirty="0" smtClean="0">
                <a:latin typeface="Aksent" pitchFamily="2" charset="0"/>
              </a:rPr>
              <a:t>Общие понятия о здоровье как основной ценности человека</a:t>
            </a:r>
            <a:endParaRPr lang="en-US" sz="2800" dirty="0">
              <a:latin typeface="Aksent" pitchFamily="2" charset="0"/>
            </a:endParaRPr>
          </a:p>
        </p:txBody>
      </p:sp>
      <p:pic>
        <p:nvPicPr>
          <p:cNvPr id="2050" name="Picture 2" descr="Документы МОУ СОШ 4 Дубна М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93096"/>
            <a:ext cx="3240360" cy="24049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719070"/>
            <a:ext cx="3286147" cy="4853201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Физическое здоровье человека — это здоровье его тела. Оно зависит от двигательной активности человека, рационального питания, соблюдения правил личной гигиены и безопасного поведения в повседневной жизни, оптимального сочетания умственного и физического труда, умения отдыхать. Сохранить и укрепить его можно, только отказавшись от чрезмерного употребления алкоголя, от курения, наркотиков и других вредных привычек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sz="16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Физическое здоровье</a:t>
            </a:r>
            <a:endParaRPr lang="ru-RU" dirty="0"/>
          </a:p>
        </p:txBody>
      </p:sp>
      <p:pic>
        <p:nvPicPr>
          <p:cNvPr id="5" name="Picture 11" descr="http://www.sunhome.ru/UsersGallery/philosophy/filosofiya-zdorovy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2143116"/>
            <a:ext cx="1714512" cy="2381250"/>
          </a:xfrm>
          <a:prstGeom prst="ellipse">
            <a:avLst/>
          </a:prstGeom>
          <a:ln w="127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500430" y="1785926"/>
            <a:ext cx="1944216" cy="864096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Рациональное питание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2857496"/>
            <a:ext cx="1944216" cy="935534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Двигательная активность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4000504"/>
            <a:ext cx="1944216" cy="864096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Соблюдение личной гигиены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5206" y="1643050"/>
            <a:ext cx="1928794" cy="1143008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Отказ от вредных привычек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99784" y="3000372"/>
            <a:ext cx="1944216" cy="1368152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Оптимальное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сочетание умственного и физического труда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99784" y="4572008"/>
            <a:ext cx="1944216" cy="864096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Безопасное поведение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868" y="5072074"/>
            <a:ext cx="1944216" cy="864096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Режим дня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99784" y="5643578"/>
            <a:ext cx="1944216" cy="864096"/>
          </a:xfrm>
          <a:prstGeom prst="round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Сексуальное воспитание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3047993" cy="49246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Социальное здоровье –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это состояние организма, определяющее способность человека контактировать с социумом. Оно складывается под влиянием семьи, друзей, коллег по работе, соседей и других людей коммуникативные умения человека, его умение общаться.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Социальное здоровье</a:t>
            </a:r>
            <a:endParaRPr lang="ru-RU" dirty="0"/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>
          <a:xfrm>
            <a:off x="5429256" y="1214422"/>
            <a:ext cx="2289680" cy="432048"/>
          </a:xfrm>
          <a:prstGeom prst="snip2Same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Условия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1445676">
            <a:off x="6911598" y="2000039"/>
            <a:ext cx="2216478" cy="551050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труда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2357430"/>
            <a:ext cx="2289680" cy="669900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жизни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20351855">
            <a:off x="3687631" y="1956363"/>
            <a:ext cx="2289680" cy="669900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питания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7818" y="3143248"/>
            <a:ext cx="2289680" cy="669900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отдыха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5214942" y="4286256"/>
            <a:ext cx="2289680" cy="432048"/>
          </a:xfrm>
          <a:prstGeom prst="round2SameRect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уровень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20242099">
            <a:off x="3379109" y="5154044"/>
            <a:ext cx="2787848" cy="669900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воспитания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1459948">
            <a:off x="6501581" y="5232152"/>
            <a:ext cx="2638030" cy="590045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429256" y="5786454"/>
            <a:ext cx="2289680" cy="669900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культуры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Факторы, влияющие на здоровье: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617724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стресс;</a:t>
            </a:r>
          </a:p>
          <a:p>
            <a:pPr>
              <a:spcBef>
                <a:spcPct val="0"/>
              </a:spcBef>
            </a:pP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болезни;</a:t>
            </a:r>
          </a:p>
          <a:p>
            <a:pPr>
              <a:spcBef>
                <a:spcPct val="0"/>
              </a:spcBef>
            </a:pP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загрязнение окружающей среды;</a:t>
            </a:r>
          </a:p>
          <a:p>
            <a:pPr>
              <a:spcBef>
                <a:spcPct val="0"/>
              </a:spcBef>
            </a:pP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курение;</a:t>
            </a:r>
          </a:p>
          <a:p>
            <a:pPr>
              <a:spcBef>
                <a:spcPct val="0"/>
              </a:spcBef>
            </a:pP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алкоголь;</a:t>
            </a:r>
          </a:p>
          <a:p>
            <a:pPr>
              <a:spcBef>
                <a:spcPct val="0"/>
              </a:spcBef>
            </a:pP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наркотики</a:t>
            </a:r>
            <a:r>
              <a:rPr lang="ru-RU" sz="3600" b="1" i="1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  <a:p>
            <a:endParaRPr lang="ru-RU" sz="36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Факторы, отрицательно влияющие на здоровье:</a:t>
            </a:r>
            <a:endParaRPr lang="ru-RU" dirty="0"/>
          </a:p>
        </p:txBody>
      </p:sp>
      <p:pic>
        <p:nvPicPr>
          <p:cNvPr id="5" name="Picture 2" descr="Плейкаст &quot;С ДНЁМ ПОЖЕЛАНИЯ ЗДОРОВЬЯ,ДОРОГИЕ МОИ ДРУЗЬЯ!ЖЕЛАЮ ВАМ ЗДОРОВЬЯ НА МНОГО ЛЕТ!от ТАТЬЯНЫ ЕШТОКИНОЙ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897" t="19596" r="6931" b="10804"/>
          <a:stretch/>
        </p:blipFill>
        <p:spPr bwMode="auto">
          <a:xfrm>
            <a:off x="2714612" y="3357562"/>
            <a:ext cx="6263188" cy="33575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spc="150" dirty="0">
                <a:solidFill>
                  <a:prstClr val="white"/>
                </a:solidFill>
                <a:latin typeface="Aksent" pitchFamily="2" charset="0"/>
              </a:rPr>
              <a:t>Общие понятия о здоровье как основной ценности человека</a:t>
            </a:r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6502" y="1643050"/>
            <a:ext cx="8784976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/>
              <a:t>	</a:t>
            </a:r>
            <a:r>
              <a:rPr lang="ru-RU" sz="2200" dirty="0" smtClean="0"/>
              <a:t>Здоровье </a:t>
            </a:r>
            <a:r>
              <a:rPr lang="ru-RU" sz="2200" dirty="0"/>
              <a:t>человека является не только индивидуальной ценностью, но и ценностью общественной, т.к. общественное здоровье складывается из здоровья всех членов общества. </a:t>
            </a:r>
            <a:endParaRPr lang="ru-RU" sz="22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Индивидуальное здоровье – это личное здоровье человека, которое во многом зависит от него самого, от его мировоззрения, а в конечном счете от его культуры –  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культуры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здоровья.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Общественное здоровье складывается из состояния здоровья всех членов общества и зависит главным образом от политических, социально-экономических и природных факторов.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200" dirty="0" smtClean="0"/>
              <a:t>	Общественное </a:t>
            </a:r>
            <a:r>
              <a:rPr lang="ru-RU" sz="2200" dirty="0"/>
              <a:t>и индивидуальное здоровье взаимосвязаны, и одно зависит от другого.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2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200" dirty="0" smtClean="0"/>
              <a:t>Таким </a:t>
            </a:r>
            <a:r>
              <a:rPr lang="ru-RU" sz="2200" dirty="0"/>
              <a:t>образом, общественное здоровье представляет собой общественную, социально-политическую и экономическую категорию, которая характеризует жизнедеятельность всего общества как социального организма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90854" cy="1643074"/>
          </a:xfrm>
        </p:spPr>
        <p:txBody>
          <a:bodyPr/>
          <a:lstStyle/>
          <a:p>
            <a:r>
              <a:rPr lang="ru-RU" sz="1800" b="1" i="1" dirty="0" smtClean="0"/>
              <a:t>Здоровый образ жизни – это индивидуальная система человека, обеспечивающая ему физическое, духовное и социальное благополучие в реальной окружающей среде, а также снижение отрицательного влияния на жизнь и здоровье последствий различных опасных и чрезвычайных ситуаций</a:t>
            </a:r>
            <a:endParaRPr lang="ru-RU" sz="1800" dirty="0"/>
          </a:p>
        </p:txBody>
      </p:sp>
      <p:pic>
        <p:nvPicPr>
          <p:cNvPr id="5" name="Picture 2" descr="http://biolog3107.ucoz.ru/_si/0/067467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4929222" cy="50902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Freeform 8"/>
          <p:cNvSpPr>
            <a:spLocks/>
          </p:cNvSpPr>
          <p:nvPr/>
        </p:nvSpPr>
        <p:spPr bwMode="gray">
          <a:xfrm>
            <a:off x="5675292" y="1004863"/>
            <a:ext cx="2204566" cy="482229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733925" y="3073400"/>
            <a:ext cx="8572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679058" y="126311"/>
            <a:ext cx="7200800" cy="1528763"/>
            <a:chOff x="1997" y="1314"/>
            <a:chExt cx="1889" cy="1009"/>
          </a:xfrm>
        </p:grpSpPr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847" y="362702"/>
            <a:ext cx="5883734" cy="563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ksent" pitchFamily="2" charset="0"/>
              </a:rPr>
              <a:t>Домашнее задание</a:t>
            </a:r>
            <a:endParaRPr lang="en-US" dirty="0">
              <a:solidFill>
                <a:schemeClr val="tx1"/>
              </a:solidFill>
              <a:latin typeface="Aksen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570" y="2143116"/>
            <a:ext cx="55965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Задание 1</a:t>
            </a:r>
            <a:r>
              <a:rPr lang="ru-RU" b="1" i="1" dirty="0" smtClean="0"/>
              <a:t>.</a:t>
            </a:r>
            <a:r>
              <a:rPr lang="ru-RU" dirty="0" smtClean="0"/>
              <a:t> прочитать учебник, </a:t>
            </a:r>
            <a:r>
              <a:rPr lang="ru-RU" dirty="0" err="1" smtClean="0"/>
              <a:t>стр</a:t>
            </a:r>
            <a:r>
              <a:rPr lang="ru-RU" dirty="0" smtClean="0"/>
              <a:t> 12-22</a:t>
            </a:r>
            <a:endParaRPr lang="ru-RU" b="1" i="1" dirty="0"/>
          </a:p>
          <a:p>
            <a:endParaRPr lang="ru-RU" dirty="0" smtClean="0"/>
          </a:p>
          <a:p>
            <a:r>
              <a:rPr lang="ru-RU" b="1" dirty="0" smtClean="0"/>
              <a:t>Задание 2.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Сформулируйте кратко свое понимание здоровья человека и укажите критерии, по которым можно оценить его уровень.(письменно)</a:t>
            </a:r>
          </a:p>
          <a:p>
            <a:endParaRPr lang="ru-RU" b="1" i="1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ru-RU" b="1" i="1" dirty="0" smtClean="0"/>
              <a:t>Задание </a:t>
            </a:r>
            <a:r>
              <a:rPr lang="ru-RU" b="1" i="1" dirty="0" smtClean="0"/>
              <a:t>3. </a:t>
            </a:r>
            <a:endParaRPr lang="ru-RU" b="1" i="1" dirty="0" smtClean="0"/>
          </a:p>
          <a:p>
            <a:r>
              <a:rPr lang="ru-RU" dirty="0" err="1" smtClean="0"/>
              <a:t>Синквейн</a:t>
            </a:r>
            <a:r>
              <a:rPr lang="ru-RU" dirty="0" smtClean="0"/>
              <a:t> «Здоровье»</a:t>
            </a:r>
          </a:p>
          <a:p>
            <a:r>
              <a:rPr lang="ru-RU" dirty="0" smtClean="0"/>
              <a:t>1 строчка -  существительное</a:t>
            </a:r>
          </a:p>
          <a:p>
            <a:r>
              <a:rPr lang="ru-RU" dirty="0" smtClean="0"/>
              <a:t>2 строчка - 2 прилагательных</a:t>
            </a:r>
          </a:p>
          <a:p>
            <a:r>
              <a:rPr lang="ru-RU" dirty="0" smtClean="0"/>
              <a:t>3 строчка - 3 глагола</a:t>
            </a:r>
          </a:p>
          <a:p>
            <a:r>
              <a:rPr lang="ru-RU" dirty="0" smtClean="0"/>
              <a:t>4 строчка - фраза выражающая отношение к предмету</a:t>
            </a:r>
          </a:p>
          <a:p>
            <a:r>
              <a:rPr lang="ru-RU" dirty="0" smtClean="0"/>
              <a:t>5 строчка - синоним обобщающий или расширяющий  смысл понятия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71612"/>
            <a:ext cx="8821644" cy="152639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Здоровье - непременное условие счастья человека, оно является делом и заботой каждого. Здоровье — состояние любого живого организма, при котором он в целом и все его органы способны полностью выполнять свои функции; отсутствие недуга, болезни.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Сочинение на тему вредные привычки - отличная школ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08919"/>
            <a:ext cx="1507371" cy="2243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4989656"/>
            <a:ext cx="85362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66951"/>
              </a:buClr>
            </a:pPr>
            <a:r>
              <a:rPr lang="ru-RU" sz="2000" spc="150" dirty="0">
                <a:latin typeface="Franklin Gothic Medium"/>
              </a:rPr>
              <a:t>Никакие органы здравоохранения, никакие лечебные мероприятия не могут повысить уровень здоровья человека, если для этого нет его желания и собственной воли использовать предлагаемые оздоровительные мероприятия.</a:t>
            </a:r>
          </a:p>
          <a:p>
            <a:pPr lvl="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66951"/>
              </a:buClr>
            </a:pPr>
            <a:r>
              <a:rPr lang="ru-RU" sz="2000" spc="150" dirty="0">
                <a:latin typeface="Franklin Gothic Medium"/>
              </a:rPr>
              <a:t>Эффект этих мероприятий значительно повышается, если человек верит в их пользу.</a:t>
            </a:r>
            <a:endParaRPr lang="en-US" sz="2000" spc="150" dirty="0">
              <a:latin typeface="Franklin Gothic Medium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320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66951"/>
              </a:buClr>
            </a:pPr>
            <a:r>
              <a:rPr lang="ru-RU" sz="2000" cap="all" spc="150" dirty="0">
                <a:solidFill>
                  <a:prstClr val="white"/>
                </a:solidFill>
                <a:latin typeface="Aksent" pitchFamily="2" charset="0"/>
              </a:rPr>
              <a:t>Общие понятия о здоровье </a:t>
            </a:r>
            <a:endParaRPr lang="ru-RU" sz="2000" cap="all" spc="150" dirty="0" smtClean="0">
              <a:solidFill>
                <a:prstClr val="white"/>
              </a:solidFill>
              <a:latin typeface="Aksent" pitchFamily="2" charset="0"/>
            </a:endParaRPr>
          </a:p>
          <a:p>
            <a:pPr lvl="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66951"/>
              </a:buClr>
            </a:pPr>
            <a:r>
              <a:rPr lang="ru-RU" sz="2000" cap="all" spc="150" dirty="0" smtClean="0">
                <a:solidFill>
                  <a:prstClr val="white"/>
                </a:solidFill>
                <a:latin typeface="Aksent" pitchFamily="2" charset="0"/>
              </a:rPr>
              <a:t>как </a:t>
            </a:r>
            <a:r>
              <a:rPr lang="ru-RU" sz="2000" cap="all" spc="150" dirty="0">
                <a:solidFill>
                  <a:prstClr val="white"/>
                </a:solidFill>
                <a:latin typeface="Aksent" pitchFamily="2" charset="0"/>
              </a:rPr>
              <a:t>основной ценности человека</a:t>
            </a:r>
            <a:endParaRPr lang="en-US" sz="2000" b="1" spc="150" dirty="0">
              <a:solidFill>
                <a:prstClr val="white"/>
              </a:solidFill>
              <a:latin typeface="Franklin Gothic Medium"/>
            </a:endParaRPr>
          </a:p>
        </p:txBody>
      </p:sp>
      <p:pic>
        <p:nvPicPr>
          <p:cNvPr id="9" name="Picture 2" descr="http://im0-tub-ru.yandex.net/i?id=990010ef4124afeb015a44dd4dcbb9cb-0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73" y="2813318"/>
            <a:ext cx="3311090" cy="2159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1403648" y="1795463"/>
            <a:ext cx="762000" cy="665162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1475656" y="2709863"/>
            <a:ext cx="762000" cy="665162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438400" y="24050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483768" y="1857364"/>
            <a:ext cx="4191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smtClean="0"/>
              <a:t>Отсутствие болезни</a:t>
            </a:r>
            <a:endParaRPr lang="en-US" sz="2400" dirty="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1619672" y="18938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2438400" y="33194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357422" y="2643182"/>
            <a:ext cx="675108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Нормальное функционирование организма в системе «Человек-ОС</a:t>
            </a:r>
            <a:r>
              <a:rPr lang="ru-RU" sz="1600" dirty="0" smtClean="0"/>
              <a:t>»</a:t>
            </a:r>
            <a:endParaRPr lang="en-US" sz="1600" dirty="0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1625699" y="28082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1547664" y="3602038"/>
            <a:ext cx="762000" cy="665162"/>
            <a:chOff x="1110" y="2656"/>
            <a:chExt cx="1549" cy="1351"/>
          </a:xfrm>
        </p:grpSpPr>
        <p:sp>
          <p:nvSpPr>
            <p:cNvPr id="4097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1619672" y="4516438"/>
            <a:ext cx="762000" cy="665162"/>
            <a:chOff x="3174" y="2656"/>
            <a:chExt cx="1549" cy="1351"/>
          </a:xfrm>
        </p:grpSpPr>
        <p:sp>
          <p:nvSpPr>
            <p:cNvPr id="40982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3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2438400" y="42116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285984" y="3571876"/>
            <a:ext cx="635396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Физическое, духовное, умственное и социальное благополучие</a:t>
            </a:r>
            <a:endParaRPr lang="en-US" sz="2000" dirty="0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1763688" y="37004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2438400" y="51260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339752" y="4572008"/>
            <a:ext cx="658822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Способность приспосабливаться к условиям в ОС</a:t>
            </a:r>
            <a:endParaRPr lang="en-US" sz="2000" dirty="0"/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1835696" y="46148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2025650" y="692696"/>
            <a:ext cx="85689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3200" kern="0" dirty="0" smtClean="0">
                <a:solidFill>
                  <a:schemeClr val="bg1"/>
                </a:solidFill>
                <a:latin typeface="Aksent" pitchFamily="2" charset="0"/>
              </a:rPr>
              <a:t>критерии здоровья: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ksent" pitchFamily="2" charset="0"/>
            </a:endParaRPr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2411760" y="6093296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1619672" y="5517232"/>
            <a:ext cx="762000" cy="665162"/>
            <a:chOff x="1110" y="2656"/>
            <a:chExt cx="1549" cy="1351"/>
          </a:xfrm>
        </p:grpSpPr>
        <p:sp>
          <p:nvSpPr>
            <p:cNvPr id="40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" name="Text Box 27"/>
          <p:cNvSpPr txBox="1">
            <a:spLocks noChangeArrowheads="1"/>
          </p:cNvSpPr>
          <p:nvPr/>
        </p:nvSpPr>
        <p:spPr bwMode="gray">
          <a:xfrm>
            <a:off x="1763688" y="5589240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2411760" y="5500702"/>
            <a:ext cx="65882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Способность к выполнению основных социальных функций</a:t>
            </a:r>
            <a:endParaRPr lang="en-US" sz="2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73" grpId="0"/>
      <p:bldP spid="40975" grpId="0"/>
      <p:bldP spid="40976" grpId="0"/>
      <p:bldP spid="40986" grpId="0"/>
      <p:bldP spid="40987" grpId="0"/>
      <p:bldP spid="40989" grpId="0"/>
      <p:bldP spid="40990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330120" y="1771651"/>
            <a:ext cx="2657704" cy="4035425"/>
            <a:chOff x="720" y="1296"/>
            <a:chExt cx="1367" cy="2542"/>
          </a:xfrm>
        </p:grpSpPr>
        <p:sp>
          <p:nvSpPr>
            <p:cNvPr id="8294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4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2954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8295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8295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5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5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5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2960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2961" name="Text Box 17"/>
            <p:cNvSpPr txBox="1">
              <a:spLocks noChangeArrowheads="1"/>
            </p:cNvSpPr>
            <p:nvPr/>
          </p:nvSpPr>
          <p:spPr bwMode="gray">
            <a:xfrm>
              <a:off x="787" y="348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82962" name="Group 18"/>
          <p:cNvGrpSpPr>
            <a:grpSpLocks/>
          </p:cNvGrpSpPr>
          <p:nvPr/>
        </p:nvGrpSpPr>
        <p:grpSpPr bwMode="auto">
          <a:xfrm>
            <a:off x="3155794" y="1700808"/>
            <a:ext cx="2529044" cy="4089881"/>
            <a:chOff x="2208" y="1296"/>
            <a:chExt cx="1373" cy="2496"/>
          </a:xfrm>
        </p:grpSpPr>
        <p:sp>
          <p:nvSpPr>
            <p:cNvPr id="8297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6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6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96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97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97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972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2973" name="Text Box 29"/>
            <p:cNvSpPr txBox="1">
              <a:spLocks noChangeArrowheads="1"/>
            </p:cNvSpPr>
            <p:nvPr/>
          </p:nvSpPr>
          <p:spPr bwMode="gray">
            <a:xfrm>
              <a:off x="2285" y="3317"/>
              <a:ext cx="1296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dirty="0" smtClean="0"/>
                <a:t>Субъективные показатели</a:t>
              </a:r>
              <a:endParaRPr lang="en-US" dirty="0"/>
            </a:p>
          </p:txBody>
        </p:sp>
      </p:grpSp>
      <p:grpSp>
        <p:nvGrpSpPr>
          <p:cNvPr id="82976" name="Group 32"/>
          <p:cNvGrpSpPr>
            <a:grpSpLocks/>
          </p:cNvGrpSpPr>
          <p:nvPr/>
        </p:nvGrpSpPr>
        <p:grpSpPr bwMode="auto">
          <a:xfrm>
            <a:off x="5861051" y="1700808"/>
            <a:ext cx="3010506" cy="4163417"/>
            <a:chOff x="3692" y="1296"/>
            <a:chExt cx="1804" cy="2542"/>
          </a:xfrm>
        </p:grpSpPr>
        <p:sp>
          <p:nvSpPr>
            <p:cNvPr id="8297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7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567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7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8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2981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8298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8298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8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8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8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298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2988" name="Text Box 44"/>
            <p:cNvSpPr txBox="1">
              <a:spLocks noChangeArrowheads="1"/>
            </p:cNvSpPr>
            <p:nvPr/>
          </p:nvSpPr>
          <p:spPr bwMode="gray">
            <a:xfrm>
              <a:off x="4200" y="2854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98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9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302605" y="362708"/>
            <a:ext cx="85689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2000" kern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kern="0" dirty="0" smtClean="0">
                <a:solidFill>
                  <a:schemeClr val="bg1"/>
                </a:solidFill>
                <a:latin typeface="Aksent" pitchFamily="2" charset="0"/>
              </a:rPr>
              <a:t>блоки показателей,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2800" kern="0" dirty="0" smtClean="0">
                <a:solidFill>
                  <a:schemeClr val="bg1"/>
                </a:solidFill>
                <a:latin typeface="Aksent" pitchFamily="2" charset="0"/>
              </a:rPr>
              <a:t>характеризующие уровень здоровья</a:t>
            </a:r>
            <a:r>
              <a:rPr lang="ru-RU" sz="2000" kern="0" dirty="0" smtClean="0">
                <a:solidFill>
                  <a:schemeClr val="bg1"/>
                </a:solidFill>
                <a:latin typeface="+mn-lt"/>
              </a:rPr>
              <a:t>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005122"/>
            <a:ext cx="2520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Объективные показатели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73655" y="5014917"/>
            <a:ext cx="2101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«Количество здоровья»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0381" y="2398264"/>
            <a:ext cx="2132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Температура тела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0381" y="2636912"/>
            <a:ext cx="2468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Кровяное давление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0381" y="2996952"/>
            <a:ext cx="2468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Частота пульса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2999" y="3514075"/>
            <a:ext cx="29127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Процент содержания гемоглобина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2533546"/>
            <a:ext cx="1721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Самочувствие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2960077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Настроение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3290250"/>
            <a:ext cx="1049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534949"/>
              </a:buClr>
            </a:pPr>
            <a:r>
              <a:rPr lang="ru-RU" dirty="0">
                <a:solidFill>
                  <a:srgbClr val="534949"/>
                </a:solidFill>
              </a:rPr>
              <a:t>Аппетит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365257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Сон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84351" y="2520950"/>
            <a:ext cx="2733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Физические нагрузки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47581" y="2924944"/>
            <a:ext cx="2828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Умственные нагрузки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67238" y="3329409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Голод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25706" y="3702933"/>
            <a:ext cx="854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tx2"/>
              </a:buClr>
            </a:pPr>
            <a:r>
              <a:rPr lang="ru-RU" dirty="0">
                <a:solidFill>
                  <a:schemeClr val="tx2"/>
                </a:solidFill>
              </a:rPr>
              <a:t>Холод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625706" y="409130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Стресс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568952" cy="15138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При этом здоровье определяется в сравнении с принятыми нормами и величинами этих показателей, болезненное состояние определяется при отклонении этих показателей от нормы.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ru-RU" sz="2000" spc="150" dirty="0">
                <a:solidFill>
                  <a:prstClr val="white"/>
                </a:solidFill>
                <a:latin typeface="Aksent" pitchFamily="2" charset="0"/>
                <a:ea typeface="+mn-ea"/>
                <a:cs typeface="+mn-cs"/>
              </a:rPr>
              <a:t>Общие понятия о здоровье как основной ценности человека</a:t>
            </a:r>
            <a:r>
              <a:rPr lang="en-US" sz="2000" b="1" cap="none" spc="15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000" b="1" cap="none" spc="150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500570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66951"/>
              </a:buClr>
            </a:pPr>
            <a:r>
              <a:rPr lang="ru-RU" sz="2000" spc="150" dirty="0">
                <a:latin typeface="Franklin Gothic Medium"/>
              </a:rPr>
              <a:t>Первые два блока определяют только качественную сторону состояния здоровья, т.е. состояние организма без нагрузки.</a:t>
            </a:r>
          </a:p>
          <a:p>
            <a:pPr lvl="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66951"/>
              </a:buClr>
            </a:pPr>
            <a:r>
              <a:rPr lang="ru-RU" sz="2000" spc="150" dirty="0">
                <a:latin typeface="Franklin Gothic Medium"/>
              </a:rPr>
              <a:t>Третий блок – это «Количество здоровья», которое измеряется предельными возможностями организма переносить внешние нагрузки без изменения состояния, т.е. без остаточных последствий.</a:t>
            </a:r>
            <a:endParaRPr lang="en-US" sz="2000" spc="150" dirty="0">
              <a:latin typeface="Franklin Gothic Medium"/>
            </a:endParaRPr>
          </a:p>
        </p:txBody>
      </p:sp>
      <p:pic>
        <p:nvPicPr>
          <p:cNvPr id="7" name="Picture 2" descr="Средний хронический от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237" y="2586186"/>
            <a:ext cx="2319243" cy="19949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19724" y="404664"/>
            <a:ext cx="8568952" cy="109551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cap="all" dirty="0">
                <a:solidFill>
                  <a:prstClr val="white"/>
                </a:solidFill>
                <a:latin typeface="Aksent" pitchFamily="2" charset="0"/>
                <a:ea typeface="+mj-ea"/>
                <a:cs typeface="+mj-cs"/>
              </a:rPr>
              <a:t>Общие понятия о здоровье </a:t>
            </a:r>
            <a:endParaRPr lang="ru-RU" cap="all" dirty="0" smtClean="0">
              <a:solidFill>
                <a:prstClr val="white"/>
              </a:solidFill>
              <a:latin typeface="Aksent" pitchFamily="2" charset="0"/>
              <a:ea typeface="+mj-ea"/>
              <a:cs typeface="+mj-cs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cap="all" dirty="0" smtClean="0">
                <a:solidFill>
                  <a:prstClr val="white"/>
                </a:solidFill>
                <a:latin typeface="Aksent" pitchFamily="2" charset="0"/>
                <a:ea typeface="+mj-ea"/>
                <a:cs typeface="+mj-cs"/>
              </a:rPr>
              <a:t>как </a:t>
            </a:r>
            <a:r>
              <a:rPr lang="ru-RU" cap="all" dirty="0">
                <a:solidFill>
                  <a:prstClr val="white"/>
                </a:solidFill>
                <a:latin typeface="Aksent" pitchFamily="2" charset="0"/>
                <a:ea typeface="+mj-ea"/>
                <a:cs typeface="+mj-cs"/>
              </a:rPr>
              <a:t>основной ценности человека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ealthy Diet Exercise Renew Health Wellness My Heal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4005125" cy="2664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78592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66951"/>
              </a:buClr>
            </a:pPr>
            <a:r>
              <a:rPr lang="ru-RU" sz="2400" spc="150" dirty="0">
                <a:latin typeface="Franklin Gothic Medium"/>
              </a:rPr>
              <a:t>Измерить состояние здоровья можно по определенным показателям, характеризующим состояние организма по эмоциональным </a:t>
            </a:r>
            <a:r>
              <a:rPr lang="ru-RU" sz="2400" spc="150" dirty="0" smtClean="0">
                <a:latin typeface="Franklin Gothic Medium"/>
              </a:rPr>
              <a:t>признаками, </a:t>
            </a:r>
            <a:r>
              <a:rPr lang="ru-RU" sz="2400" spc="150" dirty="0">
                <a:latin typeface="Franklin Gothic Medium"/>
              </a:rPr>
              <a:t>по степени тренированности организма противостоять внешним нагрузкам.</a:t>
            </a:r>
            <a:endParaRPr lang="en-US" sz="2400" spc="150" dirty="0">
              <a:latin typeface="Franklin Gothic Medium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72207" y="404664"/>
            <a:ext cx="8568952" cy="15412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cap="all" dirty="0">
                <a:solidFill>
                  <a:prstClr val="white"/>
                </a:solidFill>
                <a:latin typeface="Aksent" pitchFamily="2" charset="0"/>
                <a:ea typeface="+mj-ea"/>
                <a:cs typeface="+mj-cs"/>
              </a:rPr>
              <a:t>Общие понятия о </a:t>
            </a:r>
            <a:r>
              <a:rPr lang="ru-RU" cap="all" dirty="0" smtClean="0">
                <a:solidFill>
                  <a:prstClr val="white"/>
                </a:solidFill>
                <a:latin typeface="Aksent" pitchFamily="2" charset="0"/>
                <a:ea typeface="+mj-ea"/>
                <a:cs typeface="+mj-cs"/>
              </a:rPr>
              <a:t>здоровье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cap="all" dirty="0" smtClean="0">
                <a:solidFill>
                  <a:prstClr val="white"/>
                </a:solidFill>
                <a:latin typeface="Aksent" pitchFamily="2" charset="0"/>
                <a:ea typeface="+mj-ea"/>
                <a:cs typeface="+mj-cs"/>
              </a:rPr>
              <a:t> </a:t>
            </a:r>
            <a:r>
              <a:rPr lang="ru-RU" cap="all" dirty="0">
                <a:solidFill>
                  <a:prstClr val="white"/>
                </a:solidFill>
                <a:latin typeface="Aksent" pitchFamily="2" charset="0"/>
                <a:ea typeface="+mj-ea"/>
                <a:cs typeface="+mj-cs"/>
              </a:rPr>
              <a:t>как основной ценности человека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Roxbury London Remed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4382"/>
            <a:ext cx="3377071" cy="22193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720" y="1714488"/>
            <a:ext cx="860676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/>
              <a:t>«Здоровье – это состояние полного физического, духовного и социального благополучия, а не только отсутствие болезней и физических дефектов».</a:t>
            </a:r>
            <a:endParaRPr lang="en-US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86058"/>
            <a:ext cx="52995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(устав </a:t>
            </a:r>
            <a:r>
              <a:rPr lang="ru-RU" sz="1400" dirty="0"/>
              <a:t>Всемирной организации здравоохранения (ВОЗ</a:t>
            </a:r>
            <a:r>
              <a:rPr lang="ru-RU" sz="1400" dirty="0" smtClean="0"/>
              <a:t>))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357826"/>
            <a:ext cx="84230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/>
              <a:t>Благополучие </a:t>
            </a:r>
            <a:r>
              <a:rPr lang="ru-RU" sz="2000" dirty="0"/>
              <a:t>человека является главной составляющей и определяет состояние здоровья. Остальные показатели определяют потенциальные возможности организма для достижения благополучия.</a:t>
            </a:r>
            <a:endParaRPr lang="en-US" sz="20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69477" y="1628800"/>
            <a:ext cx="8568952" cy="1541214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493" y="1643050"/>
            <a:ext cx="82809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200" dirty="0"/>
              <a:t>Здоровье человека неотделимо от его жизнедеятельности и ценно тем, что составляет непременное условие эффективной жизнедеятельности, через которую достигается благополучие и счастье.</a:t>
            </a:r>
            <a:endParaRPr lang="en-US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ru-RU" sz="2000" spc="150" dirty="0">
                <a:solidFill>
                  <a:prstClr val="white"/>
                </a:solidFill>
                <a:latin typeface="Aksent" pitchFamily="2" charset="0"/>
                <a:ea typeface="+mn-ea"/>
                <a:cs typeface="+mn-cs"/>
              </a:rPr>
              <a:t>Общие понятия о здоровье как основной ценности человека</a:t>
            </a:r>
            <a:r>
              <a:rPr lang="en-US" sz="2000" b="1" cap="none" spc="15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000" b="1" cap="none" spc="150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5978" y="5013176"/>
            <a:ext cx="845594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dirty="0"/>
              <a:t>Достичь благополучия возможно только через труд, направленный на расширение своих качеств. Это повышение своих знаний об окружающем мире, о себе, своем месте и роли в ОС, совершенствование качеств и обеспечение морального и материального благополучия.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/>
              <a:t>Каждый человек заинтересован в своем благополучии и счастье. Достичь этого можно при условии постоянного сохранения и укрепления своего здоровья, следуя правилам ЗОЖ.</a:t>
            </a:r>
            <a:endParaRPr lang="en-US" dirty="0"/>
          </a:p>
        </p:txBody>
      </p:sp>
      <p:pic>
        <p:nvPicPr>
          <p:cNvPr id="8194" name="Picture 2" descr="рейтинг :: donbass.ua - новости Донбас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84" y="2936842"/>
            <a:ext cx="2098267" cy="2031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1-tub-ru.yandex.net/i?id=d6bb2a6276ce9001b70f516d35a9ac35-54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49" y="2961994"/>
            <a:ext cx="2527675" cy="18957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785926"/>
            <a:ext cx="3143272" cy="4857783"/>
          </a:xfrm>
        </p:spPr>
        <p:txBody>
          <a:bodyPr>
            <a:normAutofit fontScale="62500" lnSpcReduction="20000"/>
          </a:bodyPr>
          <a:lstStyle/>
          <a:p>
            <a:pPr marL="274320" lvl="4" indent="-228600" algn="just"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"/>
            </a:pPr>
            <a:r>
              <a:rPr lang="ru-RU" sz="2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Духовное здоровье человека — это здоровье его разума. Оно зависит от системы его мышления, отношения к окружающему миру и ориентации в этом мире. Оно зависит от умения определить свое положение в окружающей среде, свои отношения к людям, вещам, знаниям и прочему и достигается умением жить в согласии с собой, с родными, друзьями и другими людьми, способностью прогнозировать различные ситуации и разрабатывать модели своего поведения с учетом необходимости, возможности и желания.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Духовное здоровье</a:t>
            </a:r>
            <a:endParaRPr lang="ru-RU" dirty="0"/>
          </a:p>
        </p:txBody>
      </p:sp>
      <p:pic>
        <p:nvPicPr>
          <p:cNvPr id="6" name="Picture 5" descr="http://makovka777.ru/wp-content/uploads/2012/04/images12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3"/>
          <a:stretch/>
        </p:blipFill>
        <p:spPr bwMode="auto">
          <a:xfrm>
            <a:off x="5214942" y="571480"/>
            <a:ext cx="1743075" cy="2437351"/>
          </a:xfrm>
          <a:prstGeom prst="ellipse">
            <a:avLst/>
          </a:prstGeom>
          <a:ln w="1905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емиугольник 7"/>
          <p:cNvSpPr/>
          <p:nvPr/>
        </p:nvSpPr>
        <p:spPr>
          <a:xfrm rot="20028994">
            <a:off x="3157518" y="4536586"/>
            <a:ext cx="2664296" cy="1008112"/>
          </a:xfrm>
          <a:prstGeom prst="heptagon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Умение жить в гармонии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57554" y="3000372"/>
            <a:ext cx="1857388" cy="864096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Родители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072330" y="2857496"/>
            <a:ext cx="1857356" cy="864096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Друзья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Семиугольник 11"/>
          <p:cNvSpPr/>
          <p:nvPr/>
        </p:nvSpPr>
        <p:spPr>
          <a:xfrm rot="1513345">
            <a:off x="6565601" y="4310956"/>
            <a:ext cx="2664296" cy="900100"/>
          </a:xfrm>
          <a:prstGeom prst="heptagon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 собой и окружающими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86380" y="5500702"/>
            <a:ext cx="2289680" cy="864096"/>
          </a:xfrm>
          <a:prstGeom prst="ellipse">
            <a:avLst/>
          </a:prstGeom>
          <a:effectLst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Общество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422</TotalTime>
  <Words>817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Сетка</vt:lpstr>
      <vt:lpstr> Общие понятия о здоровье как основной ценности человека</vt:lpstr>
      <vt:lpstr>Слайд 2</vt:lpstr>
      <vt:lpstr>Слайд 3</vt:lpstr>
      <vt:lpstr>Слайд 4</vt:lpstr>
      <vt:lpstr>Общие понятия о здоровье как основной ценности человека </vt:lpstr>
      <vt:lpstr>Слайд 6</vt:lpstr>
      <vt:lpstr>Слайд 7</vt:lpstr>
      <vt:lpstr>Общие понятия о здоровье как основной ценности человека </vt:lpstr>
      <vt:lpstr>Духовное здоровье</vt:lpstr>
      <vt:lpstr>Физическое здоровье</vt:lpstr>
      <vt:lpstr>Социальное здоровье</vt:lpstr>
      <vt:lpstr>Факторы, влияющие на здоровье:</vt:lpstr>
      <vt:lpstr>Факторы, отрицательно влияющие на здоровье:</vt:lpstr>
      <vt:lpstr>Общие понятия о здоровье как основной ценности человека</vt:lpstr>
      <vt:lpstr>Здоровый образ жизни – это индивидуальная система человека, обеспечивающая ему физическое, духовное и социальное благополучие в реальной окружающей среде, а также снижение отрицательного влияния на жизнь и здоровье последствий различных опасных и чрезвычайных ситуаций</vt:lpstr>
      <vt:lpstr>Домашнее задание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понятия о здоровье как основной ценности человека</dc:title>
  <dc:creator>Andrey</dc:creator>
  <cp:lastModifiedBy>Зам</cp:lastModifiedBy>
  <cp:revision>61</cp:revision>
  <dcterms:created xsi:type="dcterms:W3CDTF">2012-03-18T15:14:38Z</dcterms:created>
  <dcterms:modified xsi:type="dcterms:W3CDTF">2020-11-14T06:21:59Z</dcterms:modified>
</cp:coreProperties>
</file>