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/>
              <a:t>Диаграмма 1. Численность населения Европы</a:t>
            </a:r>
          </a:p>
        </c:rich>
      </c:tx>
      <c:layout>
        <c:manualLayout>
          <c:xMode val="edge"/>
          <c:yMode val="edge"/>
          <c:x val="0.15226302411972767"/>
          <c:y val="2.38097112860892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6.5172208723114272E-2"/>
          <c:y val="0.22140447715424716"/>
          <c:w val="0.60491144863519852"/>
          <c:h val="0.488201532306161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Численность, млн человек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1800 г.</c:v>
                </c:pt>
                <c:pt idx="1">
                  <c:v>1850 г.</c:v>
                </c:pt>
                <c:pt idx="2">
                  <c:v>1900 г.</c:v>
                </c:pt>
                <c:pt idx="3">
                  <c:v>1914 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188</c:v>
                </c:pt>
                <c:pt idx="1">
                  <c:v>266</c:v>
                </c:pt>
                <c:pt idx="2">
                  <c:v>401</c:v>
                </c:pt>
                <c:pt idx="3">
                  <c:v>468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F8-46BE-AFFF-2C8A54D169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5718240"/>
        <c:axId val="378723744"/>
      </c:barChart>
      <c:catAx>
        <c:axId val="315718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8723744"/>
        <c:crosses val="autoZero"/>
        <c:auto val="1"/>
        <c:lblAlgn val="ctr"/>
        <c:lblOffset val="100"/>
        <c:noMultiLvlLbl val="0"/>
      </c:catAx>
      <c:valAx>
        <c:axId val="378723744"/>
        <c:scaling>
          <c:orientation val="minMax"/>
          <c:max val="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5718240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/>
              <a:t>Диаграмма</a:t>
            </a:r>
            <a:r>
              <a:rPr lang="ru-RU" dirty="0"/>
              <a:t> 2. Численность населения отдельных стран Европы</a:t>
            </a:r>
          </a:p>
        </c:rich>
      </c:tx>
      <c:layout>
        <c:manualLayout>
          <c:xMode val="edge"/>
          <c:yMode val="edge"/>
          <c:x val="0.14893942248442429"/>
          <c:y val="2.804155934168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5.5484096768676237E-2"/>
          <c:y val="0.19796535166493948"/>
          <c:w val="0.79172106841703305"/>
          <c:h val="0.669986564179477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Великобритания, млн человек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65000"/>
                    <a:tint val="96000"/>
                    <a:lumMod val="100000"/>
                  </a:schemeClr>
                </a:gs>
                <a:gs pos="78000">
                  <a:schemeClr val="accent3">
                    <a:shade val="65000"/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0">
                  <c:v>Начало XIX в.</c:v>
                </c:pt>
                <c:pt idx="1">
                  <c:v>Конец XIX в.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</c:v>
                </c:pt>
                <c:pt idx="1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BF-4ADF-B322-9DB2131CA8B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Франция, млн человек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0000"/>
                  </a:schemeClr>
                </a:gs>
                <a:gs pos="78000">
                  <a:schemeClr val="accent3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0">
                  <c:v>Начало XIX в.</c:v>
                </c:pt>
                <c:pt idx="1">
                  <c:v>Конец XIX в.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27</c:v>
                </c:pt>
                <c:pt idx="1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BF-4ADF-B322-9DB2131CA8B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Германия, млн человек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65000"/>
                    <a:tint val="96000"/>
                    <a:lumMod val="100000"/>
                  </a:schemeClr>
                </a:gs>
                <a:gs pos="78000">
                  <a:schemeClr val="accent3">
                    <a:tint val="65000"/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0">
                  <c:v>Начало XIX в.</c:v>
                </c:pt>
                <c:pt idx="1">
                  <c:v>Конец XIX в.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24</c:v>
                </c:pt>
                <c:pt idx="1">
                  <c:v>56.5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CBF-4ADF-B322-9DB2131CA8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575601936"/>
        <c:axId val="569944272"/>
      </c:barChart>
      <c:catAx>
        <c:axId val="575601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9944272"/>
        <c:crosses val="autoZero"/>
        <c:auto val="1"/>
        <c:lblAlgn val="ctr"/>
        <c:lblOffset val="100"/>
        <c:noMultiLvlLbl val="0"/>
      </c:catAx>
      <c:valAx>
        <c:axId val="569944272"/>
        <c:scaling>
          <c:orientation val="minMax"/>
          <c:max val="6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560193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/>
              <a:t>Диаграмма 3. Рост крупных городов в Европе</a:t>
            </a:r>
          </a:p>
        </c:rich>
      </c:tx>
      <c:layout>
        <c:manualLayout>
          <c:xMode val="edge"/>
          <c:yMode val="edge"/>
          <c:x val="0.15226302411972767"/>
          <c:y val="2.38097112860892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6.5172208723114272E-2"/>
          <c:y val="0.22140447715424716"/>
          <c:w val="0.67566919807269854"/>
          <c:h val="0.488201532306161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городов с численностью населения более 100 тыс. человек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1800 г.</c:v>
                </c:pt>
                <c:pt idx="1">
                  <c:v>1848 г.</c:v>
                </c:pt>
                <c:pt idx="2">
                  <c:v>1890 г.</c:v>
                </c:pt>
                <c:pt idx="3">
                  <c:v>1913 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22</c:v>
                </c:pt>
                <c:pt idx="1">
                  <c:v>47</c:v>
                </c:pt>
                <c:pt idx="2">
                  <c:v>103</c:v>
                </c:pt>
                <c:pt idx="3">
                  <c:v>184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D4-428F-AEC8-C6E1AD064F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5718240"/>
        <c:axId val="378723744"/>
      </c:barChart>
      <c:catAx>
        <c:axId val="315718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8723744"/>
        <c:crosses val="autoZero"/>
        <c:auto val="1"/>
        <c:lblAlgn val="ctr"/>
        <c:lblOffset val="100"/>
        <c:noMultiLvlLbl val="0"/>
      </c:catAx>
      <c:valAx>
        <c:axId val="378723744"/>
        <c:scaling>
          <c:orientation val="minMax"/>
          <c:max val="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5718240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Диаграмма 4. Соотношение городского и сельского населения в некоторых странах Европы на начало ХХ в.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сельского населения в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Лист1!$A$2:$A$10</c:f>
              <c:strCache>
                <c:ptCount val="9"/>
                <c:pt idx="0">
                  <c:v>Англия и Уэльс</c:v>
                </c:pt>
                <c:pt idx="1">
                  <c:v>Германия</c:v>
                </c:pt>
                <c:pt idx="2">
                  <c:v>Голландия</c:v>
                </c:pt>
                <c:pt idx="3">
                  <c:v>Италия</c:v>
                </c:pt>
                <c:pt idx="4">
                  <c:v>Норвегия</c:v>
                </c:pt>
                <c:pt idx="5">
                  <c:v>Россия</c:v>
                </c:pt>
                <c:pt idx="6">
                  <c:v>США</c:v>
                </c:pt>
                <c:pt idx="7">
                  <c:v>Франция</c:v>
                </c:pt>
                <c:pt idx="8">
                  <c:v>Швеция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22</c:v>
                </c:pt>
                <c:pt idx="1">
                  <c:v>43</c:v>
                </c:pt>
                <c:pt idx="2">
                  <c:v>63.1</c:v>
                </c:pt>
                <c:pt idx="3">
                  <c:v>75.599999999999994</c:v>
                </c:pt>
                <c:pt idx="4">
                  <c:v>28</c:v>
                </c:pt>
                <c:pt idx="5">
                  <c:v>86.3</c:v>
                </c:pt>
                <c:pt idx="6">
                  <c:v>58.5</c:v>
                </c:pt>
                <c:pt idx="7">
                  <c:v>59.8</c:v>
                </c:pt>
                <c:pt idx="8">
                  <c:v>77.900000000000006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6-43F9-9272-DCC5741C528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Доля городского населения в 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Лист1!$A$2:$A$10</c:f>
              <c:strCache>
                <c:ptCount val="9"/>
                <c:pt idx="0">
                  <c:v>Англия и Уэльс</c:v>
                </c:pt>
                <c:pt idx="1">
                  <c:v>Германия</c:v>
                </c:pt>
                <c:pt idx="2">
                  <c:v>Голландия</c:v>
                </c:pt>
                <c:pt idx="3">
                  <c:v>Италия</c:v>
                </c:pt>
                <c:pt idx="4">
                  <c:v>Норвегия</c:v>
                </c:pt>
                <c:pt idx="5">
                  <c:v>Россия</c:v>
                </c:pt>
                <c:pt idx="6">
                  <c:v>США</c:v>
                </c:pt>
                <c:pt idx="7">
                  <c:v>Франция</c:v>
                </c:pt>
                <c:pt idx="8">
                  <c:v>Швеция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78</c:v>
                </c:pt>
                <c:pt idx="1">
                  <c:v>57</c:v>
                </c:pt>
                <c:pt idx="2">
                  <c:v>36.9</c:v>
                </c:pt>
                <c:pt idx="3">
                  <c:v>26.4</c:v>
                </c:pt>
                <c:pt idx="4">
                  <c:v>72</c:v>
                </c:pt>
                <c:pt idx="5">
                  <c:v>13.7</c:v>
                </c:pt>
                <c:pt idx="6">
                  <c:v>41.5</c:v>
                </c:pt>
                <c:pt idx="7">
                  <c:v>41.2</c:v>
                </c:pt>
                <c:pt idx="8">
                  <c:v>22.1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6-43F9-9272-DCC5741C52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75577136"/>
        <c:axId val="573627088"/>
      </c:barChart>
      <c:catAx>
        <c:axId val="575577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3627088"/>
        <c:crosses val="autoZero"/>
        <c:auto val="1"/>
        <c:lblAlgn val="ctr"/>
        <c:lblOffset val="100"/>
        <c:noMultiLvlLbl val="0"/>
      </c:catAx>
      <c:valAx>
        <c:axId val="573627088"/>
        <c:scaling>
          <c:orientation val="minMax"/>
          <c:max val="1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5577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00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000" b="1"/>
              <a:t>Диаграмма 5. Эмиграция европейцев в США</a:t>
            </a:r>
          </a:p>
        </c:rich>
      </c:tx>
      <c:layout>
        <c:manualLayout>
          <c:xMode val="edge"/>
          <c:yMode val="edge"/>
          <c:x val="0.15226302411972767"/>
          <c:y val="2.38097112860892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000" b="0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6.5172208723114272E-2"/>
          <c:y val="0.22140447715424716"/>
          <c:w val="0.60491144863519852"/>
          <c:h val="0.661650549185020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мигрантов в тыс. человек в год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1820-е гг.</c:v>
                </c:pt>
                <c:pt idx="1">
                  <c:v>1850-е гг.</c:v>
                </c:pt>
                <c:pt idx="2">
                  <c:v>начало ХХ в.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</c:v>
                </c:pt>
                <c:pt idx="1">
                  <c:v>260</c:v>
                </c:pt>
                <c:pt idx="2">
                  <c:v>1500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45-41C2-90E7-72BD1CD36E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5718240"/>
        <c:axId val="378723744"/>
      </c:barChart>
      <c:catAx>
        <c:axId val="315718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78723744"/>
        <c:crosses val="autoZero"/>
        <c:auto val="1"/>
        <c:lblAlgn val="ctr"/>
        <c:lblOffset val="100"/>
        <c:noMultiLvlLbl val="0"/>
      </c:catAx>
      <c:valAx>
        <c:axId val="378723744"/>
        <c:scaling>
          <c:orientation val="minMax"/>
          <c:max val="16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15718240"/>
        <c:crosses val="autoZero"/>
        <c:crossBetween val="between"/>
        <c:majorUnit val="2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7328466232283013"/>
          <c:y val="0.22884915402919534"/>
          <c:w val="0.32033281099671668"/>
          <c:h val="0.588880776160484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none" spc="2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400" b="1"/>
              <a:t>Диаграмма 6. Эмиграция из Великобритании и Германии</a:t>
            </a:r>
          </a:p>
        </c:rich>
      </c:tx>
      <c:layout>
        <c:manualLayout>
          <c:xMode val="edge"/>
          <c:yMode val="edge"/>
          <c:x val="0.14893942248442429"/>
          <c:y val="2.804155934168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none" spc="2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5.5484096768676237E-2"/>
          <c:y val="0.19796535166493948"/>
          <c:w val="0.56693283729699473"/>
          <c:h val="0.669986564179477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мигрантов из Великобритании в тыс. человек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0">
                  <c:v>1851-1860 гг.</c:v>
                </c:pt>
                <c:pt idx="1">
                  <c:v>1881-1890 гг.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1300</c:v>
                </c:pt>
                <c:pt idx="1">
                  <c:v>3200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DF-44C7-B248-727E894167F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Численность мигрантов из Германии в тыс. человек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65000"/>
                    <a:lumMod val="110000"/>
                  </a:schemeClr>
                </a:gs>
                <a:gs pos="88000">
                  <a:schemeClr val="accent2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0">
                  <c:v>1851-1860 гг.</c:v>
                </c:pt>
                <c:pt idx="1">
                  <c:v>1881-1890 гг.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670</c:v>
                </c:pt>
                <c:pt idx="1">
                  <c:v>1300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DF-44C7-B248-727E894167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575601936"/>
        <c:axId val="569944272"/>
      </c:barChart>
      <c:catAx>
        <c:axId val="575601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69944272"/>
        <c:crosses val="autoZero"/>
        <c:auto val="1"/>
        <c:lblAlgn val="ctr"/>
        <c:lblOffset val="100"/>
        <c:noMultiLvlLbl val="0"/>
      </c:catAx>
      <c:valAx>
        <c:axId val="569944272"/>
        <c:scaling>
          <c:orientation val="minMax"/>
          <c:max val="35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75601936"/>
        <c:crosses val="autoZero"/>
        <c:crossBetween val="between"/>
        <c:majorUnit val="5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1505818186409222"/>
          <c:y val="0.25049556305461812"/>
          <c:w val="0.36661939171018909"/>
          <c:h val="0.420139357580302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 b="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75FC-E087-4CB9-9114-DDECDCC4D59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F713-7701-4FCE-99C9-D5999380E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938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75FC-E087-4CB9-9114-DDECDCC4D59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F713-7701-4FCE-99C9-D5999380E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373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75FC-E087-4CB9-9114-DDECDCC4D59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F713-7701-4FCE-99C9-D5999380E39C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77757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75FC-E087-4CB9-9114-DDECDCC4D59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F713-7701-4FCE-99C9-D5999380E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14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75FC-E087-4CB9-9114-DDECDCC4D59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F713-7701-4FCE-99C9-D5999380E39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6043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75FC-E087-4CB9-9114-DDECDCC4D59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F713-7701-4FCE-99C9-D5999380E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7045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75FC-E087-4CB9-9114-DDECDCC4D59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F713-7701-4FCE-99C9-D5999380E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549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75FC-E087-4CB9-9114-DDECDCC4D59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F713-7701-4FCE-99C9-D5999380E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429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75FC-E087-4CB9-9114-DDECDCC4D59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F713-7701-4FCE-99C9-D5999380E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945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75FC-E087-4CB9-9114-DDECDCC4D59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F713-7701-4FCE-99C9-D5999380E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62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75FC-E087-4CB9-9114-DDECDCC4D59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F713-7701-4FCE-99C9-D5999380E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36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75FC-E087-4CB9-9114-DDECDCC4D59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F713-7701-4FCE-99C9-D5999380E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557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75FC-E087-4CB9-9114-DDECDCC4D59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F713-7701-4FCE-99C9-D5999380E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65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75FC-E087-4CB9-9114-DDECDCC4D59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F713-7701-4FCE-99C9-D5999380E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582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75FC-E087-4CB9-9114-DDECDCC4D59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F713-7701-4FCE-99C9-D5999380E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525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75FC-E087-4CB9-9114-DDECDCC4D59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F713-7701-4FCE-99C9-D5999380E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73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475FC-E087-4CB9-9114-DDECDCC4D59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710F713-7701-4FCE-99C9-D5999380E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926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lubimkamari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220B16C9-83B3-438E-9C9C-97E30EACC9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027" y="0"/>
            <a:ext cx="10495722" cy="5830956"/>
          </a:xfrm>
        </p:spPr>
        <p:txBody>
          <a:bodyPr/>
          <a:lstStyle/>
          <a:p>
            <a:pPr algn="ctr"/>
            <a:r>
              <a:rPr lang="ru-RU" dirty="0"/>
              <a:t>Тема урока:</a:t>
            </a:r>
            <a:br>
              <a:rPr lang="ru-RU" dirty="0"/>
            </a:br>
            <a:br>
              <a:rPr lang="ru-RU" dirty="0"/>
            </a:br>
            <a:r>
              <a:rPr lang="ru-RU" b="1" dirty="0"/>
              <a:t>«Индустриальная революция: новые проблемы и новые ценности»</a:t>
            </a:r>
            <a:br>
              <a:rPr lang="ru-RU" dirty="0"/>
            </a:b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23981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50C020C0-09FF-4519-9B15-9ED4A82CC3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77220390"/>
              </p:ext>
            </p:extLst>
          </p:nvPr>
        </p:nvGraphicFramePr>
        <p:xfrm>
          <a:off x="477078" y="503583"/>
          <a:ext cx="10151165" cy="5844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91349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0C55583E-4E17-4769-823D-A59D6CE3BA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3568536"/>
              </p:ext>
            </p:extLst>
          </p:nvPr>
        </p:nvGraphicFramePr>
        <p:xfrm>
          <a:off x="742122" y="768626"/>
          <a:ext cx="9674087" cy="58839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6367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E2072D-A4D9-417F-AD13-5E319E6B2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22853"/>
            <a:ext cx="8956996" cy="74212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2. Новая социальная структура общества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F5439A-3401-4133-B5BB-94D1D061F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08" y="1311965"/>
            <a:ext cx="8956997" cy="1483758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ru-RU" sz="7400" b="1" i="1" u="sng" dirty="0"/>
              <a:t>Задание: </a:t>
            </a:r>
          </a:p>
          <a:p>
            <a:pPr marL="0" indent="0" algn="ctr">
              <a:buNone/>
            </a:pPr>
            <a:r>
              <a:rPr lang="ru-RU" sz="7400" b="1" dirty="0"/>
              <a:t>прочитайте пункт «Изменения социальной структуры» стр. 20-21 заполните таблицу «Социальная структура индустриального общества»</a:t>
            </a:r>
          </a:p>
          <a:p>
            <a:endParaRPr lang="ru-RU" b="1" dirty="0"/>
          </a:p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1CB5EF-C206-4891-94D3-5DEA3E7FC42B}"/>
              </a:ext>
            </a:extLst>
          </p:cNvPr>
          <p:cNvSpPr txBox="1"/>
          <p:nvPr/>
        </p:nvSpPr>
        <p:spPr>
          <a:xfrm>
            <a:off x="1789044" y="2751406"/>
            <a:ext cx="722243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/>
              <a:t>«Социальная структура индустриального общества»</a:t>
            </a:r>
          </a:p>
          <a:p>
            <a:endParaRPr lang="ru-RU" b="1" u="sng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C2E0D4D9-D369-4B42-8C54-A4A7B2E9C3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930280"/>
              </p:ext>
            </p:extLst>
          </p:nvPr>
        </p:nvGraphicFramePr>
        <p:xfrm>
          <a:off x="720620" y="3392557"/>
          <a:ext cx="9324528" cy="24762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08176">
                  <a:extLst>
                    <a:ext uri="{9D8B030D-6E8A-4147-A177-3AD203B41FA5}">
                      <a16:colId xmlns:a16="http://schemas.microsoft.com/office/drawing/2014/main" val="1420073111"/>
                    </a:ext>
                  </a:extLst>
                </a:gridCol>
                <a:gridCol w="3108176">
                  <a:extLst>
                    <a:ext uri="{9D8B030D-6E8A-4147-A177-3AD203B41FA5}">
                      <a16:colId xmlns:a16="http://schemas.microsoft.com/office/drawing/2014/main" val="2026400848"/>
                    </a:ext>
                  </a:extLst>
                </a:gridCol>
                <a:gridCol w="3108176">
                  <a:extLst>
                    <a:ext uri="{9D8B030D-6E8A-4147-A177-3AD203B41FA5}">
                      <a16:colId xmlns:a16="http://schemas.microsoft.com/office/drawing/2014/main" val="2952054067"/>
                    </a:ext>
                  </a:extLst>
                </a:gridCol>
              </a:tblGrid>
              <a:tr h="556591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Общественная группа</a:t>
                      </a:r>
                      <a:endParaRPr lang="ru-RU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Состав </a:t>
                      </a:r>
                      <a:endParaRPr lang="ru-RU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Характеристика </a:t>
                      </a:r>
                      <a:endParaRPr lang="ru-RU" sz="16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1694243"/>
                  </a:ext>
                </a:extLst>
              </a:tr>
              <a:tr h="479906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Крестьянство </a:t>
                      </a:r>
                      <a:endParaRPr lang="ru-RU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6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6066546"/>
                  </a:ext>
                </a:extLst>
              </a:tr>
              <a:tr h="479906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Дворянство </a:t>
                      </a:r>
                      <a:endParaRPr lang="ru-RU" sz="16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6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6438931"/>
                  </a:ext>
                </a:extLst>
              </a:tr>
              <a:tr h="479906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Буржуазия </a:t>
                      </a:r>
                      <a:endParaRPr lang="ru-RU" sz="16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7672435"/>
                  </a:ext>
                </a:extLst>
              </a:tr>
              <a:tr h="479906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Наемные рабочие</a:t>
                      </a:r>
                      <a:endParaRPr lang="ru-RU" sz="16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2807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824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E2072D-A4D9-417F-AD13-5E319E6B2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22853"/>
            <a:ext cx="8956996" cy="74212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3. Рабочий вопрос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5BB4DA8C-C89A-43E9-ABD3-EE08D731AF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605832"/>
              </p:ext>
            </p:extLst>
          </p:nvPr>
        </p:nvGraphicFramePr>
        <p:xfrm>
          <a:off x="503584" y="1364974"/>
          <a:ext cx="9621078" cy="5155093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4508771">
                  <a:extLst>
                    <a:ext uri="{9D8B030D-6E8A-4147-A177-3AD203B41FA5}">
                      <a16:colId xmlns:a16="http://schemas.microsoft.com/office/drawing/2014/main" val="2961752585"/>
                    </a:ext>
                  </a:extLst>
                </a:gridCol>
                <a:gridCol w="5112307">
                  <a:extLst>
                    <a:ext uri="{9D8B030D-6E8A-4147-A177-3AD203B41FA5}">
                      <a16:colId xmlns:a16="http://schemas.microsoft.com/office/drawing/2014/main" val="3516312021"/>
                    </a:ext>
                  </a:extLst>
                </a:gridCol>
              </a:tblGrid>
              <a:tr h="335423">
                <a:tc gridSpan="2">
                  <a:txBody>
                    <a:bodyPr/>
                    <a:lstStyle/>
                    <a:p>
                      <a:pPr marL="45720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Проблема: Рабочий вопрос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384511"/>
                  </a:ext>
                </a:extLst>
              </a:tr>
              <a:tr h="688524">
                <a:tc>
                  <a:txBody>
                    <a:bodyPr/>
                    <a:lstStyle/>
                    <a:p>
                      <a:pPr marL="45720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Причина возникновения проблемы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Факт, иллюстрирующий причину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9785580"/>
                  </a:ext>
                </a:extLst>
              </a:tr>
              <a:tr h="688524">
                <a:tc>
                  <a:txBody>
                    <a:bodyPr/>
                    <a:lstStyle/>
                    <a:p>
                      <a:pPr marL="45720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Недостаточно средств к существованию</a:t>
                      </a:r>
                      <a:endParaRPr lang="ru-RU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Низкая заработная плата </a:t>
                      </a:r>
                      <a:endParaRPr lang="ru-RU" sz="16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7023233"/>
                  </a:ext>
                </a:extLst>
              </a:tr>
              <a:tr h="688524">
                <a:tc>
                  <a:txBody>
                    <a:bodyPr/>
                    <a:lstStyle/>
                    <a:p>
                      <a:pPr marL="45720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Тяжелые условия труда</a:t>
                      </a:r>
                      <a:endParaRPr lang="ru-RU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Рабочий день 12-16 часов, высокий травматизм</a:t>
                      </a:r>
                      <a:endParaRPr lang="ru-RU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0276000"/>
                  </a:ext>
                </a:extLst>
              </a:tr>
              <a:tr h="688524">
                <a:tc>
                  <a:txBody>
                    <a:bodyPr/>
                    <a:lstStyle/>
                    <a:p>
                      <a:pPr marL="45720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Использование труда женщин и детей</a:t>
                      </a:r>
                      <a:endParaRPr lang="ru-RU" sz="16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Дети работали в шахтах с 4-х лет</a:t>
                      </a:r>
                      <a:endParaRPr lang="ru-RU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7882676"/>
                  </a:ext>
                </a:extLst>
              </a:tr>
              <a:tr h="688524">
                <a:tc>
                  <a:txBody>
                    <a:bodyPr/>
                    <a:lstStyle/>
                    <a:p>
                      <a:pPr marL="45720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Безработица </a:t>
                      </a:r>
                      <a:endParaRPr lang="ru-RU" sz="16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Использование машин вело к сокращению рабочих мест</a:t>
                      </a:r>
                      <a:endParaRPr lang="ru-RU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2137535"/>
                  </a:ext>
                </a:extLst>
              </a:tr>
              <a:tr h="335423">
                <a:tc gridSpan="2">
                  <a:txBody>
                    <a:bodyPr/>
                    <a:lstStyle/>
                    <a:p>
                      <a:pPr marL="45720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Возможные пути решения: 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0705527"/>
                  </a:ext>
                </a:extLst>
              </a:tr>
              <a:tr h="1041627">
                <a:tc gridSpan="2">
                  <a:txBody>
                    <a:bodyPr/>
                    <a:lstStyle/>
                    <a:p>
                      <a:pPr marL="3429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2000" dirty="0">
                          <a:effectLst/>
                        </a:rPr>
                        <a:t>Социальные реформы</a:t>
                      </a:r>
                      <a:endParaRPr lang="ru-RU" sz="1600" dirty="0">
                        <a:effectLst/>
                      </a:endParaRPr>
                    </a:p>
                    <a:p>
                      <a:pPr marL="3429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2000" dirty="0">
                          <a:effectLst/>
                        </a:rPr>
                        <a:t>Создание профсоюзов, которые бы боролись за права рабочих</a:t>
                      </a:r>
                      <a:endParaRPr lang="ru-RU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58247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2595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E2072D-A4D9-417F-AD13-5E319E6B2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22853"/>
            <a:ext cx="8956996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4. Особенности политического развития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F5439A-3401-4133-B5BB-94D1D061F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10015"/>
            <a:ext cx="9354562" cy="3880773"/>
          </a:xfrm>
        </p:spPr>
        <p:txBody>
          <a:bodyPr>
            <a:normAutofit lnSpcReduction="1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ru-RU" sz="2800" dirty="0"/>
              <a:t>Сохранение в Европе монархической формы правления, тенденция перехода от абсолютной монархии к ограниченной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800" dirty="0"/>
              <a:t>Более широкое по сравнению с предшествующим временем распространение республиканской формы правления, особенно в западном полушарии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800" dirty="0"/>
              <a:t>Появление во многих странах конституций, в которых закреплялись разделение властей, права и свободы граждан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5875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E2072D-A4D9-417F-AD13-5E319E6B2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22853"/>
            <a:ext cx="8956996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5. Парламенты и право голоса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F5439A-3401-4133-B5BB-94D1D061F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10015"/>
            <a:ext cx="9354562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i="1" u="sng" dirty="0"/>
              <a:t>Парламентаризм </a:t>
            </a:r>
            <a:r>
              <a:rPr lang="ru-RU" sz="2800" b="1" dirty="0"/>
              <a:t>–</a:t>
            </a:r>
            <a:r>
              <a:rPr lang="ru-RU" sz="2800" dirty="0"/>
              <a:t> </a:t>
            </a:r>
          </a:p>
          <a:p>
            <a:pPr marL="0" indent="0" algn="ctr">
              <a:buNone/>
            </a:pPr>
            <a:r>
              <a:rPr lang="ru-RU" sz="2800" dirty="0"/>
              <a:t>система государственного устройства, основанная на разделении властей, при которой парламент приобретает важнейшие государственные функции (принимает законы, утверждает бюджет страны), в т.ч. контролирует исполнительную власть, устанавливая ответственность правительства перед парламентом.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57972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0F5439A-3401-4133-B5BB-94D1D061F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526" y="305286"/>
            <a:ext cx="9354562" cy="7018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i="1" u="sng" dirty="0"/>
              <a:t>Устройство парламента</a:t>
            </a:r>
            <a:endParaRPr lang="ru-RU" sz="2800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628A2D-614D-4670-919B-06E85216B1EA}"/>
              </a:ext>
            </a:extLst>
          </p:cNvPr>
          <p:cNvSpPr txBox="1"/>
          <p:nvPr/>
        </p:nvSpPr>
        <p:spPr>
          <a:xfrm>
            <a:off x="1113183" y="1007166"/>
            <a:ext cx="8388626" cy="1508105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Верхняя палата</a:t>
            </a:r>
          </a:p>
          <a:p>
            <a:r>
              <a:rPr lang="ru-RU" dirty="0"/>
              <a:t>Формируется из: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Представителей знати (по наследству или по назначению короля)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Представителей отдельных земель</a:t>
            </a:r>
          </a:p>
          <a:p>
            <a:endParaRPr lang="ru-RU" dirty="0"/>
          </a:p>
        </p:txBody>
      </p:sp>
      <p:sp>
        <p:nvSpPr>
          <p:cNvPr id="7" name="Стрелка: вниз 6">
            <a:extLst>
              <a:ext uri="{FF2B5EF4-FFF2-40B4-BE49-F238E27FC236}">
                <a16:creationId xmlns:a16="http://schemas.microsoft.com/office/drawing/2014/main" id="{05F51431-7791-4654-B3F4-F39664D0B27C}"/>
              </a:ext>
            </a:extLst>
          </p:cNvPr>
          <p:cNvSpPr/>
          <p:nvPr/>
        </p:nvSpPr>
        <p:spPr>
          <a:xfrm>
            <a:off x="4137992" y="2621195"/>
            <a:ext cx="2339008" cy="7018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0622E9-B0CB-416E-8CAB-3A85A92893BD}"/>
              </a:ext>
            </a:extLst>
          </p:cNvPr>
          <p:cNvSpPr txBox="1"/>
          <p:nvPr/>
        </p:nvSpPr>
        <p:spPr>
          <a:xfrm>
            <a:off x="1113183" y="3429000"/>
            <a:ext cx="8388626" cy="1200329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Нижняя палата</a:t>
            </a:r>
            <a:endParaRPr lang="ru-RU" dirty="0"/>
          </a:p>
          <a:p>
            <a:r>
              <a:rPr lang="ru-RU" dirty="0"/>
              <a:t>Формируется: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Путем выборов населением</a:t>
            </a:r>
          </a:p>
          <a:p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DD38D1-F4CB-44F9-BAA1-A5200926BCD4}"/>
              </a:ext>
            </a:extLst>
          </p:cNvPr>
          <p:cNvSpPr txBox="1"/>
          <p:nvPr/>
        </p:nvSpPr>
        <p:spPr>
          <a:xfrm>
            <a:off x="4996807" y="2652212"/>
            <a:ext cx="661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вето</a:t>
            </a:r>
          </a:p>
        </p:txBody>
      </p:sp>
    </p:spTree>
    <p:extLst>
      <p:ext uri="{BB962C8B-B14F-4D97-AF65-F5344CB8AC3E}">
        <p14:creationId xmlns:p14="http://schemas.microsoft.com/office/powerpoint/2010/main" val="2286831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E2072D-A4D9-417F-AD13-5E319E6B2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22853"/>
            <a:ext cx="8956996" cy="84813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6. Развитие политических партий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F5439A-3401-4133-B5BB-94D1D061F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52105"/>
            <a:ext cx="9354562" cy="4266715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2600" b="1" i="1" u="sng" dirty="0"/>
              <a:t>Задание: </a:t>
            </a:r>
          </a:p>
          <a:p>
            <a:pPr marL="0" indent="0" algn="ctr">
              <a:buNone/>
            </a:pPr>
            <a:r>
              <a:rPr lang="ru-RU" sz="2600" dirty="0"/>
              <a:t>прочитайте пункт «Развитие политических партий» параграфа 3 стр. 30-31 и ответьте на вопросы:</a:t>
            </a:r>
          </a:p>
          <a:p>
            <a:pPr marL="0" indent="0" algn="ctr">
              <a:buNone/>
            </a:pPr>
            <a:endParaRPr lang="ru-RU" sz="2400" dirty="0"/>
          </a:p>
          <a:p>
            <a:pPr lvl="0"/>
            <a:r>
              <a:rPr lang="ru-RU" sz="2400" dirty="0"/>
              <a:t>Какова основная цель политических партий?</a:t>
            </a:r>
          </a:p>
          <a:p>
            <a:pPr lvl="0"/>
            <a:r>
              <a:rPr lang="ru-RU" sz="2400" dirty="0"/>
              <a:t>Назовите задачи, которые решали ПП в </a:t>
            </a:r>
            <a:r>
              <a:rPr lang="en-US" sz="2400" dirty="0"/>
              <a:t>XIX</a:t>
            </a:r>
            <a:r>
              <a:rPr lang="ru-RU" sz="2400" dirty="0"/>
              <a:t> в.</a:t>
            </a:r>
          </a:p>
          <a:p>
            <a:pPr lvl="0"/>
            <a:r>
              <a:rPr lang="ru-RU" sz="2400" dirty="0"/>
              <a:t>Политологи подразделяют ПП в зависимости от способа связи с избирателями и организации внутренней жизнедеятельности на кадровые и массовые. К какому типу относились первые ПП? Почему в </a:t>
            </a:r>
            <a:r>
              <a:rPr lang="en-US" sz="2400" dirty="0"/>
              <a:t>XIX</a:t>
            </a:r>
            <a:r>
              <a:rPr lang="ru-RU" sz="2400" dirty="0"/>
              <a:t> в. стали появляться массовые партии?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20107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E2072D-A4D9-417F-AD13-5E319E6B2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22853"/>
            <a:ext cx="8956996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7. Изменение роли государства в жизни общества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F5439A-3401-4133-B5BB-94D1D061F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81076"/>
            <a:ext cx="9354562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i="1" u="sng" dirty="0"/>
              <a:t>Задание:</a:t>
            </a:r>
          </a:p>
          <a:p>
            <a:pPr marL="0" indent="0" algn="ctr">
              <a:buNone/>
            </a:pPr>
            <a:endParaRPr lang="ru-RU" sz="2800" b="1" i="1" u="sng" dirty="0"/>
          </a:p>
          <a:p>
            <a:pPr marL="0" indent="0" algn="ctr">
              <a:buNone/>
            </a:pPr>
            <a:r>
              <a:rPr lang="ru-RU" sz="2400" b="1" dirty="0"/>
              <a:t>Прочитайте пункт «Изменение роли государства в жизни общества» параграфа 3 стр. 31-32 и ответьте на вопрос: каким образом видоизменились задачи государства в </a:t>
            </a:r>
            <a:r>
              <a:rPr lang="en-US" sz="2400" b="1" dirty="0"/>
              <a:t>XIX </a:t>
            </a:r>
            <a:r>
              <a:rPr lang="ru-RU" sz="2400" b="1" dirty="0"/>
              <a:t>в.?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19189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83C67E-8C09-4D3C-852C-1D22E3B34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141844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/>
              <a:t> </a:t>
            </a:r>
            <a:br>
              <a:rPr lang="ru-RU" sz="4400" dirty="0"/>
            </a:br>
            <a:r>
              <a:rPr lang="ru-RU" sz="4400" dirty="0"/>
              <a:t>Работы выполнять в тетрадях, отправлять на электронную почту </a:t>
            </a:r>
            <a:r>
              <a:rPr lang="en-US" sz="4400" b="1" u="sng" dirty="0" err="1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lubimkamari</a:t>
            </a:r>
            <a:r>
              <a:rPr lang="ru-RU" sz="4400" b="1" u="sng" dirty="0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</a:t>
            </a:r>
            <a:r>
              <a:rPr lang="en-US" sz="4400" b="1" u="sng" dirty="0" err="1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gmail</a:t>
            </a:r>
            <a:r>
              <a:rPr lang="ru-RU" sz="4400" b="1" u="sng" dirty="0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4400" b="1" u="sng" dirty="0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</a:t>
            </a:r>
            <a:br>
              <a:rPr lang="ru-RU" sz="4400" u="sng" dirty="0"/>
            </a:br>
            <a:r>
              <a:rPr lang="ru-RU" sz="4400" dirty="0"/>
              <a:t>с пометкой класс, фамилия (например, «9А Иванов») </a:t>
            </a:r>
            <a:br>
              <a:rPr lang="ru-RU" sz="4400" dirty="0"/>
            </a:b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220490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06AC4B-4119-44B0-B5EC-0AF3015E8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65044"/>
            <a:ext cx="8596668" cy="821634"/>
          </a:xfrm>
        </p:spPr>
        <p:txBody>
          <a:bodyPr>
            <a:normAutofit/>
          </a:bodyPr>
          <a:lstStyle/>
          <a:p>
            <a:pPr algn="ctr"/>
            <a:r>
              <a:rPr lang="ru-RU" sz="4000" b="1" i="1" u="sng" dirty="0"/>
              <a:t>План урока:</a:t>
            </a:r>
            <a:endParaRPr lang="ru-RU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53AC84-A6CC-485D-985C-71523DA92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273" y="1484728"/>
            <a:ext cx="10109936" cy="3880773"/>
          </a:xfrm>
        </p:spPr>
        <p:txBody>
          <a:bodyPr/>
          <a:lstStyle/>
          <a:p>
            <a:pPr lvl="0"/>
            <a:r>
              <a:rPr lang="ru-RU" sz="2800" i="1" dirty="0"/>
              <a:t>Демографические процессы в Европе и США в </a:t>
            </a:r>
            <a:r>
              <a:rPr lang="en-US" sz="2800" i="1" dirty="0"/>
              <a:t>XIX </a:t>
            </a:r>
            <a:r>
              <a:rPr lang="ru-RU" sz="2800" i="1" dirty="0"/>
              <a:t>в.</a:t>
            </a:r>
            <a:endParaRPr lang="ru-RU" sz="2800" dirty="0"/>
          </a:p>
          <a:p>
            <a:pPr lvl="0"/>
            <a:r>
              <a:rPr lang="ru-RU" sz="2800" i="1" dirty="0"/>
              <a:t>Новая социальная структура общества</a:t>
            </a:r>
            <a:endParaRPr lang="ru-RU" sz="2800" dirty="0"/>
          </a:p>
          <a:p>
            <a:pPr lvl="0"/>
            <a:r>
              <a:rPr lang="ru-RU" sz="2800" i="1" dirty="0"/>
              <a:t>Рабочий вопрос</a:t>
            </a:r>
            <a:endParaRPr lang="ru-RU" sz="2800" dirty="0"/>
          </a:p>
          <a:p>
            <a:pPr lvl="0"/>
            <a:r>
              <a:rPr lang="ru-RU" sz="2800" i="1" dirty="0"/>
              <a:t>Особенности политического развития</a:t>
            </a:r>
            <a:endParaRPr lang="ru-RU" sz="2800" dirty="0"/>
          </a:p>
          <a:p>
            <a:pPr lvl="0"/>
            <a:r>
              <a:rPr lang="ru-RU" sz="2800" i="1" dirty="0"/>
              <a:t>Парламенты и право голоса</a:t>
            </a:r>
            <a:endParaRPr lang="ru-RU" sz="2800" dirty="0"/>
          </a:p>
          <a:p>
            <a:pPr lvl="0"/>
            <a:r>
              <a:rPr lang="ru-RU" sz="2800" i="1" dirty="0"/>
              <a:t>Развитие политических партий</a:t>
            </a:r>
            <a:endParaRPr lang="ru-RU" sz="2800" dirty="0"/>
          </a:p>
          <a:p>
            <a:pPr lvl="0"/>
            <a:r>
              <a:rPr lang="ru-RU" sz="2800" i="1" dirty="0"/>
              <a:t>Изменение роли государства в жизни общества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9498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E2072D-A4D9-417F-AD13-5E319E6B2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22853"/>
            <a:ext cx="8956996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1. Демографические процессы в Европе и США в </a:t>
            </a:r>
            <a:r>
              <a:rPr lang="en-US" b="1" dirty="0"/>
              <a:t>XIX</a:t>
            </a:r>
            <a:r>
              <a:rPr lang="ru-RU" b="1" dirty="0"/>
              <a:t> в.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F5439A-3401-4133-B5BB-94D1D061F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354562" cy="388077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600" b="1" dirty="0"/>
              <a:t>Задание: </a:t>
            </a:r>
            <a:r>
              <a:rPr lang="ru-RU" sz="2600" dirty="0"/>
              <a:t>Проанализируйте диаграммы (представленные на следующих слайдах) и обращаясь к пунктам параграфа 3 «Демографическая революция» и «Общество в движении» стр. 17-20, выполните задания:</a:t>
            </a:r>
          </a:p>
          <a:p>
            <a:pPr marL="0" indent="0" algn="ctr">
              <a:buNone/>
            </a:pPr>
            <a:r>
              <a:rPr lang="ru-RU" sz="2600" b="1" i="1" dirty="0"/>
              <a:t>Задания к диаграммам 1 и 2:</a:t>
            </a:r>
          </a:p>
          <a:p>
            <a:pPr lvl="0"/>
            <a:r>
              <a:rPr lang="ru-RU" sz="2600" dirty="0"/>
              <a:t>Определите во сколько раз увеличилась численность населения Европы с 1800 до 1914 г.</a:t>
            </a:r>
          </a:p>
          <a:p>
            <a:pPr lvl="0"/>
            <a:r>
              <a:rPr lang="ru-RU" sz="2600" dirty="0"/>
              <a:t>В какой из стран темпы увеличения численности населения были самыми большими?</a:t>
            </a:r>
          </a:p>
          <a:p>
            <a:pPr lvl="0"/>
            <a:r>
              <a:rPr lang="ru-RU" sz="2600" dirty="0"/>
              <a:t>Найдите в учебнике причины таких темпов увеличения численности населения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7543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2AE0884-74A2-4375-AC65-2A2DD08F03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9156706"/>
              </p:ext>
            </p:extLst>
          </p:nvPr>
        </p:nvGraphicFramePr>
        <p:xfrm>
          <a:off x="677862" y="530087"/>
          <a:ext cx="9513059" cy="5923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7163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F877F7EB-EFAB-4EDD-91C3-873BA3FFEC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3871595"/>
              </p:ext>
            </p:extLst>
          </p:nvPr>
        </p:nvGraphicFramePr>
        <p:xfrm>
          <a:off x="357810" y="583093"/>
          <a:ext cx="10296938" cy="5897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7983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0F5439A-3401-4133-B5BB-94D1D061F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08" y="1338956"/>
            <a:ext cx="9354562" cy="34318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i="1" dirty="0"/>
              <a:t>Задания к диаграммам 3 и 4:</a:t>
            </a:r>
            <a:endParaRPr lang="ru-RU" sz="2400" i="1" dirty="0"/>
          </a:p>
          <a:p>
            <a:pPr lvl="0"/>
            <a:r>
              <a:rPr lang="ru-RU" sz="2400" dirty="0"/>
              <a:t>Определите во сколько раз увеличилось количество больших городов в Европе с 1800 до 1913 г.</a:t>
            </a:r>
          </a:p>
          <a:p>
            <a:pPr lvl="0"/>
            <a:r>
              <a:rPr lang="ru-RU" sz="2400" dirty="0"/>
              <a:t>Назовите пять стран, в которых процент городского населения был наибольшим. Ответ подтвердите цифровыми данными</a:t>
            </a:r>
          </a:p>
          <a:p>
            <a:pPr lvl="0"/>
            <a:r>
              <a:rPr lang="ru-RU" sz="2400" dirty="0"/>
              <a:t>Объясните причины столь быстрого роста численности городского населения Европы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7641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D13C18E2-C867-4F4C-8065-596E21EE29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05354834"/>
              </p:ext>
            </p:extLst>
          </p:nvPr>
        </p:nvGraphicFramePr>
        <p:xfrm>
          <a:off x="490331" y="662610"/>
          <a:ext cx="10230678" cy="5287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3355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E17BC0A-2D46-4A6D-BD52-535404BF91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20791011"/>
              </p:ext>
            </p:extLst>
          </p:nvPr>
        </p:nvGraphicFramePr>
        <p:xfrm>
          <a:off x="556591" y="291548"/>
          <a:ext cx="9634331" cy="6109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226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17682AA-6D8F-4755-87DA-6B3972D6D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073" y="954642"/>
            <a:ext cx="8596668" cy="3880773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i="1" dirty="0"/>
              <a:t>Задания к диаграммам 5 и 6:</a:t>
            </a:r>
            <a:endParaRPr lang="ru-RU" sz="2400" i="1" dirty="0"/>
          </a:p>
          <a:p>
            <a:pPr lvl="0"/>
            <a:r>
              <a:rPr lang="ru-RU" sz="2400" dirty="0"/>
              <a:t>Определите во сколько раз увеличилось количество мигрантов из Европы в США в год с 1820х гг. до начала ХХ в.</a:t>
            </a:r>
          </a:p>
          <a:p>
            <a:pPr lvl="0"/>
            <a:r>
              <a:rPr lang="ru-RU" sz="2400" dirty="0"/>
              <a:t>Из какой страны эмиграция была самой активной? Ответ подтвердите цифровыми данными</a:t>
            </a:r>
          </a:p>
          <a:p>
            <a:pPr lvl="0"/>
            <a:r>
              <a:rPr lang="ru-RU" sz="2400" dirty="0"/>
              <a:t>Объясните причины такой активной миграции европейского населения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164608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</TotalTime>
  <Words>695</Words>
  <Application>Microsoft Office PowerPoint</Application>
  <PresentationFormat>Широкоэкранный</PresentationFormat>
  <Paragraphs>98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Calibri</vt:lpstr>
      <vt:lpstr>Times New Roman</vt:lpstr>
      <vt:lpstr>Trebuchet MS</vt:lpstr>
      <vt:lpstr>Wingdings</vt:lpstr>
      <vt:lpstr>Wingdings 3</vt:lpstr>
      <vt:lpstr>Аспект</vt:lpstr>
      <vt:lpstr>Тема урока:  «Индустриальная революция: новые проблемы и новые ценности»  </vt:lpstr>
      <vt:lpstr>План урока:</vt:lpstr>
      <vt:lpstr>1. Демографические процессы в Европе и США в XIX в.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 Новая социальная структура общества  </vt:lpstr>
      <vt:lpstr>3. Рабочий вопрос   </vt:lpstr>
      <vt:lpstr>4. Особенности политического развития  </vt:lpstr>
      <vt:lpstr>5. Парламенты и право голоса   </vt:lpstr>
      <vt:lpstr>Презентация PowerPoint</vt:lpstr>
      <vt:lpstr>6. Развитие политических партий    </vt:lpstr>
      <vt:lpstr>7. Изменение роли государства в жизни общества    </vt:lpstr>
      <vt:lpstr>  Работы выполнять в тетрадях, отправлять на электронную почту lubimkamari@gmail.com с пометкой класс, фамилия (например, «9А Иванов»)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 «Индустриальная революция: новые проблемы и новые ценности»  </dc:title>
  <dc:creator>Андрей Шитов</dc:creator>
  <cp:lastModifiedBy>Андрей Шитов</cp:lastModifiedBy>
  <cp:revision>12</cp:revision>
  <dcterms:created xsi:type="dcterms:W3CDTF">2020-09-22T10:21:29Z</dcterms:created>
  <dcterms:modified xsi:type="dcterms:W3CDTF">2020-09-22T11:30:45Z</dcterms:modified>
</cp:coreProperties>
</file>