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8" r:id="rId2"/>
    <p:sldId id="312" r:id="rId3"/>
    <p:sldId id="289" r:id="rId4"/>
    <p:sldId id="311" r:id="rId5"/>
    <p:sldId id="293" r:id="rId6"/>
    <p:sldId id="278" r:id="rId7"/>
    <p:sldId id="279" r:id="rId8"/>
    <p:sldId id="276" r:id="rId9"/>
    <p:sldId id="274" r:id="rId10"/>
    <p:sldId id="282" r:id="rId11"/>
    <p:sldId id="305" r:id="rId12"/>
    <p:sldId id="283" r:id="rId13"/>
    <p:sldId id="296" r:id="rId14"/>
    <p:sldId id="258" r:id="rId15"/>
    <p:sldId id="314" r:id="rId16"/>
    <p:sldId id="313" r:id="rId17"/>
    <p:sldId id="315" r:id="rId18"/>
    <p:sldId id="316" r:id="rId19"/>
    <p:sldId id="317" r:id="rId20"/>
    <p:sldId id="259" r:id="rId21"/>
    <p:sldId id="260" r:id="rId22"/>
    <p:sldId id="29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09242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74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5EE5-AB0A-40F1-B481-EF23E4319D32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6AD2B-BAE3-4673-94B6-FC43D30808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138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6AD2B-BAE3-4673-94B6-FC43D30808A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8062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DDCEB1-64D0-4F12-AC57-13A82A33AE0E}" type="slidenum">
              <a:rPr lang="ru-RU" altLang="ru-RU" sz="1200" smtClean="0"/>
              <a:pPr eaLnBrk="1" hangingPunct="1"/>
              <a:t>6</a:t>
            </a:fld>
            <a:endParaRPr lang="ru-RU" altLang="ru-RU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Математика 6 класс. Н.Я.Виленкин.           14.  «Нахождение дроби от числа»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D985E3-3753-4003-8FDB-F14BD572F6A4}" type="slidenum">
              <a:rPr lang="ru-RU" altLang="ru-RU" sz="1200" smtClean="0"/>
              <a:pPr eaLnBrk="1" hangingPunct="1"/>
              <a:t>8</a:t>
            </a:fld>
            <a:endParaRPr lang="ru-RU" altLang="ru-RU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Математика 6 класс. Н.Я.Виленкин.                14.«Нахождение дроби от числа» 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26945-A6C7-4227-89A4-73CEA6BE0712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Математика 6 класс. Н.Я.Виленкин.     14 «Нахождение дроби от числа» 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E00DC-C96C-4935-83EA-804325DD6469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Математика 6 класс. Н.Я.Виленкин. № 480. 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9ABF-0AD8-4FED-A953-2349DD6ACD6E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84D-3D2B-4AED-9D55-16A343D89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512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9ABF-0AD8-4FED-A953-2349DD6ACD6E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84D-3D2B-4AED-9D55-16A343D89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019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9ABF-0AD8-4FED-A953-2349DD6ACD6E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84D-3D2B-4AED-9D55-16A343D89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7199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D5F55-1349-49C1-BDFE-624DF4F4E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75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9ABF-0AD8-4FED-A953-2349DD6ACD6E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84D-3D2B-4AED-9D55-16A343D89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58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9ABF-0AD8-4FED-A953-2349DD6ACD6E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84D-3D2B-4AED-9D55-16A343D89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035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9ABF-0AD8-4FED-A953-2349DD6ACD6E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84D-3D2B-4AED-9D55-16A343D89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60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9ABF-0AD8-4FED-A953-2349DD6ACD6E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84D-3D2B-4AED-9D55-16A343D89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814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9ABF-0AD8-4FED-A953-2349DD6ACD6E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84D-3D2B-4AED-9D55-16A343D89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692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9ABF-0AD8-4FED-A953-2349DD6ACD6E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84D-3D2B-4AED-9D55-16A343D89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596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9ABF-0AD8-4FED-A953-2349DD6ACD6E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84D-3D2B-4AED-9D55-16A343D89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570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9ABF-0AD8-4FED-A953-2349DD6ACD6E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984D-3D2B-4AED-9D55-16A343D89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169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79ABF-0AD8-4FED-A953-2349DD6ACD6E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5984D-3D2B-4AED-9D55-16A343D89A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846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24.jpeg"/><Relationship Id="rId9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gi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9.jpe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9.jpeg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4932040" y="2060848"/>
            <a:ext cx="34106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dirty="0" smtClean="0">
                <a:solidFill>
                  <a:srgbClr val="800080"/>
                </a:solidFill>
              </a:rPr>
              <a:t>12.11.2020г</a:t>
            </a:r>
          </a:p>
          <a:p>
            <a:pPr algn="ctr" eaLnBrk="1" hangingPunct="1"/>
            <a:r>
              <a:rPr lang="ru-RU" altLang="ru-RU" sz="3200" dirty="0" smtClean="0">
                <a:solidFill>
                  <a:srgbClr val="800080"/>
                </a:solidFill>
              </a:rPr>
              <a:t>Классная работа</a:t>
            </a:r>
            <a:endParaRPr lang="ru-RU" altLang="ru-RU" sz="3200" dirty="0">
              <a:solidFill>
                <a:srgbClr val="800080"/>
              </a:solidFill>
            </a:endParaRPr>
          </a:p>
        </p:txBody>
      </p:sp>
      <p:pic>
        <p:nvPicPr>
          <p:cNvPr id="15369" name="Picture 9" descr="i?id=52656643-08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439420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AutoShape 10"/>
          <p:cNvSpPr>
            <a:spLocks noChangeArrowheads="1"/>
          </p:cNvSpPr>
          <p:nvPr/>
        </p:nvSpPr>
        <p:spPr bwMode="auto">
          <a:xfrm rot="226430">
            <a:off x="4227249" y="1425671"/>
            <a:ext cx="4845050" cy="2338387"/>
          </a:xfrm>
          <a:prstGeom prst="cloudCallout">
            <a:avLst>
              <a:gd name="adj1" fmla="val -70324"/>
              <a:gd name="adj2" fmla="val -778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b="1" dirty="0">
                <a:solidFill>
                  <a:srgbClr val="800080"/>
                </a:solidFill>
              </a:rPr>
              <a:t>  </a:t>
            </a:r>
          </a:p>
          <a:p>
            <a:r>
              <a:rPr lang="ru-RU" altLang="ru-RU" sz="3200" b="1" dirty="0">
                <a:solidFill>
                  <a:srgbClr val="800080"/>
                </a:solidFill>
              </a:rPr>
              <a:t>    </a:t>
            </a:r>
            <a:r>
              <a:rPr lang="ru-RU" altLang="ru-RU" sz="3200" dirty="0" smtClean="0"/>
              <a:t>12.11.2020г</a:t>
            </a:r>
          </a:p>
          <a:p>
            <a:pPr algn="ctr"/>
            <a:r>
              <a:rPr lang="ru-RU" altLang="ru-RU" sz="3200" dirty="0" smtClean="0"/>
              <a:t>Классная работа</a:t>
            </a:r>
            <a:endParaRPr lang="ru-RU" alt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123729" y="602128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математики </a:t>
            </a:r>
            <a:r>
              <a:rPr lang="ru-RU" dirty="0" smtClean="0"/>
              <a:t>МБОУ  СОШ №83  Ахмедова Ш.Р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771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tx2"/>
                </a:solidFill>
              </a:rPr>
              <a:t>Задача 3</a:t>
            </a:r>
            <a:endParaRPr lang="ru-RU" sz="4000" i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Ширина комнаты 6м, а </a:t>
            </a:r>
          </a:p>
          <a:p>
            <a:r>
              <a:rPr lang="ru-RU" dirty="0" smtClean="0"/>
              <a:t> </a:t>
            </a:r>
            <a:r>
              <a:rPr lang="ru-RU" dirty="0"/>
              <a:t>высота составляет 7/12 от ширины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а длина 3/2 ширины. </a:t>
            </a:r>
            <a:endParaRPr lang="ru-RU" dirty="0" smtClean="0"/>
          </a:p>
          <a:p>
            <a:r>
              <a:rPr lang="ru-RU" dirty="0" smtClean="0"/>
              <a:t>Найдите </a:t>
            </a:r>
            <a:r>
              <a:rPr lang="ru-RU" dirty="0"/>
              <a:t>длину и ширину комнаты. </a:t>
            </a:r>
          </a:p>
        </p:txBody>
      </p:sp>
    </p:spTree>
    <p:extLst>
      <p:ext uri="{BB962C8B-B14F-4D97-AF65-F5344CB8AC3E}">
        <p14:creationId xmlns:p14="http://schemas.microsoft.com/office/powerpoint/2010/main" xmlns="" val="42067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Freeform 2" descr="Пергамент"/>
          <p:cNvSpPr>
            <a:spLocks/>
          </p:cNvSpPr>
          <p:nvPr/>
        </p:nvSpPr>
        <p:spPr bwMode="auto">
          <a:xfrm>
            <a:off x="25400" y="25400"/>
            <a:ext cx="2540000" cy="6896100"/>
          </a:xfrm>
          <a:custGeom>
            <a:avLst/>
            <a:gdLst>
              <a:gd name="T0" fmla="*/ 1600 w 1600"/>
              <a:gd name="T1" fmla="*/ 3112 h 4344"/>
              <a:gd name="T2" fmla="*/ 1568 w 1600"/>
              <a:gd name="T3" fmla="*/ 888 h 4344"/>
              <a:gd name="T4" fmla="*/ 632 w 1600"/>
              <a:gd name="T5" fmla="*/ 0 h 4344"/>
              <a:gd name="T6" fmla="*/ 8 w 1600"/>
              <a:gd name="T7" fmla="*/ 0 h 4344"/>
              <a:gd name="T8" fmla="*/ 0 w 1600"/>
              <a:gd name="T9" fmla="*/ 4344 h 4344"/>
              <a:gd name="T10" fmla="*/ 1600 w 1600"/>
              <a:gd name="T11" fmla="*/ 3112 h 4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0" h="4344">
                <a:moveTo>
                  <a:pt x="1600" y="3112"/>
                </a:moveTo>
                <a:lnTo>
                  <a:pt x="1568" y="888"/>
                </a:lnTo>
                <a:lnTo>
                  <a:pt x="632" y="0"/>
                </a:lnTo>
                <a:lnTo>
                  <a:pt x="8" y="0"/>
                </a:lnTo>
                <a:lnTo>
                  <a:pt x="0" y="4344"/>
                </a:lnTo>
                <a:lnTo>
                  <a:pt x="1600" y="3112"/>
                </a:lnTo>
                <a:close/>
              </a:path>
            </a:pathLst>
          </a:custGeom>
          <a:blipFill dpi="0" rotWithShape="1">
            <a:blip r:embed="rId4" cstate="print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03" name="Freeform 3" descr="Пергамент"/>
          <p:cNvSpPr>
            <a:spLocks/>
          </p:cNvSpPr>
          <p:nvPr/>
        </p:nvSpPr>
        <p:spPr bwMode="auto">
          <a:xfrm>
            <a:off x="2514600" y="1422400"/>
            <a:ext cx="4533900" cy="3556000"/>
          </a:xfrm>
          <a:custGeom>
            <a:avLst/>
            <a:gdLst>
              <a:gd name="T0" fmla="*/ 32 w 2856"/>
              <a:gd name="T1" fmla="*/ 2240 h 2240"/>
              <a:gd name="T2" fmla="*/ 2856 w 2856"/>
              <a:gd name="T3" fmla="*/ 2224 h 2240"/>
              <a:gd name="T4" fmla="*/ 2808 w 2856"/>
              <a:gd name="T5" fmla="*/ 16 h 2240"/>
              <a:gd name="T6" fmla="*/ 0 w 2856"/>
              <a:gd name="T7" fmla="*/ 0 h 2240"/>
              <a:gd name="T8" fmla="*/ 32 w 2856"/>
              <a:gd name="T9" fmla="*/ 2240 h 2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56" h="2240">
                <a:moveTo>
                  <a:pt x="32" y="2240"/>
                </a:moveTo>
                <a:lnTo>
                  <a:pt x="2856" y="2224"/>
                </a:lnTo>
                <a:lnTo>
                  <a:pt x="2808" y="16"/>
                </a:lnTo>
                <a:lnTo>
                  <a:pt x="0" y="0"/>
                </a:lnTo>
                <a:lnTo>
                  <a:pt x="32" y="2240"/>
                </a:lnTo>
                <a:close/>
              </a:path>
            </a:pathLst>
          </a:custGeom>
          <a:blipFill dpi="0" rotWithShape="1">
            <a:blip r:embed="rId4" cstate="print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53604" name="Line 4"/>
          <p:cNvSpPr>
            <a:spLocks noChangeShapeType="1"/>
          </p:cNvSpPr>
          <p:nvPr/>
        </p:nvSpPr>
        <p:spPr bwMode="auto">
          <a:xfrm>
            <a:off x="2463800" y="1422400"/>
            <a:ext cx="448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06" name="Freeform 6" descr="Папирус"/>
          <p:cNvSpPr>
            <a:spLocks/>
          </p:cNvSpPr>
          <p:nvPr/>
        </p:nvSpPr>
        <p:spPr bwMode="auto">
          <a:xfrm>
            <a:off x="2857500" y="2413000"/>
            <a:ext cx="1295400" cy="2552700"/>
          </a:xfrm>
          <a:custGeom>
            <a:avLst/>
            <a:gdLst>
              <a:gd name="T0" fmla="*/ 24 w 816"/>
              <a:gd name="T1" fmla="*/ 1592 h 1608"/>
              <a:gd name="T2" fmla="*/ 0 w 816"/>
              <a:gd name="T3" fmla="*/ 0 h 1608"/>
              <a:gd name="T4" fmla="*/ 808 w 816"/>
              <a:gd name="T5" fmla="*/ 0 h 1608"/>
              <a:gd name="T6" fmla="*/ 816 w 816"/>
              <a:gd name="T7" fmla="*/ 1600 h 1608"/>
              <a:gd name="T8" fmla="*/ 24 w 816"/>
              <a:gd name="T9" fmla="*/ 1608 h 1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6" h="1608">
                <a:moveTo>
                  <a:pt x="24" y="1592"/>
                </a:moveTo>
                <a:lnTo>
                  <a:pt x="0" y="0"/>
                </a:lnTo>
                <a:lnTo>
                  <a:pt x="808" y="0"/>
                </a:lnTo>
                <a:lnTo>
                  <a:pt x="816" y="1600"/>
                </a:lnTo>
                <a:lnTo>
                  <a:pt x="24" y="1608"/>
                </a:lnTo>
              </a:path>
            </a:pathLst>
          </a:custGeom>
          <a:blipFill dpi="0" rotWithShape="1">
            <a:blip r:embed="rId5" cstate="print"/>
            <a:srcRect/>
            <a:tile tx="0" ty="0" sx="100000" sy="100000" flip="none" algn="tl"/>
          </a:blip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07" name="Line 7"/>
          <p:cNvSpPr>
            <a:spLocks noChangeShapeType="1"/>
          </p:cNvSpPr>
          <p:nvPr/>
        </p:nvSpPr>
        <p:spPr bwMode="auto">
          <a:xfrm>
            <a:off x="2552700" y="4965700"/>
            <a:ext cx="448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08" name="Freeform 8"/>
          <p:cNvSpPr>
            <a:spLocks/>
          </p:cNvSpPr>
          <p:nvPr/>
        </p:nvSpPr>
        <p:spPr bwMode="auto">
          <a:xfrm>
            <a:off x="2489200" y="1435100"/>
            <a:ext cx="50800" cy="3568700"/>
          </a:xfrm>
          <a:custGeom>
            <a:avLst/>
            <a:gdLst>
              <a:gd name="T0" fmla="*/ 0 w 32"/>
              <a:gd name="T1" fmla="*/ 0 h 2248"/>
              <a:gd name="T2" fmla="*/ 32 w 32"/>
              <a:gd name="T3" fmla="*/ 2248 h 22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2" h="2248">
                <a:moveTo>
                  <a:pt x="0" y="0"/>
                </a:moveTo>
                <a:lnTo>
                  <a:pt x="32" y="224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09" name="Freeform 9"/>
          <p:cNvSpPr>
            <a:spLocks/>
          </p:cNvSpPr>
          <p:nvPr/>
        </p:nvSpPr>
        <p:spPr bwMode="auto">
          <a:xfrm>
            <a:off x="6946900" y="1422400"/>
            <a:ext cx="50800" cy="3568700"/>
          </a:xfrm>
          <a:custGeom>
            <a:avLst/>
            <a:gdLst>
              <a:gd name="T0" fmla="*/ 0 w 32"/>
              <a:gd name="T1" fmla="*/ 0 h 2248"/>
              <a:gd name="T2" fmla="*/ 32 w 32"/>
              <a:gd name="T3" fmla="*/ 2248 h 224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2" h="2248">
                <a:moveTo>
                  <a:pt x="0" y="0"/>
                </a:moveTo>
                <a:lnTo>
                  <a:pt x="32" y="224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10" name="Freeform 10"/>
          <p:cNvSpPr>
            <a:spLocks/>
          </p:cNvSpPr>
          <p:nvPr/>
        </p:nvSpPr>
        <p:spPr bwMode="auto">
          <a:xfrm>
            <a:off x="6934200" y="12700"/>
            <a:ext cx="1676400" cy="1409700"/>
          </a:xfrm>
          <a:custGeom>
            <a:avLst/>
            <a:gdLst>
              <a:gd name="T0" fmla="*/ 1056 w 1056"/>
              <a:gd name="T1" fmla="*/ 0 h 888"/>
              <a:gd name="T2" fmla="*/ 0 w 1056"/>
              <a:gd name="T3" fmla="*/ 888 h 8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56" h="888">
                <a:moveTo>
                  <a:pt x="1056" y="0"/>
                </a:moveTo>
                <a:lnTo>
                  <a:pt x="0" y="88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11" name="Freeform 11"/>
          <p:cNvSpPr>
            <a:spLocks/>
          </p:cNvSpPr>
          <p:nvPr/>
        </p:nvSpPr>
        <p:spPr bwMode="auto">
          <a:xfrm>
            <a:off x="101600" y="5003800"/>
            <a:ext cx="2387600" cy="1803400"/>
          </a:xfrm>
          <a:custGeom>
            <a:avLst/>
            <a:gdLst>
              <a:gd name="T0" fmla="*/ 1504 w 1504"/>
              <a:gd name="T1" fmla="*/ 0 h 1136"/>
              <a:gd name="T2" fmla="*/ 0 w 1504"/>
              <a:gd name="T3" fmla="*/ 1136 h 11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04" h="1136">
                <a:moveTo>
                  <a:pt x="1504" y="0"/>
                </a:moveTo>
                <a:lnTo>
                  <a:pt x="0" y="11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12" name="Freeform 12"/>
          <p:cNvSpPr>
            <a:spLocks/>
          </p:cNvSpPr>
          <p:nvPr/>
        </p:nvSpPr>
        <p:spPr bwMode="auto">
          <a:xfrm>
            <a:off x="977900" y="0"/>
            <a:ext cx="1498600" cy="1447800"/>
          </a:xfrm>
          <a:custGeom>
            <a:avLst/>
            <a:gdLst>
              <a:gd name="T0" fmla="*/ 944 w 944"/>
              <a:gd name="T1" fmla="*/ 912 h 912"/>
              <a:gd name="T2" fmla="*/ 0 w 944"/>
              <a:gd name="T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13" name="Freeform 13"/>
          <p:cNvSpPr>
            <a:spLocks/>
          </p:cNvSpPr>
          <p:nvPr/>
        </p:nvSpPr>
        <p:spPr bwMode="auto">
          <a:xfrm>
            <a:off x="6972300" y="4953000"/>
            <a:ext cx="2171700" cy="1930400"/>
          </a:xfrm>
          <a:custGeom>
            <a:avLst/>
            <a:gdLst>
              <a:gd name="T0" fmla="*/ 944 w 944"/>
              <a:gd name="T1" fmla="*/ 912 h 912"/>
              <a:gd name="T2" fmla="*/ 0 w 944"/>
              <a:gd name="T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15" name="Freeform 15"/>
          <p:cNvSpPr>
            <a:spLocks/>
          </p:cNvSpPr>
          <p:nvPr/>
        </p:nvSpPr>
        <p:spPr bwMode="auto">
          <a:xfrm>
            <a:off x="2979738" y="3987800"/>
            <a:ext cx="69850" cy="215900"/>
          </a:xfrm>
          <a:custGeom>
            <a:avLst/>
            <a:gdLst>
              <a:gd name="T0" fmla="*/ 3 w 52"/>
              <a:gd name="T1" fmla="*/ 0 h 168"/>
              <a:gd name="T2" fmla="*/ 51 w 52"/>
              <a:gd name="T3" fmla="*/ 88 h 168"/>
              <a:gd name="T4" fmla="*/ 11 w 52"/>
              <a:gd name="T5" fmla="*/ 168 h 168"/>
              <a:gd name="T6" fmla="*/ 35 w 52"/>
              <a:gd name="T7" fmla="*/ 88 h 168"/>
              <a:gd name="T8" fmla="*/ 3 w 52"/>
              <a:gd name="T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168">
                <a:moveTo>
                  <a:pt x="3" y="0"/>
                </a:moveTo>
                <a:cubicBezTo>
                  <a:pt x="6" y="0"/>
                  <a:pt x="50" y="60"/>
                  <a:pt x="51" y="88"/>
                </a:cubicBezTo>
                <a:cubicBezTo>
                  <a:pt x="52" y="116"/>
                  <a:pt x="14" y="168"/>
                  <a:pt x="11" y="168"/>
                </a:cubicBezTo>
                <a:cubicBezTo>
                  <a:pt x="8" y="168"/>
                  <a:pt x="38" y="115"/>
                  <a:pt x="35" y="88"/>
                </a:cubicBezTo>
                <a:cubicBezTo>
                  <a:pt x="32" y="61"/>
                  <a:pt x="0" y="0"/>
                  <a:pt x="3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16" name="Freeform 16"/>
          <p:cNvSpPr>
            <a:spLocks/>
          </p:cNvSpPr>
          <p:nvPr/>
        </p:nvSpPr>
        <p:spPr bwMode="auto">
          <a:xfrm>
            <a:off x="1651000" y="0"/>
            <a:ext cx="1333500" cy="1397000"/>
          </a:xfrm>
          <a:custGeom>
            <a:avLst/>
            <a:gdLst>
              <a:gd name="T0" fmla="*/ 944 w 944"/>
              <a:gd name="T1" fmla="*/ 912 h 912"/>
              <a:gd name="T2" fmla="*/ 0 w 944"/>
              <a:gd name="T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17" name="Freeform 17"/>
          <p:cNvSpPr>
            <a:spLocks/>
          </p:cNvSpPr>
          <p:nvPr/>
        </p:nvSpPr>
        <p:spPr bwMode="auto">
          <a:xfrm>
            <a:off x="2349500" y="-38100"/>
            <a:ext cx="1168400" cy="1422400"/>
          </a:xfrm>
          <a:custGeom>
            <a:avLst/>
            <a:gdLst>
              <a:gd name="T0" fmla="*/ 944 w 944"/>
              <a:gd name="T1" fmla="*/ 912 h 912"/>
              <a:gd name="T2" fmla="*/ 0 w 944"/>
              <a:gd name="T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18" name="Freeform 18"/>
          <p:cNvSpPr>
            <a:spLocks/>
          </p:cNvSpPr>
          <p:nvPr/>
        </p:nvSpPr>
        <p:spPr bwMode="auto">
          <a:xfrm>
            <a:off x="3162300" y="12700"/>
            <a:ext cx="927100" cy="1422400"/>
          </a:xfrm>
          <a:custGeom>
            <a:avLst/>
            <a:gdLst>
              <a:gd name="T0" fmla="*/ 944 w 944"/>
              <a:gd name="T1" fmla="*/ 912 h 912"/>
              <a:gd name="T2" fmla="*/ 0 w 944"/>
              <a:gd name="T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19" name="Freeform 19"/>
          <p:cNvSpPr>
            <a:spLocks/>
          </p:cNvSpPr>
          <p:nvPr/>
        </p:nvSpPr>
        <p:spPr bwMode="auto">
          <a:xfrm>
            <a:off x="4051300" y="12700"/>
            <a:ext cx="482600" cy="1422400"/>
          </a:xfrm>
          <a:custGeom>
            <a:avLst/>
            <a:gdLst>
              <a:gd name="T0" fmla="*/ 944 w 944"/>
              <a:gd name="T1" fmla="*/ 912 h 912"/>
              <a:gd name="T2" fmla="*/ 0 w 944"/>
              <a:gd name="T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20" name="Freeform 20"/>
          <p:cNvSpPr>
            <a:spLocks/>
          </p:cNvSpPr>
          <p:nvPr/>
        </p:nvSpPr>
        <p:spPr bwMode="auto">
          <a:xfrm flipH="1">
            <a:off x="5359400" y="-88900"/>
            <a:ext cx="139700" cy="1498600"/>
          </a:xfrm>
          <a:custGeom>
            <a:avLst/>
            <a:gdLst>
              <a:gd name="T0" fmla="*/ 944 w 944"/>
              <a:gd name="T1" fmla="*/ 912 h 912"/>
              <a:gd name="T2" fmla="*/ 0 w 944"/>
              <a:gd name="T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21" name="Freeform 21"/>
          <p:cNvSpPr>
            <a:spLocks/>
          </p:cNvSpPr>
          <p:nvPr/>
        </p:nvSpPr>
        <p:spPr bwMode="auto">
          <a:xfrm flipH="1">
            <a:off x="5715000" y="-38100"/>
            <a:ext cx="393700" cy="1473200"/>
          </a:xfrm>
          <a:custGeom>
            <a:avLst/>
            <a:gdLst>
              <a:gd name="T0" fmla="*/ 944 w 944"/>
              <a:gd name="T1" fmla="*/ 912 h 912"/>
              <a:gd name="T2" fmla="*/ 0 w 944"/>
              <a:gd name="T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22" name="Freeform 22"/>
          <p:cNvSpPr>
            <a:spLocks/>
          </p:cNvSpPr>
          <p:nvPr/>
        </p:nvSpPr>
        <p:spPr bwMode="auto">
          <a:xfrm flipH="1">
            <a:off x="6108700" y="-50800"/>
            <a:ext cx="685800" cy="1460500"/>
          </a:xfrm>
          <a:custGeom>
            <a:avLst/>
            <a:gdLst>
              <a:gd name="T0" fmla="*/ 944 w 944"/>
              <a:gd name="T1" fmla="*/ 912 h 912"/>
              <a:gd name="T2" fmla="*/ 0 w 944"/>
              <a:gd name="T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23" name="Freeform 23"/>
          <p:cNvSpPr>
            <a:spLocks/>
          </p:cNvSpPr>
          <p:nvPr/>
        </p:nvSpPr>
        <p:spPr bwMode="auto">
          <a:xfrm flipH="1">
            <a:off x="6489700" y="-12700"/>
            <a:ext cx="1130300" cy="1422400"/>
          </a:xfrm>
          <a:custGeom>
            <a:avLst/>
            <a:gdLst>
              <a:gd name="T0" fmla="*/ 944 w 944"/>
              <a:gd name="T1" fmla="*/ 912 h 912"/>
              <a:gd name="T2" fmla="*/ 0 w 944"/>
              <a:gd name="T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24" name="Freeform 24" descr="Пергамент"/>
          <p:cNvSpPr>
            <a:spLocks/>
          </p:cNvSpPr>
          <p:nvPr/>
        </p:nvSpPr>
        <p:spPr bwMode="auto">
          <a:xfrm>
            <a:off x="6934200" y="-12700"/>
            <a:ext cx="2222500" cy="6908800"/>
          </a:xfrm>
          <a:custGeom>
            <a:avLst/>
            <a:gdLst>
              <a:gd name="T0" fmla="*/ 32 w 1400"/>
              <a:gd name="T1" fmla="*/ 3128 h 4352"/>
              <a:gd name="T2" fmla="*/ 0 w 1400"/>
              <a:gd name="T3" fmla="*/ 888 h 4352"/>
              <a:gd name="T4" fmla="*/ 1072 w 1400"/>
              <a:gd name="T5" fmla="*/ 0 h 4352"/>
              <a:gd name="T6" fmla="*/ 1400 w 1400"/>
              <a:gd name="T7" fmla="*/ 0 h 4352"/>
              <a:gd name="T8" fmla="*/ 1400 w 1400"/>
              <a:gd name="T9" fmla="*/ 4352 h 4352"/>
              <a:gd name="T10" fmla="*/ 32 w 1400"/>
              <a:gd name="T11" fmla="*/ 3128 h 4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0" h="4352">
                <a:moveTo>
                  <a:pt x="32" y="3128"/>
                </a:moveTo>
                <a:lnTo>
                  <a:pt x="0" y="888"/>
                </a:lnTo>
                <a:lnTo>
                  <a:pt x="1072" y="0"/>
                </a:lnTo>
                <a:lnTo>
                  <a:pt x="1400" y="0"/>
                </a:lnTo>
                <a:lnTo>
                  <a:pt x="1400" y="4352"/>
                </a:lnTo>
                <a:lnTo>
                  <a:pt x="32" y="3128"/>
                </a:lnTo>
                <a:close/>
              </a:path>
            </a:pathLst>
          </a:custGeom>
          <a:blipFill dpi="0" rotWithShape="1">
            <a:blip r:embed="rId4" cstate="print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25" name="Freeform 25" descr="Дуб"/>
          <p:cNvSpPr>
            <a:spLocks/>
          </p:cNvSpPr>
          <p:nvPr/>
        </p:nvSpPr>
        <p:spPr bwMode="auto">
          <a:xfrm>
            <a:off x="228600" y="5253062"/>
            <a:ext cx="9105900" cy="1968500"/>
          </a:xfrm>
          <a:custGeom>
            <a:avLst/>
            <a:gdLst>
              <a:gd name="T0" fmla="*/ 1584 w 5736"/>
              <a:gd name="T1" fmla="*/ 16 h 1240"/>
              <a:gd name="T2" fmla="*/ 1576 w 5736"/>
              <a:gd name="T3" fmla="*/ 0 h 1240"/>
              <a:gd name="T4" fmla="*/ 4376 w 5736"/>
              <a:gd name="T5" fmla="*/ 0 h 1240"/>
              <a:gd name="T6" fmla="*/ 5736 w 5736"/>
              <a:gd name="T7" fmla="*/ 1240 h 1240"/>
              <a:gd name="T8" fmla="*/ 0 w 5736"/>
              <a:gd name="T9" fmla="*/ 1200 h 1240"/>
              <a:gd name="T10" fmla="*/ 1576 w 5736"/>
              <a:gd name="T11" fmla="*/ 0 h 1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36" h="1240">
                <a:moveTo>
                  <a:pt x="1584" y="16"/>
                </a:moveTo>
                <a:lnTo>
                  <a:pt x="1576" y="0"/>
                </a:lnTo>
                <a:lnTo>
                  <a:pt x="4376" y="0"/>
                </a:lnTo>
                <a:lnTo>
                  <a:pt x="5736" y="1240"/>
                </a:lnTo>
                <a:lnTo>
                  <a:pt x="0" y="1200"/>
                </a:lnTo>
                <a:lnTo>
                  <a:pt x="1576" y="0"/>
                </a:lnTo>
              </a:path>
            </a:pathLst>
          </a:custGeom>
          <a:blipFill dpi="0" rotWithShape="1">
            <a:blip r:embed="rId6" cstate="print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27" name="Freeform 27"/>
          <p:cNvSpPr>
            <a:spLocks/>
          </p:cNvSpPr>
          <p:nvPr/>
        </p:nvSpPr>
        <p:spPr bwMode="auto">
          <a:xfrm>
            <a:off x="4864100" y="-25400"/>
            <a:ext cx="114300" cy="1409700"/>
          </a:xfrm>
          <a:custGeom>
            <a:avLst/>
            <a:gdLst>
              <a:gd name="T0" fmla="*/ 944 w 944"/>
              <a:gd name="T1" fmla="*/ 912 h 912"/>
              <a:gd name="T2" fmla="*/ 0 w 944"/>
              <a:gd name="T3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44" h="912">
                <a:moveTo>
                  <a:pt x="944" y="912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28" name="Freeform 28"/>
          <p:cNvSpPr>
            <a:spLocks/>
          </p:cNvSpPr>
          <p:nvPr/>
        </p:nvSpPr>
        <p:spPr bwMode="auto">
          <a:xfrm>
            <a:off x="355600" y="2368550"/>
            <a:ext cx="1397000" cy="882650"/>
          </a:xfrm>
          <a:custGeom>
            <a:avLst/>
            <a:gdLst>
              <a:gd name="T0" fmla="*/ 0 w 880"/>
              <a:gd name="T1" fmla="*/ 556 h 556"/>
              <a:gd name="T2" fmla="*/ 0 w 880"/>
              <a:gd name="T3" fmla="*/ 308 h 556"/>
              <a:gd name="T4" fmla="*/ 688 w 880"/>
              <a:gd name="T5" fmla="*/ 0 h 556"/>
              <a:gd name="T6" fmla="*/ 880 w 880"/>
              <a:gd name="T7" fmla="*/ 16 h 556"/>
              <a:gd name="T8" fmla="*/ 704 w 880"/>
              <a:gd name="T9" fmla="*/ 120 h 556"/>
              <a:gd name="T10" fmla="*/ 708 w 880"/>
              <a:gd name="T11" fmla="*/ 256 h 556"/>
              <a:gd name="T12" fmla="*/ 880 w 880"/>
              <a:gd name="T13" fmla="*/ 20 h 556"/>
              <a:gd name="T14" fmla="*/ 752 w 880"/>
              <a:gd name="T15" fmla="*/ 100 h 556"/>
              <a:gd name="T16" fmla="*/ 216 w 880"/>
              <a:gd name="T17" fmla="*/ 348 h 556"/>
              <a:gd name="T18" fmla="*/ 4 w 880"/>
              <a:gd name="T19" fmla="*/ 328 h 556"/>
              <a:gd name="T20" fmla="*/ 184 w 880"/>
              <a:gd name="T21" fmla="*/ 348 h 556"/>
              <a:gd name="T22" fmla="*/ 0 w 880"/>
              <a:gd name="T23" fmla="*/ 556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80" h="556">
                <a:moveTo>
                  <a:pt x="0" y="556"/>
                </a:moveTo>
                <a:lnTo>
                  <a:pt x="0" y="308"/>
                </a:lnTo>
                <a:lnTo>
                  <a:pt x="688" y="0"/>
                </a:lnTo>
                <a:lnTo>
                  <a:pt x="880" y="16"/>
                </a:lnTo>
                <a:lnTo>
                  <a:pt x="704" y="120"/>
                </a:lnTo>
                <a:lnTo>
                  <a:pt x="708" y="256"/>
                </a:lnTo>
                <a:lnTo>
                  <a:pt x="880" y="20"/>
                </a:lnTo>
                <a:lnTo>
                  <a:pt x="752" y="100"/>
                </a:lnTo>
                <a:lnTo>
                  <a:pt x="216" y="348"/>
                </a:lnTo>
                <a:lnTo>
                  <a:pt x="4" y="328"/>
                </a:lnTo>
                <a:lnTo>
                  <a:pt x="184" y="348"/>
                </a:lnTo>
                <a:lnTo>
                  <a:pt x="0" y="556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3629" name="Picture 29" descr="Рисунок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56246">
            <a:off x="395288" y="1481138"/>
            <a:ext cx="106045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30" name="Oval 30"/>
          <p:cNvSpPr>
            <a:spLocks noChangeArrowheads="1"/>
          </p:cNvSpPr>
          <p:nvPr/>
        </p:nvSpPr>
        <p:spPr bwMode="auto">
          <a:xfrm>
            <a:off x="2362200" y="254000"/>
            <a:ext cx="914400" cy="4191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1800" baseline="-25000">
              <a:solidFill>
                <a:srgbClr val="FFFF00"/>
              </a:solidFill>
            </a:endParaRPr>
          </a:p>
        </p:txBody>
      </p:sp>
      <p:sp>
        <p:nvSpPr>
          <p:cNvPr id="153631" name="Oval 31"/>
          <p:cNvSpPr>
            <a:spLocks noChangeArrowheads="1"/>
          </p:cNvSpPr>
          <p:nvPr/>
        </p:nvSpPr>
        <p:spPr bwMode="auto">
          <a:xfrm>
            <a:off x="4279900" y="177800"/>
            <a:ext cx="914400" cy="4191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1800" baseline="-25000">
              <a:solidFill>
                <a:srgbClr val="FFFF00"/>
              </a:solidFill>
            </a:endParaRPr>
          </a:p>
        </p:txBody>
      </p:sp>
      <p:sp>
        <p:nvSpPr>
          <p:cNvPr id="153632" name="Oval 32"/>
          <p:cNvSpPr>
            <a:spLocks noChangeArrowheads="1"/>
          </p:cNvSpPr>
          <p:nvPr/>
        </p:nvSpPr>
        <p:spPr bwMode="auto">
          <a:xfrm>
            <a:off x="6184900" y="165100"/>
            <a:ext cx="914400" cy="4191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1800" baseline="-25000">
              <a:solidFill>
                <a:srgbClr val="FFFF00"/>
              </a:solidFill>
            </a:endParaRPr>
          </a:p>
        </p:txBody>
      </p:sp>
      <p:sp>
        <p:nvSpPr>
          <p:cNvPr id="153633" name="Oval 33"/>
          <p:cNvSpPr>
            <a:spLocks noChangeArrowheads="1"/>
          </p:cNvSpPr>
          <p:nvPr/>
        </p:nvSpPr>
        <p:spPr bwMode="auto">
          <a:xfrm>
            <a:off x="5943600" y="914400"/>
            <a:ext cx="685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1800" baseline="-25000">
              <a:solidFill>
                <a:srgbClr val="FFFF00"/>
              </a:solidFill>
            </a:endParaRPr>
          </a:p>
        </p:txBody>
      </p:sp>
      <p:sp>
        <p:nvSpPr>
          <p:cNvPr id="153634" name="Oval 34"/>
          <p:cNvSpPr>
            <a:spLocks noChangeArrowheads="1"/>
          </p:cNvSpPr>
          <p:nvPr/>
        </p:nvSpPr>
        <p:spPr bwMode="auto">
          <a:xfrm>
            <a:off x="4521200" y="939800"/>
            <a:ext cx="685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1800" baseline="-25000">
              <a:solidFill>
                <a:srgbClr val="FFFF00"/>
              </a:solidFill>
            </a:endParaRPr>
          </a:p>
        </p:txBody>
      </p:sp>
      <p:sp>
        <p:nvSpPr>
          <p:cNvPr id="153635" name="Oval 35"/>
          <p:cNvSpPr>
            <a:spLocks noChangeArrowheads="1"/>
          </p:cNvSpPr>
          <p:nvPr/>
        </p:nvSpPr>
        <p:spPr bwMode="auto">
          <a:xfrm>
            <a:off x="3098800" y="965200"/>
            <a:ext cx="685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sz="1800" baseline="-25000">
              <a:solidFill>
                <a:srgbClr val="FFFF00"/>
              </a:solidFill>
            </a:endParaRPr>
          </a:p>
        </p:txBody>
      </p:sp>
      <p:sp>
        <p:nvSpPr>
          <p:cNvPr id="153636" name="Freeform 36"/>
          <p:cNvSpPr>
            <a:spLocks/>
          </p:cNvSpPr>
          <p:nvPr/>
        </p:nvSpPr>
        <p:spPr bwMode="auto">
          <a:xfrm>
            <a:off x="7581900" y="1739900"/>
            <a:ext cx="1130300" cy="2984500"/>
          </a:xfrm>
          <a:custGeom>
            <a:avLst/>
            <a:gdLst>
              <a:gd name="T0" fmla="*/ 0 w 712"/>
              <a:gd name="T1" fmla="*/ 328 h 1880"/>
              <a:gd name="T2" fmla="*/ 704 w 712"/>
              <a:gd name="T3" fmla="*/ 0 h 1880"/>
              <a:gd name="T4" fmla="*/ 712 w 712"/>
              <a:gd name="T5" fmla="*/ 1880 h 1880"/>
              <a:gd name="T6" fmla="*/ 40 w 712"/>
              <a:gd name="T7" fmla="*/ 1552 h 1880"/>
              <a:gd name="T8" fmla="*/ 0 w 712"/>
              <a:gd name="T9" fmla="*/ 328 h 1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2" h="1880">
                <a:moveTo>
                  <a:pt x="0" y="328"/>
                </a:moveTo>
                <a:lnTo>
                  <a:pt x="704" y="0"/>
                </a:lnTo>
                <a:lnTo>
                  <a:pt x="712" y="1880"/>
                </a:lnTo>
                <a:lnTo>
                  <a:pt x="40" y="1552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37" name="Freeform 37"/>
          <p:cNvSpPr>
            <a:spLocks/>
          </p:cNvSpPr>
          <p:nvPr/>
        </p:nvSpPr>
        <p:spPr bwMode="auto">
          <a:xfrm>
            <a:off x="7442200" y="1485900"/>
            <a:ext cx="1511300" cy="3606800"/>
          </a:xfrm>
          <a:custGeom>
            <a:avLst/>
            <a:gdLst>
              <a:gd name="T0" fmla="*/ 792 w 952"/>
              <a:gd name="T1" fmla="*/ 2056 h 2272"/>
              <a:gd name="T2" fmla="*/ 800 w 952"/>
              <a:gd name="T3" fmla="*/ 144 h 2272"/>
              <a:gd name="T4" fmla="*/ 80 w 952"/>
              <a:gd name="T5" fmla="*/ 488 h 2272"/>
              <a:gd name="T6" fmla="*/ 128 w 952"/>
              <a:gd name="T7" fmla="*/ 1696 h 2272"/>
              <a:gd name="T8" fmla="*/ 784 w 952"/>
              <a:gd name="T9" fmla="*/ 2040 h 2272"/>
              <a:gd name="T10" fmla="*/ 952 w 952"/>
              <a:gd name="T11" fmla="*/ 2264 h 2272"/>
              <a:gd name="T12" fmla="*/ 912 w 952"/>
              <a:gd name="T13" fmla="*/ 0 h 2272"/>
              <a:gd name="T14" fmla="*/ 0 w 952"/>
              <a:gd name="T15" fmla="*/ 464 h 2272"/>
              <a:gd name="T16" fmla="*/ 40 w 952"/>
              <a:gd name="T17" fmla="*/ 1768 h 2272"/>
              <a:gd name="T18" fmla="*/ 944 w 952"/>
              <a:gd name="T19" fmla="*/ 2272 h 2272"/>
              <a:gd name="T20" fmla="*/ 952 w 952"/>
              <a:gd name="T21" fmla="*/ 2248 h 2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2" h="2272">
                <a:moveTo>
                  <a:pt x="792" y="2056"/>
                </a:moveTo>
                <a:lnTo>
                  <a:pt x="800" y="144"/>
                </a:lnTo>
                <a:lnTo>
                  <a:pt x="80" y="488"/>
                </a:lnTo>
                <a:lnTo>
                  <a:pt x="128" y="1696"/>
                </a:lnTo>
                <a:lnTo>
                  <a:pt x="784" y="2040"/>
                </a:lnTo>
                <a:lnTo>
                  <a:pt x="952" y="2264"/>
                </a:lnTo>
                <a:lnTo>
                  <a:pt x="912" y="0"/>
                </a:lnTo>
                <a:lnTo>
                  <a:pt x="0" y="464"/>
                </a:lnTo>
                <a:lnTo>
                  <a:pt x="40" y="1768"/>
                </a:lnTo>
                <a:lnTo>
                  <a:pt x="944" y="2272"/>
                </a:lnTo>
                <a:lnTo>
                  <a:pt x="952" y="2248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38" name="Line 38"/>
          <p:cNvSpPr>
            <a:spLocks noChangeShapeType="1"/>
          </p:cNvSpPr>
          <p:nvPr/>
        </p:nvSpPr>
        <p:spPr bwMode="auto">
          <a:xfrm flipH="1">
            <a:off x="8674100" y="1473200"/>
            <a:ext cx="2159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39" name="Line 39"/>
          <p:cNvSpPr>
            <a:spLocks noChangeShapeType="1"/>
          </p:cNvSpPr>
          <p:nvPr/>
        </p:nvSpPr>
        <p:spPr bwMode="auto">
          <a:xfrm>
            <a:off x="7404100" y="2235200"/>
            <a:ext cx="1905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40" name="Line 40"/>
          <p:cNvSpPr>
            <a:spLocks noChangeShapeType="1"/>
          </p:cNvSpPr>
          <p:nvPr/>
        </p:nvSpPr>
        <p:spPr bwMode="auto">
          <a:xfrm flipV="1">
            <a:off x="7493000" y="4178300"/>
            <a:ext cx="1524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41" name="Line 41"/>
          <p:cNvSpPr>
            <a:spLocks noChangeShapeType="1"/>
          </p:cNvSpPr>
          <p:nvPr/>
        </p:nvSpPr>
        <p:spPr bwMode="auto">
          <a:xfrm>
            <a:off x="8699500" y="4749800"/>
            <a:ext cx="24130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42" name="Freeform 42"/>
          <p:cNvSpPr>
            <a:spLocks/>
          </p:cNvSpPr>
          <p:nvPr/>
        </p:nvSpPr>
        <p:spPr bwMode="auto">
          <a:xfrm>
            <a:off x="7848600" y="2133600"/>
            <a:ext cx="38100" cy="12700"/>
          </a:xfrm>
          <a:custGeom>
            <a:avLst/>
            <a:gdLst>
              <a:gd name="T0" fmla="*/ 24 w 24"/>
              <a:gd name="T1" fmla="*/ 0 h 8"/>
              <a:gd name="T2" fmla="*/ 0 w 24"/>
              <a:gd name="T3" fmla="*/ 8 h 8"/>
              <a:gd name="T4" fmla="*/ 24 w 24"/>
              <a:gd name="T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" h="8">
                <a:moveTo>
                  <a:pt x="24" y="0"/>
                </a:moveTo>
                <a:cubicBezTo>
                  <a:pt x="16" y="3"/>
                  <a:pt x="0" y="8"/>
                  <a:pt x="0" y="8"/>
                </a:cubicBezTo>
                <a:cubicBezTo>
                  <a:pt x="0" y="8"/>
                  <a:pt x="16" y="3"/>
                  <a:pt x="24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43" name="Freeform 43"/>
          <p:cNvSpPr>
            <a:spLocks/>
          </p:cNvSpPr>
          <p:nvPr/>
        </p:nvSpPr>
        <p:spPr bwMode="auto">
          <a:xfrm>
            <a:off x="8293100" y="1892300"/>
            <a:ext cx="127000" cy="2679700"/>
          </a:xfrm>
          <a:custGeom>
            <a:avLst/>
            <a:gdLst>
              <a:gd name="T0" fmla="*/ 0 w 80"/>
              <a:gd name="T1" fmla="*/ 24 h 1688"/>
              <a:gd name="T2" fmla="*/ 48 w 80"/>
              <a:gd name="T3" fmla="*/ 0 h 1688"/>
              <a:gd name="T4" fmla="*/ 80 w 80"/>
              <a:gd name="T5" fmla="*/ 1688 h 1688"/>
              <a:gd name="T6" fmla="*/ 64 w 80"/>
              <a:gd name="T7" fmla="*/ 1680 h 1688"/>
              <a:gd name="T8" fmla="*/ 32 w 80"/>
              <a:gd name="T9" fmla="*/ 1656 h 1688"/>
              <a:gd name="T10" fmla="*/ 0 w 80"/>
              <a:gd name="T11" fmla="*/ 24 h 1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1688">
                <a:moveTo>
                  <a:pt x="0" y="24"/>
                </a:moveTo>
                <a:lnTo>
                  <a:pt x="48" y="0"/>
                </a:lnTo>
                <a:lnTo>
                  <a:pt x="80" y="1688"/>
                </a:lnTo>
                <a:lnTo>
                  <a:pt x="64" y="1680"/>
                </a:lnTo>
                <a:lnTo>
                  <a:pt x="32" y="1656"/>
                </a:lnTo>
                <a:lnTo>
                  <a:pt x="0" y="24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44" name="Freeform 44"/>
          <p:cNvSpPr>
            <a:spLocks/>
          </p:cNvSpPr>
          <p:nvPr/>
        </p:nvSpPr>
        <p:spPr bwMode="auto">
          <a:xfrm>
            <a:off x="7861300" y="2082800"/>
            <a:ext cx="165100" cy="2298700"/>
          </a:xfrm>
          <a:custGeom>
            <a:avLst/>
            <a:gdLst>
              <a:gd name="T0" fmla="*/ 0 w 104"/>
              <a:gd name="T1" fmla="*/ 48 h 1448"/>
              <a:gd name="T2" fmla="*/ 56 w 104"/>
              <a:gd name="T3" fmla="*/ 0 h 1448"/>
              <a:gd name="T4" fmla="*/ 104 w 104"/>
              <a:gd name="T5" fmla="*/ 1448 h 1448"/>
              <a:gd name="T6" fmla="*/ 88 w 104"/>
              <a:gd name="T7" fmla="*/ 1440 h 1448"/>
              <a:gd name="T8" fmla="*/ 56 w 104"/>
              <a:gd name="T9" fmla="*/ 1416 h 1448"/>
              <a:gd name="T10" fmla="*/ 0 w 104"/>
              <a:gd name="T11" fmla="*/ 48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448">
                <a:moveTo>
                  <a:pt x="0" y="48"/>
                </a:moveTo>
                <a:lnTo>
                  <a:pt x="56" y="0"/>
                </a:lnTo>
                <a:lnTo>
                  <a:pt x="104" y="1448"/>
                </a:lnTo>
                <a:lnTo>
                  <a:pt x="88" y="1440"/>
                </a:lnTo>
                <a:lnTo>
                  <a:pt x="56" y="1416"/>
                </a:lnTo>
                <a:lnTo>
                  <a:pt x="0" y="48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53663" name="Group 63"/>
          <p:cNvGrpSpPr>
            <a:grpSpLocks/>
          </p:cNvGrpSpPr>
          <p:nvPr/>
        </p:nvGrpSpPr>
        <p:grpSpPr bwMode="auto">
          <a:xfrm>
            <a:off x="606425" y="5008565"/>
            <a:ext cx="2212975" cy="1163638"/>
            <a:chOff x="382" y="3155"/>
            <a:chExt cx="1394" cy="733"/>
          </a:xfrm>
        </p:grpSpPr>
        <p:sp>
          <p:nvSpPr>
            <p:cNvPr id="153614" name="Text Box 14"/>
            <p:cNvSpPr txBox="1">
              <a:spLocks noChangeArrowheads="1"/>
            </p:cNvSpPr>
            <p:nvPr/>
          </p:nvSpPr>
          <p:spPr bwMode="auto">
            <a:xfrm rot="19231545">
              <a:off x="623" y="3155"/>
              <a:ext cx="215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5400" b="1" i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endParaRPr lang="ru-RU" altLang="ru-RU" sz="5400" b="1" i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53654" name="Text Box 54"/>
            <p:cNvSpPr txBox="1">
              <a:spLocks noChangeArrowheads="1"/>
            </p:cNvSpPr>
            <p:nvPr/>
          </p:nvSpPr>
          <p:spPr bwMode="auto">
            <a:xfrm rot="-2368455">
              <a:off x="382" y="3312"/>
              <a:ext cx="1394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длина</a:t>
              </a:r>
              <a:r>
                <a:rPr lang="ru-RU" altLang="ru-RU" sz="5400" b="1" i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153664" name="Group 64"/>
          <p:cNvGrpSpPr>
            <a:grpSpLocks/>
          </p:cNvGrpSpPr>
          <p:nvPr/>
        </p:nvGrpSpPr>
        <p:grpSpPr bwMode="auto">
          <a:xfrm>
            <a:off x="3490912" y="4292600"/>
            <a:ext cx="2693988" cy="1751013"/>
            <a:chOff x="2160" y="2401"/>
            <a:chExt cx="1697" cy="1103"/>
          </a:xfrm>
        </p:grpSpPr>
        <p:sp>
          <p:nvSpPr>
            <p:cNvPr id="153655" name="Text Box 55"/>
            <p:cNvSpPr txBox="1">
              <a:spLocks noChangeArrowheads="1"/>
            </p:cNvSpPr>
            <p:nvPr/>
          </p:nvSpPr>
          <p:spPr bwMode="auto">
            <a:xfrm>
              <a:off x="2160" y="2928"/>
              <a:ext cx="1697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4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ширина</a:t>
              </a:r>
              <a:r>
                <a:rPr lang="ru-RU" altLang="ru-RU" sz="5400" b="1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</p:txBody>
        </p:sp>
        <p:graphicFrame>
          <p:nvGraphicFramePr>
            <p:cNvPr id="153656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156678890"/>
                </p:ext>
              </p:extLst>
            </p:nvPr>
          </p:nvGraphicFramePr>
          <p:xfrm>
            <a:off x="2719" y="2401"/>
            <a:ext cx="315" cy="477"/>
          </p:xfrm>
          <a:graphic>
            <a:graphicData uri="http://schemas.openxmlformats.org/presentationml/2006/ole">
              <p:oleObj spid="_x0000_s13359" name="Формула" r:id="rId8" imgW="126720" imgH="177480" progId="">
                <p:embed/>
              </p:oleObj>
            </a:graphicData>
          </a:graphic>
        </p:graphicFrame>
      </p:grp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5429249" y="2722563"/>
            <a:ext cx="188118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5400" b="1" dirty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54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ru-RU" altLang="ru-RU" sz="48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</a:t>
            </a:r>
            <a:r>
              <a:rPr lang="ru-RU" altLang="ru-RU" sz="5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altLang="ru-RU" sz="5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60" name="Freeform 60"/>
          <p:cNvSpPr>
            <a:spLocks/>
          </p:cNvSpPr>
          <p:nvPr/>
        </p:nvSpPr>
        <p:spPr bwMode="auto">
          <a:xfrm>
            <a:off x="1600200" y="4179888"/>
            <a:ext cx="2578100" cy="1154112"/>
          </a:xfrm>
          <a:custGeom>
            <a:avLst/>
            <a:gdLst>
              <a:gd name="T0" fmla="*/ 1624 w 1624"/>
              <a:gd name="T1" fmla="*/ 63 h 727"/>
              <a:gd name="T2" fmla="*/ 696 w 1624"/>
              <a:gd name="T3" fmla="*/ 111 h 727"/>
              <a:gd name="T4" fmla="*/ 0 w 1624"/>
              <a:gd name="T5" fmla="*/ 727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4" h="727">
                <a:moveTo>
                  <a:pt x="1624" y="63"/>
                </a:moveTo>
                <a:cubicBezTo>
                  <a:pt x="1469" y="74"/>
                  <a:pt x="967" y="0"/>
                  <a:pt x="696" y="111"/>
                </a:cubicBezTo>
                <a:cubicBezTo>
                  <a:pt x="425" y="222"/>
                  <a:pt x="145" y="599"/>
                  <a:pt x="0" y="727"/>
                </a:cubicBezTo>
              </a:path>
            </a:pathLst>
          </a:custGeom>
          <a:noFill/>
          <a:ln w="76200" cap="flat" cmpd="sng">
            <a:solidFill>
              <a:srgbClr val="660066"/>
            </a:solidFill>
            <a:prstDash val="solid"/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61" name="Freeform 61"/>
          <p:cNvSpPr>
            <a:spLocks/>
          </p:cNvSpPr>
          <p:nvPr/>
        </p:nvSpPr>
        <p:spPr bwMode="auto">
          <a:xfrm>
            <a:off x="5562600" y="3492500"/>
            <a:ext cx="1397000" cy="1409700"/>
          </a:xfrm>
          <a:custGeom>
            <a:avLst/>
            <a:gdLst>
              <a:gd name="T0" fmla="*/ 880 w 880"/>
              <a:gd name="T1" fmla="*/ 0 h 888"/>
              <a:gd name="T2" fmla="*/ 576 w 880"/>
              <a:gd name="T3" fmla="*/ 64 h 888"/>
              <a:gd name="T4" fmla="*/ 304 w 880"/>
              <a:gd name="T5" fmla="*/ 272 h 888"/>
              <a:gd name="T6" fmla="*/ 160 w 880"/>
              <a:gd name="T7" fmla="*/ 512 h 888"/>
              <a:gd name="T8" fmla="*/ 0 w 880"/>
              <a:gd name="T9" fmla="*/ 888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0" h="888">
                <a:moveTo>
                  <a:pt x="880" y="0"/>
                </a:moveTo>
                <a:cubicBezTo>
                  <a:pt x="829" y="11"/>
                  <a:pt x="672" y="19"/>
                  <a:pt x="576" y="64"/>
                </a:cubicBezTo>
                <a:cubicBezTo>
                  <a:pt x="480" y="109"/>
                  <a:pt x="373" y="197"/>
                  <a:pt x="304" y="272"/>
                </a:cubicBezTo>
                <a:cubicBezTo>
                  <a:pt x="235" y="347"/>
                  <a:pt x="211" y="409"/>
                  <a:pt x="160" y="512"/>
                </a:cubicBezTo>
                <a:cubicBezTo>
                  <a:pt x="109" y="615"/>
                  <a:pt x="33" y="810"/>
                  <a:pt x="0" y="888"/>
                </a:cubicBezTo>
              </a:path>
            </a:pathLst>
          </a:custGeom>
          <a:noFill/>
          <a:ln w="76200" cap="flat" cmpd="sng">
            <a:solidFill>
              <a:srgbClr val="0000CC"/>
            </a:solidFill>
            <a:prstDash val="solid"/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62" name="Text Box 62"/>
          <p:cNvSpPr txBox="1">
            <a:spLocks noChangeArrowheads="1"/>
          </p:cNvSpPr>
          <p:nvPr/>
        </p:nvSpPr>
        <p:spPr bwMode="auto">
          <a:xfrm>
            <a:off x="6938963" y="1279525"/>
            <a:ext cx="681037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</a:t>
            </a:r>
          </a:p>
          <a:p>
            <a:r>
              <a:rPr lang="ru-RU" altLang="ru-RU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Ы</a:t>
            </a:r>
          </a:p>
          <a:p>
            <a:r>
              <a:rPr lang="ru-RU" altLang="ru-RU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С</a:t>
            </a:r>
          </a:p>
          <a:p>
            <a:r>
              <a:rPr lang="ru-RU" altLang="ru-RU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О</a:t>
            </a:r>
          </a:p>
          <a:p>
            <a:r>
              <a:rPr lang="ru-RU" altLang="ru-RU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Т</a:t>
            </a:r>
          </a:p>
          <a:p>
            <a:r>
              <a:rPr lang="ru-RU" altLang="ru-RU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А</a:t>
            </a:r>
            <a:endParaRPr lang="ru-RU" altLang="ru-RU" sz="4000" b="1" i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65" name="Text Box 65"/>
          <p:cNvSpPr txBox="1">
            <a:spLocks noChangeArrowheads="1"/>
          </p:cNvSpPr>
          <p:nvPr/>
        </p:nvSpPr>
        <p:spPr bwMode="auto">
          <a:xfrm>
            <a:off x="1752600" y="6237312"/>
            <a:ext cx="4356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b="1" dirty="0"/>
              <a:t>Найти </a:t>
            </a:r>
            <a:r>
              <a:rPr lang="ru-RU" altLang="ru-RU" sz="2400" b="1" dirty="0" smtClean="0"/>
              <a:t>длину и высоту комнаты</a:t>
            </a:r>
            <a:endParaRPr lang="ru-RU" altLang="ru-RU" sz="2400" b="1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81749248"/>
              </p:ext>
            </p:extLst>
          </p:nvPr>
        </p:nvGraphicFramePr>
        <p:xfrm>
          <a:off x="569912" y="4953000"/>
          <a:ext cx="422736" cy="1104769"/>
        </p:xfrm>
        <a:graphic>
          <a:graphicData uri="http://schemas.openxmlformats.org/presentationml/2006/ole">
            <p:oleObj spid="_x0000_s13360" name="Формула" r:id="rId9" imgW="152280" imgH="393480" progId="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45227482"/>
              </p:ext>
            </p:extLst>
          </p:nvPr>
        </p:nvGraphicFramePr>
        <p:xfrm>
          <a:off x="5454650" y="2678161"/>
          <a:ext cx="591523" cy="1146077"/>
        </p:xfrm>
        <a:graphic>
          <a:graphicData uri="http://schemas.openxmlformats.org/presentationml/2006/ole">
            <p:oleObj spid="_x0000_s13361" name="Формула" r:id="rId10" imgW="203040" imgH="393480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21250" y="4477266"/>
            <a:ext cx="679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05407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5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5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53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5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/>
      <p:bldP spid="153660" grpId="0" animBg="1"/>
      <p:bldP spid="153661" grpId="0" animBg="1"/>
      <p:bldP spid="153662" grpId="0"/>
      <p:bldP spid="1536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Решение: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1)    </a:t>
            </a:r>
            <a:r>
              <a:rPr lang="ru-RU" sz="3400" dirty="0"/>
              <a:t>6* 7/12 =3,5 (м) – высота</a:t>
            </a:r>
          </a:p>
          <a:p>
            <a:pPr lvl="0"/>
            <a:r>
              <a:rPr lang="ru-RU" sz="3400" dirty="0" smtClean="0"/>
              <a:t>2)    </a:t>
            </a:r>
            <a:r>
              <a:rPr lang="ru-RU" sz="3400" dirty="0"/>
              <a:t>6</a:t>
            </a:r>
            <a:r>
              <a:rPr lang="ru-RU" sz="3400" dirty="0" smtClean="0"/>
              <a:t>* 3/2</a:t>
            </a:r>
            <a:r>
              <a:rPr lang="ru-RU" sz="3400" dirty="0"/>
              <a:t>= </a:t>
            </a:r>
            <a:r>
              <a:rPr lang="ru-RU" sz="3400" dirty="0" smtClean="0"/>
              <a:t> 9 </a:t>
            </a:r>
            <a:r>
              <a:rPr lang="ru-RU" sz="3400" dirty="0"/>
              <a:t>(м) – длина</a:t>
            </a:r>
          </a:p>
          <a:p>
            <a:r>
              <a:rPr lang="ru-RU" sz="3400" dirty="0"/>
              <a:t>Ответ: высота комнаты 3,5 м, а длина -9 м.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sz="3600" b="1" dirty="0"/>
          </a:p>
          <a:p>
            <a:pPr marL="0" indent="0">
              <a:buNone/>
            </a:pPr>
            <a:r>
              <a:rPr lang="ru-RU" sz="3600" b="1" dirty="0" smtClean="0"/>
              <a:t>      </a:t>
            </a:r>
            <a:r>
              <a:rPr lang="ru-RU" sz="3600" b="1" dirty="0" smtClean="0">
                <a:solidFill>
                  <a:srgbClr val="FF0000"/>
                </a:solidFill>
              </a:rPr>
              <a:t>Если </a:t>
            </a:r>
            <a:r>
              <a:rPr lang="ru-RU" sz="3600" b="1" dirty="0">
                <a:solidFill>
                  <a:srgbClr val="FF0000"/>
                </a:solidFill>
              </a:rPr>
              <a:t>мы число умножаем на дробь меньшую единицы, то в ответе </a:t>
            </a:r>
            <a:r>
              <a:rPr lang="ru-RU" sz="3600" b="1" u="sng" dirty="0">
                <a:solidFill>
                  <a:srgbClr val="FF0000"/>
                </a:solidFill>
              </a:rPr>
              <a:t>получается число меньше данного</a:t>
            </a:r>
            <a:r>
              <a:rPr lang="ru-RU" sz="3600" b="1" dirty="0">
                <a:solidFill>
                  <a:srgbClr val="FF0000"/>
                </a:solidFill>
              </a:rPr>
              <a:t>.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А </a:t>
            </a:r>
            <a:r>
              <a:rPr lang="ru-RU" sz="3600" b="1" dirty="0">
                <a:solidFill>
                  <a:srgbClr val="FF0000"/>
                </a:solidFill>
              </a:rPr>
              <a:t>если мы </a:t>
            </a:r>
            <a:r>
              <a:rPr lang="ru-RU" sz="3600" b="1" dirty="0">
                <a:solidFill>
                  <a:schemeClr val="tx2"/>
                </a:solidFill>
              </a:rPr>
              <a:t>умножаем на дробь большую единицы</a:t>
            </a:r>
            <a:r>
              <a:rPr lang="ru-RU" sz="3600" b="1" dirty="0">
                <a:solidFill>
                  <a:srgbClr val="FF0000"/>
                </a:solidFill>
              </a:rPr>
              <a:t>, то в  ответе </a:t>
            </a:r>
            <a:r>
              <a:rPr lang="ru-RU" sz="3600" b="1" u="sng" dirty="0">
                <a:solidFill>
                  <a:schemeClr val="tx2"/>
                </a:solidFill>
              </a:rPr>
              <a:t>получается число больше данного</a:t>
            </a:r>
            <a:r>
              <a:rPr lang="ru-RU" sz="3600" b="1" dirty="0">
                <a:solidFill>
                  <a:srgbClr val="FF0000"/>
                </a:solidFill>
              </a:rPr>
              <a:t>.</a:t>
            </a:r>
            <a:endParaRPr lang="ru-RU" sz="3600" dirty="0">
              <a:solidFill>
                <a:srgbClr val="FF0000"/>
              </a:solidFill>
            </a:endParaRP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7/12 </a:t>
            </a:r>
            <a:r>
              <a:rPr lang="en-US" dirty="0" smtClean="0"/>
              <a:t>&lt;</a:t>
            </a:r>
            <a:r>
              <a:rPr lang="ru-RU" dirty="0" smtClean="0"/>
              <a:t> 1 ,         3/2 </a:t>
            </a:r>
            <a:r>
              <a:rPr lang="en-US" dirty="0" smtClean="0"/>
              <a:t>&gt;</a:t>
            </a:r>
            <a:r>
              <a:rPr lang="ru-RU" dirty="0" smtClean="0"/>
              <a:t> 1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961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тьяна\Downloads\69675-2_li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4346" y="18000"/>
            <a:ext cx="9144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2008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Вычислить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2900354" cy="3993307"/>
          </a:xfrm>
        </p:spPr>
        <p:txBody>
          <a:bodyPr/>
          <a:lstStyle/>
          <a:p>
            <a:r>
              <a:rPr lang="ru-RU" dirty="0" smtClean="0"/>
              <a:t>                   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714348" y="2000240"/>
          <a:ext cx="1714512" cy="4429156"/>
        </p:xfrm>
        <a:graphic>
          <a:graphicData uri="http://schemas.openxmlformats.org/presentationml/2006/ole">
            <p:oleObj spid="_x0000_s8239" name="Формула" r:id="rId4" imgW="584200" imgH="1663700" progId="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4413250" y="2214554"/>
          <a:ext cx="1516072" cy="4214842"/>
        </p:xfrm>
        <a:graphic>
          <a:graphicData uri="http://schemas.openxmlformats.org/presentationml/2006/ole">
            <p:oleObj spid="_x0000_s8240" name="Формула" r:id="rId5" imgW="317362" imgH="1117115" progId="">
              <p:embed/>
            </p:oleObj>
          </a:graphicData>
        </a:graphic>
      </p:graphicFrame>
      <p:sp>
        <p:nvSpPr>
          <p:cNvPr id="9" name="Улыбающееся лицо 8"/>
          <p:cNvSpPr/>
          <p:nvPr/>
        </p:nvSpPr>
        <p:spPr>
          <a:xfrm>
            <a:off x="4286248" y="200024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 flipH="1">
            <a:off x="4357686" y="3000372"/>
            <a:ext cx="857256" cy="78581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4357686" y="3929066"/>
            <a:ext cx="857256" cy="78581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4429124" y="4786322"/>
            <a:ext cx="1285884" cy="78581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4429124" y="5643578"/>
            <a:ext cx="1000132" cy="92869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03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1071563" y="-285750"/>
            <a:ext cx="7143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6000" b="1" i="1">
                <a:solidFill>
                  <a:srgbClr val="9A268C"/>
                </a:solidFill>
                <a:latin typeface="Times New Roman" pitchFamily="18" charset="0"/>
              </a:rPr>
              <a:t>Физкультминутка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63" y="1000125"/>
            <a:ext cx="3000375" cy="2786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42408" y="1107281"/>
            <a:ext cx="4000500" cy="2571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с двумя вырезанными соседними углами 7"/>
          <p:cNvSpPr/>
          <p:nvPr/>
        </p:nvSpPr>
        <p:spPr>
          <a:xfrm>
            <a:off x="2286000" y="4000500"/>
            <a:ext cx="4286250" cy="2643188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6" name="TextBox 8"/>
          <p:cNvSpPr txBox="1">
            <a:spLocks noChangeArrowheads="1"/>
          </p:cNvSpPr>
          <p:nvPr/>
        </p:nvSpPr>
        <p:spPr bwMode="auto">
          <a:xfrm>
            <a:off x="1071563" y="1000125"/>
            <a:ext cx="2000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000000"/>
                </a:solidFill>
                <a:latin typeface="Times New Roman" pitchFamily="18" charset="0"/>
              </a:rPr>
              <a:t>«НА 2»</a:t>
            </a:r>
          </a:p>
        </p:txBody>
      </p:sp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5715000" y="1285875"/>
            <a:ext cx="2000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000000"/>
                </a:solidFill>
                <a:latin typeface="Times New Roman" pitchFamily="18" charset="0"/>
              </a:rPr>
              <a:t>«НА 3»</a:t>
            </a:r>
          </a:p>
        </p:txBody>
      </p: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3500438" y="4071938"/>
            <a:ext cx="2000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000000"/>
                </a:solidFill>
                <a:latin typeface="Times New Roman" pitchFamily="18" charset="0"/>
              </a:rPr>
              <a:t>«НА 5»</a:t>
            </a:r>
          </a:p>
        </p:txBody>
      </p:sp>
      <p:sp>
        <p:nvSpPr>
          <p:cNvPr id="18" name="Стрелка вверх 17"/>
          <p:cNvSpPr/>
          <p:nvPr/>
        </p:nvSpPr>
        <p:spPr>
          <a:xfrm>
            <a:off x="857224" y="1643050"/>
            <a:ext cx="714380" cy="1928826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2285984" y="1643050"/>
            <a:ext cx="714380" cy="1928826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Выгнутая влево стрелка 21"/>
          <p:cNvSpPr/>
          <p:nvPr/>
        </p:nvSpPr>
        <p:spPr>
          <a:xfrm>
            <a:off x="2643188" y="4857750"/>
            <a:ext cx="1428750" cy="1428750"/>
          </a:xfrm>
          <a:prstGeom prst="curvedRightArrow">
            <a:avLst/>
          </a:prstGeom>
          <a:solidFill>
            <a:srgbClr val="9A268C"/>
          </a:solidFill>
          <a:ln>
            <a:solidFill>
              <a:srgbClr val="9A2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право стрелка 22"/>
          <p:cNvSpPr/>
          <p:nvPr/>
        </p:nvSpPr>
        <p:spPr>
          <a:xfrm>
            <a:off x="4714875" y="4857750"/>
            <a:ext cx="1571625" cy="1428750"/>
          </a:xfrm>
          <a:prstGeom prst="curvedLeftArrow">
            <a:avLst/>
          </a:prstGeom>
          <a:solidFill>
            <a:srgbClr val="9A268C"/>
          </a:solidFill>
          <a:ln>
            <a:solidFill>
              <a:srgbClr val="9A2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9A268C"/>
                </a:solidFill>
              </a:ln>
              <a:solidFill>
                <a:srgbClr val="9A268C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7092280" y="2096852"/>
            <a:ext cx="622970" cy="1008112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5940152" y="2060848"/>
            <a:ext cx="632098" cy="1080120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37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Режим дня.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484784"/>
            <a:ext cx="8229600" cy="4525963"/>
          </a:xfrm>
        </p:spPr>
        <p:txBody>
          <a:bodyPr/>
          <a:lstStyle/>
          <a:p>
            <a:pPr lvl="3"/>
            <a:endParaRPr lang="ru-RU" dirty="0"/>
          </a:p>
        </p:txBody>
      </p:sp>
      <p:pic>
        <p:nvPicPr>
          <p:cNvPr id="4" name="Picture 4" descr="dd36efffaa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1970088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2339752" y="150592"/>
            <a:ext cx="6336704" cy="601471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/>
              <a:t>Учебные занятия в школе занимают 0,25 времени суток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Продолжительность ночного сна должна составлять   3/2  времени, проводимого в школе. </a:t>
            </a:r>
          </a:p>
          <a:p>
            <a:r>
              <a:rPr lang="ru-RU" sz="2000" dirty="0"/>
              <a:t>   Активный отдых на свежем воздухе должен составлять </a:t>
            </a:r>
            <a:r>
              <a:rPr lang="ru-RU" sz="2000" dirty="0" smtClean="0"/>
              <a:t>1/12  </a:t>
            </a:r>
            <a:r>
              <a:rPr lang="ru-RU" sz="2000" dirty="0"/>
              <a:t>часть  суток.</a:t>
            </a:r>
          </a:p>
          <a:p>
            <a:r>
              <a:rPr lang="ru-RU" sz="2000" dirty="0"/>
              <a:t> Подготовка домашнего задания должна занимать  1/3   от времени учебных занятий.</a:t>
            </a:r>
          </a:p>
          <a:p>
            <a:r>
              <a:rPr lang="ru-RU" sz="2000" dirty="0"/>
              <a:t> Досуг составляет около 1,8 от времени приготовления уроков дома. </a:t>
            </a:r>
          </a:p>
          <a:p>
            <a:pPr fontAlgn="base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19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Задача. Режим дня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764704"/>
            <a:ext cx="67687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1.Учебные занятия в школе занимают 0,25 времени суток. Сколько часов занимают учебные занятия?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2.   Активный отдых на свежем воздухе должен составлять 1/12 часть  суток. Сколько часов должен  продолжаться активный отдых на свежем воздухе?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3. Учебные занятия в школе занимают 0,25 времени суток. Продолжительность ночного сна должна составлять   3/2  времени, проводимого в школе. Сколько часов занимает сон?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4. Учебные занятия в школе занимают 0,25 времени суток. Подготовка домашнего задания должна занимать  1/3   от времени учебных занятий. Сколько времени нужно отвести на подготовку домашнего задания?</a:t>
            </a:r>
          </a:p>
          <a:p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. Учебные занятия в школе занимают 0,25 времени суток. Подготовка домашнего задания должна занимать  1/3   от времени учебных занятий.  Досуг составляет около 1,8 от времени приготовления уроков дома. Сколько часов должен продолжаться досуг?</a:t>
            </a:r>
          </a:p>
          <a:p>
            <a:r>
              <a:rPr lang="ru-RU" dirty="0"/>
              <a:t> 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46856" y="620688"/>
            <a:ext cx="8229600" cy="604867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827584" y="764704"/>
            <a:ext cx="504056" cy="50405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827584" y="1700808"/>
            <a:ext cx="576064" cy="648072"/>
          </a:xfrm>
          <a:prstGeom prst="rtTriangle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0758" y="2806204"/>
            <a:ext cx="540060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/>
          <p:cNvSpPr/>
          <p:nvPr/>
        </p:nvSpPr>
        <p:spPr>
          <a:xfrm>
            <a:off x="668952" y="3857858"/>
            <a:ext cx="703672" cy="720080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ильный пятиугольник 13"/>
          <p:cNvSpPr/>
          <p:nvPr/>
        </p:nvSpPr>
        <p:spPr>
          <a:xfrm>
            <a:off x="737574" y="5157192"/>
            <a:ext cx="684076" cy="792088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153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432048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Режим дня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2" descr="dd36efffaa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2656"/>
            <a:ext cx="202406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251520" y="620688"/>
            <a:ext cx="6552728" cy="53285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</a:rPr>
              <a:t>Учебные занятия – 6 </a:t>
            </a:r>
            <a:r>
              <a:rPr lang="ru-RU" sz="2800" dirty="0" smtClean="0">
                <a:solidFill>
                  <a:schemeClr val="tx1"/>
                </a:solidFill>
              </a:rPr>
              <a:t>часов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Активный </a:t>
            </a:r>
            <a:r>
              <a:rPr lang="ru-RU" sz="2800" dirty="0">
                <a:solidFill>
                  <a:schemeClr val="tx1"/>
                </a:solidFill>
              </a:rPr>
              <a:t>отдых на воздухе </a:t>
            </a:r>
            <a:r>
              <a:rPr lang="ru-RU" sz="2800" dirty="0" smtClean="0">
                <a:solidFill>
                  <a:schemeClr val="tx1"/>
                </a:solidFill>
              </a:rPr>
              <a:t>–2 часа 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dirty="0">
                <a:solidFill>
                  <a:schemeClr val="tx1"/>
                </a:solidFill>
              </a:rPr>
              <a:t>Подготовка домашнего задания – 2 часа</a:t>
            </a:r>
          </a:p>
          <a:p>
            <a:r>
              <a:rPr lang="ru-RU" sz="2800" dirty="0">
                <a:solidFill>
                  <a:schemeClr val="tx1"/>
                </a:solidFill>
              </a:rPr>
              <a:t>Досуг – 3,6 часа = 3 часа 36мин</a:t>
            </a:r>
          </a:p>
          <a:p>
            <a:r>
              <a:rPr lang="ru-RU" sz="2800" dirty="0">
                <a:solidFill>
                  <a:schemeClr val="tx1"/>
                </a:solidFill>
              </a:rPr>
              <a:t>Сон – 9 часов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280668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A268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Давайте проверим!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A268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714375"/>
            <a:ext cx="8229600" cy="4708525"/>
          </a:xfrm>
        </p:spPr>
        <p:txBody>
          <a:bodyPr>
            <a:noAutofit/>
          </a:bodyPr>
          <a:lstStyle/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5400" b="1" i="1" dirty="0" smtClean="0">
                <a:solidFill>
                  <a:srgbClr val="000000"/>
                </a:solidFill>
              </a:rPr>
              <a:t>1)  </a:t>
            </a:r>
            <a:r>
              <a:rPr lang="ru-RU" sz="6600" b="1" i="1" dirty="0" smtClean="0">
                <a:solidFill>
                  <a:schemeClr val="accent1">
                    <a:lumMod val="50000"/>
                  </a:schemeClr>
                </a:solidFill>
              </a:rPr>
              <a:t>Б</a:t>
            </a:r>
            <a:r>
              <a:rPr lang="ru-RU" sz="5400" b="1" i="1" dirty="0" smtClean="0">
                <a:solidFill>
                  <a:srgbClr val="000000"/>
                </a:solidFill>
              </a:rPr>
              <a:t>;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5400" b="1" i="1" dirty="0" smtClean="0">
                <a:solidFill>
                  <a:srgbClr val="000000"/>
                </a:solidFill>
              </a:rPr>
              <a:t>2)  </a:t>
            </a:r>
            <a:r>
              <a:rPr lang="ru-RU" sz="6600" b="1" i="1" dirty="0" smtClean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5400" b="1" i="1" dirty="0" smtClean="0">
                <a:solidFill>
                  <a:srgbClr val="000000"/>
                </a:solidFill>
              </a:rPr>
              <a:t>;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5400" b="1" i="1" dirty="0" smtClean="0">
                <a:solidFill>
                  <a:srgbClr val="000000"/>
                </a:solidFill>
              </a:rPr>
              <a:t>3)  </a:t>
            </a:r>
            <a:r>
              <a:rPr lang="ru-RU" sz="6600" b="1" i="1" dirty="0" smtClean="0">
                <a:solidFill>
                  <a:schemeClr val="accent1">
                    <a:lumMod val="50000"/>
                  </a:schemeClr>
                </a:solidFill>
              </a:rPr>
              <a:t>Б</a:t>
            </a:r>
            <a:r>
              <a:rPr lang="ru-RU" sz="5400" b="1" i="1" dirty="0" smtClean="0">
                <a:solidFill>
                  <a:srgbClr val="000000"/>
                </a:solidFill>
              </a:rPr>
              <a:t>;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5400" b="1" i="1" dirty="0" smtClean="0">
                <a:solidFill>
                  <a:srgbClr val="000000"/>
                </a:solidFill>
              </a:rPr>
              <a:t>4)  </a:t>
            </a:r>
            <a:r>
              <a:rPr lang="ru-RU" sz="6600" b="1" i="1" dirty="0" smtClean="0">
                <a:solidFill>
                  <a:schemeClr val="accent1">
                    <a:lumMod val="50000"/>
                  </a:schemeClr>
                </a:solidFill>
              </a:rPr>
              <a:t>А</a:t>
            </a:r>
            <a:r>
              <a:rPr lang="ru-RU" sz="5400" b="1" i="1" dirty="0" smtClean="0">
                <a:solidFill>
                  <a:srgbClr val="000000"/>
                </a:solidFill>
              </a:rPr>
              <a:t>;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5400" b="1" i="1" dirty="0" smtClean="0">
                <a:solidFill>
                  <a:srgbClr val="000000"/>
                </a:solidFill>
              </a:rPr>
              <a:t>5)  </a:t>
            </a:r>
            <a:r>
              <a:rPr lang="ru-RU" sz="6600" b="1" i="1" dirty="0" smtClean="0">
                <a:solidFill>
                  <a:schemeClr val="accent1">
                    <a:lumMod val="50000"/>
                  </a:schemeClr>
                </a:solidFill>
              </a:rPr>
              <a:t>А</a:t>
            </a:r>
            <a:r>
              <a:rPr lang="ru-RU" sz="5400" b="1" dirty="0" smtClean="0">
                <a:solidFill>
                  <a:srgbClr val="000000"/>
                </a:solidFill>
              </a:rPr>
              <a:t>.</a:t>
            </a:r>
            <a:endParaRPr lang="ru-RU" sz="5400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57620" y="928671"/>
          <a:ext cx="4643470" cy="57607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214710"/>
                <a:gridCol w="1428760"/>
              </a:tblGrid>
              <a:tr h="136072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0000"/>
                          </a:solidFill>
                        </a:rPr>
                        <a:t>Количество правильных ответов</a:t>
                      </a:r>
                      <a:endParaRPr lang="ru-RU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Оценка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579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ru-RU" sz="6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i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sz="66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88579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ru-RU" sz="6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i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sz="66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88579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ru-RU" sz="6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i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66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88579"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000000"/>
                          </a:solidFill>
                        </a:rPr>
                        <a:t>1-2</a:t>
                      </a:r>
                      <a:endParaRPr lang="ru-RU" sz="6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600" b="1" i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sz="66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383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203575" y="908050"/>
            <a:ext cx="4249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800080"/>
                </a:solidFill>
              </a:rPr>
              <a:t>ИТОГ УРОКА.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763713" y="2060575"/>
            <a:ext cx="640873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800080"/>
                </a:solidFill>
              </a:rPr>
              <a:t>1. </a:t>
            </a:r>
            <a:r>
              <a:rPr lang="ru-RU" altLang="ru-RU" sz="2400" b="1" dirty="0" smtClean="0">
                <a:solidFill>
                  <a:srgbClr val="800080"/>
                </a:solidFill>
              </a:rPr>
              <a:t>ПОВТОРИЛИ </a:t>
            </a:r>
            <a:r>
              <a:rPr lang="ru-RU" altLang="ru-RU" sz="2400" b="1" dirty="0">
                <a:solidFill>
                  <a:srgbClr val="800080"/>
                </a:solidFill>
              </a:rPr>
              <a:t>ПРАВИЛО НАХОЖДЕНИЯ ДРОБИ ОТ ЧИСЛА.</a:t>
            </a:r>
          </a:p>
          <a:p>
            <a:pPr eaLnBrk="1" hangingPunct="1"/>
            <a:endParaRPr lang="ru-RU" altLang="ru-RU" sz="2400" b="1" dirty="0">
              <a:solidFill>
                <a:srgbClr val="800080"/>
              </a:solidFill>
            </a:endParaRPr>
          </a:p>
          <a:p>
            <a:pPr eaLnBrk="1" hangingPunct="1"/>
            <a:r>
              <a:rPr lang="ru-RU" altLang="ru-RU" sz="2400" b="1" dirty="0">
                <a:solidFill>
                  <a:srgbClr val="800080"/>
                </a:solidFill>
              </a:rPr>
              <a:t>2. НАУЧИЛИСЬ РЕШАТЬ ЗАДАЧИ НА НАХОЖДЕНИЕ ДРОБИ ОТ ЧИСЛА.</a:t>
            </a:r>
          </a:p>
          <a:p>
            <a:pPr eaLnBrk="1" hangingPunct="1"/>
            <a:endParaRPr lang="ru-RU" altLang="ru-RU" sz="2400" b="1" dirty="0">
              <a:solidFill>
                <a:srgbClr val="800080"/>
              </a:solidFill>
            </a:endParaRPr>
          </a:p>
          <a:p>
            <a:pPr eaLnBrk="1" hangingPunct="1"/>
            <a:r>
              <a:rPr lang="ru-RU" altLang="ru-RU" sz="2400" b="1" dirty="0">
                <a:solidFill>
                  <a:srgbClr val="800080"/>
                </a:solidFill>
              </a:rPr>
              <a:t>3. ПОВТОРИЛИ УМНОЖЕНИЕ ОБЫКНОВЕННЫХ ДРОБЕЙ.</a:t>
            </a:r>
          </a:p>
          <a:p>
            <a:pPr eaLnBrk="1" hangingPunct="1"/>
            <a:endParaRPr lang="ru-RU" altLang="ru-RU" sz="2400" b="1" dirty="0">
              <a:solidFill>
                <a:srgbClr val="80008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ru-RU" altLang="ru-RU" sz="2400" b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03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476" y="-208649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1547813" y="1053574"/>
            <a:ext cx="64801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 dirty="0">
              <a:solidFill>
                <a:srgbClr val="660066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800080"/>
                </a:solidFill>
                <a:latin typeface="Arial" charset="0"/>
              </a:rPr>
              <a:t>1</a:t>
            </a:r>
            <a:r>
              <a:rPr lang="ru-RU" altLang="ru-RU" sz="2800" dirty="0">
                <a:solidFill>
                  <a:srgbClr val="660066"/>
                </a:solidFill>
                <a:latin typeface="Arial" charset="0"/>
              </a:rPr>
              <a:t>. </a:t>
            </a:r>
            <a:r>
              <a:rPr lang="ru-RU" altLang="ru-RU" sz="2800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Вычислить:                </a:t>
            </a:r>
            <a:endParaRPr lang="ru-RU" altLang="ru-RU" sz="2400" dirty="0">
              <a:solidFill>
                <a:srgbClr val="660066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 dirty="0">
              <a:solidFill>
                <a:srgbClr val="660066"/>
              </a:solidFill>
              <a:latin typeface="Arial" charset="0"/>
            </a:endParaRPr>
          </a:p>
        </p:txBody>
      </p:sp>
      <p:graphicFrame>
        <p:nvGraphicFramePr>
          <p:cNvPr id="51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97883385"/>
              </p:ext>
            </p:extLst>
          </p:nvPr>
        </p:nvGraphicFramePr>
        <p:xfrm>
          <a:off x="2165350" y="2170113"/>
          <a:ext cx="782638" cy="3168650"/>
        </p:xfrm>
        <a:graphic>
          <a:graphicData uri="http://schemas.openxmlformats.org/presentationml/2006/ole">
            <p:oleObj spid="_x0000_s17438" name="Формула" r:id="rId5" imgW="368280" imgH="1447560" progId="">
              <p:embed/>
            </p:oleObj>
          </a:graphicData>
        </a:graphic>
      </p:graphicFrame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734874" y="1586467"/>
            <a:ext cx="1728193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12382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12382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2382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1238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1238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238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238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238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238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Arial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Arial" charset="0"/>
                <a:cs typeface="Times New Roman" pitchFamily="18" charset="0"/>
              </a:rPr>
              <a:t>                                  </a:t>
            </a:r>
            <a:endParaRPr lang="ru-RU" altLang="ru-RU" sz="1200" dirty="0">
              <a:solidFill>
                <a:srgbClr val="660066"/>
              </a:solidFill>
              <a:latin typeface="Arial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dirty="0" smtClean="0">
              <a:solidFill>
                <a:srgbClr val="660066"/>
              </a:solidFill>
              <a:latin typeface="Arial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2,4  </a:t>
            </a:r>
            <a:r>
              <a:rPr lang="ru-RU" altLang="ru-RU" sz="2400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3;</a:t>
            </a:r>
            <a:endParaRPr lang="ru-RU" altLang="ru-RU" sz="2400" dirty="0">
              <a:solidFill>
                <a:srgbClr val="660066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	      3,5 </a:t>
            </a:r>
            <a:r>
              <a:rPr lang="ru-RU" altLang="ru-RU" sz="2400" dirty="0" smtClean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0, 2;</a:t>
            </a:r>
            <a:endParaRPr lang="ru-RU" altLang="ru-RU" sz="2400" dirty="0">
              <a:solidFill>
                <a:srgbClr val="660066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	      31  </a:t>
            </a:r>
            <a:r>
              <a:rPr lang="ru-RU" altLang="ru-RU" sz="2400" dirty="0" smtClean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0,4</a:t>
            </a:r>
            <a:r>
              <a:rPr lang="ru-RU" altLang="ru-RU" sz="2400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.</a:t>
            </a:r>
            <a:endParaRPr lang="ru-RU" altLang="ru-RU" sz="2400" dirty="0">
              <a:solidFill>
                <a:srgbClr val="660066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		</a:t>
            </a:r>
            <a:r>
              <a:rPr lang="ru-RU" altLang="ru-RU" sz="2400" dirty="0" smtClean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graphicFrame>
        <p:nvGraphicFramePr>
          <p:cNvPr id="3" name="Содержимое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18696702"/>
              </p:ext>
            </p:extLst>
          </p:nvPr>
        </p:nvGraphicFramePr>
        <p:xfrm>
          <a:off x="4547374" y="2256750"/>
          <a:ext cx="240526" cy="240526"/>
        </p:xfrm>
        <a:graphic>
          <a:graphicData uri="http://schemas.openxmlformats.org/presentationml/2006/ole">
            <p:oleObj spid="_x0000_s17439" name="Формула" r:id="rId6" imgW="75960" imgH="75960" progId="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2238412783"/>
              </p:ext>
            </p:extLst>
          </p:nvPr>
        </p:nvGraphicFramePr>
        <p:xfrm>
          <a:off x="4422874" y="2979844"/>
          <a:ext cx="241300" cy="239713"/>
        </p:xfrm>
        <a:graphic>
          <a:graphicData uri="http://schemas.openxmlformats.org/presentationml/2006/ole">
            <p:oleObj spid="_x0000_s17440" name="Формула" r:id="rId7" imgW="75969" imgH="75969" progId="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2583020288"/>
              </p:ext>
            </p:extLst>
          </p:nvPr>
        </p:nvGraphicFramePr>
        <p:xfrm>
          <a:off x="4413256" y="3717032"/>
          <a:ext cx="260536" cy="258823"/>
        </p:xfrm>
        <a:graphic>
          <a:graphicData uri="http://schemas.openxmlformats.org/presentationml/2006/ole">
            <p:oleObj spid="_x0000_s17441" name="Формула" r:id="rId8" imgW="75969" imgH="75969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63888" y="4653136"/>
            <a:ext cx="450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ru-RU" dirty="0" smtClean="0"/>
              <a:t>2  </a:t>
            </a:r>
            <a:r>
              <a:rPr lang="ru-RU" sz="2400" dirty="0" smtClean="0"/>
              <a:t>Замените </a:t>
            </a:r>
            <a:r>
              <a:rPr lang="ru-RU" sz="2400" dirty="0"/>
              <a:t>десятичную дробь обыкновенной</a:t>
            </a:r>
          </a:p>
          <a:p>
            <a:r>
              <a:rPr lang="ru-RU" sz="2400" dirty="0"/>
              <a:t>0,2;  0,5; 0,75; 0,25; 2,5</a:t>
            </a:r>
          </a:p>
        </p:txBody>
      </p:sp>
    </p:spTree>
    <p:extLst>
      <p:ext uri="{BB962C8B-B14F-4D97-AF65-F5344CB8AC3E}">
        <p14:creationId xmlns:p14="http://schemas.microsoft.com/office/powerpoint/2010/main" xmlns="" val="36003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>
            <a:off x="285750" y="1600200"/>
            <a:ext cx="8715375" cy="47085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sz="4800" b="1" i="1" smtClean="0">
                <a:solidFill>
                  <a:srgbClr val="C00000"/>
                </a:solidFill>
              </a:rPr>
              <a:t>Дробь от числа хотим найти,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z="4800" b="1" i="1" smtClean="0">
                <a:solidFill>
                  <a:srgbClr val="C00000"/>
                </a:solidFill>
              </a:rPr>
              <a:t>Не надо мам тревожить,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z="4800" b="1" i="1" smtClean="0">
                <a:solidFill>
                  <a:srgbClr val="C00000"/>
                </a:solidFill>
              </a:rPr>
              <a:t>Нам надо данное число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z="4800" b="1" i="1" smtClean="0">
                <a:solidFill>
                  <a:srgbClr val="C00000"/>
                </a:solidFill>
              </a:rPr>
              <a:t>На эту дробь умножить!</a:t>
            </a:r>
          </a:p>
        </p:txBody>
      </p:sp>
    </p:spTree>
    <p:extLst>
      <p:ext uri="{BB962C8B-B14F-4D97-AF65-F5344CB8AC3E}">
        <p14:creationId xmlns:p14="http://schemas.microsoft.com/office/powerpoint/2010/main" xmlns="" val="45218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000125" y="285750"/>
            <a:ext cx="1785938" cy="178593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Дуга 5"/>
          <p:cNvSpPr/>
          <p:nvPr/>
        </p:nvSpPr>
        <p:spPr>
          <a:xfrm rot="10800000" flipV="1">
            <a:off x="1214438" y="642938"/>
            <a:ext cx="1357312" cy="1096962"/>
          </a:xfrm>
          <a:prstGeom prst="arc">
            <a:avLst>
              <a:gd name="adj1" fmla="val 1160632"/>
              <a:gd name="adj2" fmla="val 9837736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428750" y="928688"/>
            <a:ext cx="142875" cy="2143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071688" y="928688"/>
            <a:ext cx="142875" cy="2143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28688" y="2571750"/>
            <a:ext cx="1857375" cy="1857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428750" y="3214688"/>
            <a:ext cx="142875" cy="214312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143125" y="3214688"/>
            <a:ext cx="142875" cy="214312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285875" y="3857625"/>
            <a:ext cx="1214438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928688" y="4857750"/>
            <a:ext cx="1857375" cy="17859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428750" y="5357813"/>
            <a:ext cx="142875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071688" y="5357813"/>
            <a:ext cx="142875" cy="2857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Дуга 16"/>
          <p:cNvSpPr/>
          <p:nvPr/>
        </p:nvSpPr>
        <p:spPr>
          <a:xfrm flipV="1">
            <a:off x="1143000" y="5857875"/>
            <a:ext cx="1357313" cy="1000125"/>
          </a:xfrm>
          <a:prstGeom prst="arc">
            <a:avLst>
              <a:gd name="adj1" fmla="val 1080713"/>
              <a:gd name="adj2" fmla="val 9403213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18" name="TextBox 19"/>
          <p:cNvSpPr txBox="1">
            <a:spLocks noChangeArrowheads="1"/>
          </p:cNvSpPr>
          <p:nvPr/>
        </p:nvSpPr>
        <p:spPr bwMode="auto">
          <a:xfrm>
            <a:off x="3000375" y="571500"/>
            <a:ext cx="5857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У меня все получилось и я доволен!</a:t>
            </a:r>
          </a:p>
        </p:txBody>
      </p:sp>
      <p:sp>
        <p:nvSpPr>
          <p:cNvPr id="21519" name="TextBox 20"/>
          <p:cNvSpPr txBox="1">
            <a:spLocks noChangeArrowheads="1"/>
          </p:cNvSpPr>
          <p:nvPr/>
        </p:nvSpPr>
        <p:spPr bwMode="auto">
          <a:xfrm>
            <a:off x="3071813" y="3214688"/>
            <a:ext cx="5857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У меня не совсем все получилось!</a:t>
            </a:r>
          </a:p>
        </p:txBody>
      </p:sp>
      <p:sp>
        <p:nvSpPr>
          <p:cNvPr id="21520" name="TextBox 21"/>
          <p:cNvSpPr txBox="1">
            <a:spLocks noChangeArrowheads="1"/>
          </p:cNvSpPr>
          <p:nvPr/>
        </p:nvSpPr>
        <p:spPr bwMode="auto">
          <a:xfrm>
            <a:off x="3143250" y="5429250"/>
            <a:ext cx="5857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У меня ничего не получилось!</a:t>
            </a:r>
          </a:p>
        </p:txBody>
      </p:sp>
    </p:spTree>
    <p:extLst>
      <p:ext uri="{BB962C8B-B14F-4D97-AF65-F5344CB8AC3E}">
        <p14:creationId xmlns:p14="http://schemas.microsoft.com/office/powerpoint/2010/main" xmlns="" val="35135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Татьяна\Downloads\69645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00"/>
            <a:ext cx="9144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Придумать задачу на использование </a:t>
            </a:r>
            <a:r>
              <a:rPr lang="ru-RU" dirty="0" smtClean="0"/>
              <a:t>правила </a:t>
            </a:r>
            <a:r>
              <a:rPr lang="ru-RU" dirty="0" smtClean="0"/>
              <a:t>нахождения </a:t>
            </a:r>
            <a:r>
              <a:rPr lang="ru-RU" dirty="0" smtClean="0"/>
              <a:t>дроби от числа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Выполнить </a:t>
            </a:r>
            <a:r>
              <a:rPr lang="ru-RU" dirty="0" smtClean="0"/>
              <a:t>упражнения  </a:t>
            </a:r>
            <a:r>
              <a:rPr lang="ru-RU" dirty="0" smtClean="0"/>
              <a:t>№411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644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Устно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b="1" dirty="0" smtClean="0"/>
              <a:t>Вырази дробью, какую часть всей фигуры составляют</a:t>
            </a:r>
            <a:r>
              <a:rPr lang="en-US" b="1" dirty="0" smtClean="0"/>
              <a:t> </a:t>
            </a:r>
            <a:endParaRPr lang="ru-RU" b="1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А) желтые квадраты?</a:t>
            </a:r>
            <a:r>
              <a:rPr lang="en-US" b="1" dirty="0" smtClean="0"/>
              <a:t>  </a:t>
            </a:r>
            <a:endParaRPr lang="ru-RU" b="1" dirty="0" smtClean="0"/>
          </a:p>
          <a:p>
            <a:pPr marL="514350" indent="-514350">
              <a:buNone/>
              <a:defRPr/>
            </a:pPr>
            <a:r>
              <a:rPr lang="en-US" b="1" dirty="0" smtClean="0"/>
              <a:t>  </a:t>
            </a:r>
            <a:r>
              <a:rPr lang="ru-RU" b="1" dirty="0" smtClean="0"/>
              <a:t>     Б) </a:t>
            </a:r>
            <a:r>
              <a:rPr lang="en-US" b="1" dirty="0" smtClean="0"/>
              <a:t> </a:t>
            </a:r>
            <a:r>
              <a:rPr lang="ru-RU" b="1" dirty="0"/>
              <a:t>зеленые </a:t>
            </a:r>
            <a:r>
              <a:rPr lang="ru-RU" b="1" dirty="0" smtClean="0"/>
              <a:t>квадраты?</a:t>
            </a:r>
            <a:r>
              <a:rPr lang="en-US" b="1" dirty="0" smtClean="0"/>
              <a:t> </a:t>
            </a:r>
            <a:r>
              <a:rPr lang="ru-RU" b="1" dirty="0" smtClean="0"/>
              <a:t>    </a:t>
            </a:r>
            <a:r>
              <a:rPr lang="en-US" b="1" dirty="0" smtClean="0"/>
              <a:t>B</a:t>
            </a:r>
            <a:r>
              <a:rPr lang="ru-RU" b="1" dirty="0"/>
              <a:t>) красные?</a:t>
            </a:r>
            <a:r>
              <a:rPr lang="en-US" b="1" dirty="0" smtClean="0"/>
              <a:t> </a:t>
            </a:r>
            <a:r>
              <a:rPr lang="ru-RU" b="1" dirty="0" smtClean="0"/>
              <a:t> </a:t>
            </a:r>
          </a:p>
          <a:p>
            <a:pPr marL="514350" indent="-514350">
              <a:buNone/>
              <a:defRPr/>
            </a:pP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г) голубые?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7" name="Рисунок 8" descr="Квадрат для задачи по математике 6 класс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2428875"/>
            <a:ext cx="41433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00313" y="2714625"/>
            <a:ext cx="785812" cy="357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62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980728"/>
            <a:ext cx="7067128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772817"/>
            <a:ext cx="6552728" cy="424847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dd36efffaa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1970088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2195736" y="0"/>
            <a:ext cx="6264696" cy="65433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1</a:t>
            </a:r>
          </a:p>
          <a:p>
            <a:pPr lvl="0"/>
            <a:endParaRPr lang="ru-RU" sz="2000" dirty="0"/>
          </a:p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1.  </a:t>
            </a:r>
            <a:r>
              <a:rPr lang="ru-RU" sz="2400" dirty="0" smtClean="0">
                <a:solidFill>
                  <a:schemeClr val="tx1"/>
                </a:solidFill>
              </a:rPr>
              <a:t>Турист  </a:t>
            </a:r>
            <a:r>
              <a:rPr lang="ru-RU" sz="2400" dirty="0">
                <a:solidFill>
                  <a:schemeClr val="tx1"/>
                </a:solidFill>
              </a:rPr>
              <a:t>за два часа  прошел 10 км. В первый час он  прошел   3/5     этого расстояния. Сколько километров он прошел за первый  час прогулки?</a:t>
            </a:r>
          </a:p>
          <a:p>
            <a:r>
              <a:rPr lang="ru-RU" sz="2400" dirty="0">
                <a:solidFill>
                  <a:schemeClr val="tx1"/>
                </a:solidFill>
              </a:rPr>
              <a:t>2. Огород занимает    4/5     всего  земельного участка. Капуста  занимает    2/3     огорода. Какую часть всего  земельного участка занимает капуста?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3.</a:t>
            </a:r>
            <a:r>
              <a:rPr lang="ru-RU" sz="2400" dirty="0">
                <a:solidFill>
                  <a:schemeClr val="tx1"/>
                </a:solidFill>
              </a:rPr>
              <a:t> Ширина комнаты 6 м,  высота составляет  7/12  от ширины, а длина 3/2    ширины. </a:t>
            </a:r>
            <a:r>
              <a:rPr lang="ru-RU" sz="2400" dirty="0" smtClean="0">
                <a:solidFill>
                  <a:schemeClr val="tx1"/>
                </a:solidFill>
              </a:rPr>
              <a:t>Найдите </a:t>
            </a:r>
            <a:r>
              <a:rPr lang="ru-RU" sz="2400" dirty="0">
                <a:solidFill>
                  <a:schemeClr val="tx1"/>
                </a:solidFill>
              </a:rPr>
              <a:t>длину и ширину комнаты. </a:t>
            </a: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92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2584619" y="4221163"/>
            <a:ext cx="43256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dirty="0" smtClean="0">
                <a:solidFill>
                  <a:srgbClr val="800080"/>
                </a:solidFill>
              </a:rPr>
              <a:t>Решение задач </a:t>
            </a:r>
          </a:p>
          <a:p>
            <a:pPr algn="ctr" eaLnBrk="1" hangingPunct="1"/>
            <a:r>
              <a:rPr lang="ru-RU" altLang="ru-RU" sz="3200" dirty="0" smtClean="0">
                <a:solidFill>
                  <a:srgbClr val="800080"/>
                </a:solidFill>
              </a:rPr>
              <a:t>на нахождение </a:t>
            </a:r>
            <a:r>
              <a:rPr lang="ru-RU" altLang="ru-RU" sz="3200" dirty="0">
                <a:solidFill>
                  <a:srgbClr val="800080"/>
                </a:solidFill>
              </a:rPr>
              <a:t>дроби</a:t>
            </a:r>
          </a:p>
          <a:p>
            <a:pPr algn="ctr" eaLnBrk="1" hangingPunct="1"/>
            <a:r>
              <a:rPr lang="ru-RU" altLang="ru-RU" sz="3200" dirty="0">
                <a:solidFill>
                  <a:srgbClr val="800080"/>
                </a:solidFill>
              </a:rPr>
              <a:t> от числа</a:t>
            </a:r>
          </a:p>
        </p:txBody>
      </p:sp>
      <p:pic>
        <p:nvPicPr>
          <p:cNvPr id="15369" name="Picture 9" descr="i?id=52656643-08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437" y="548680"/>
            <a:ext cx="3631563" cy="315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AutoShape 10"/>
          <p:cNvSpPr>
            <a:spLocks noChangeArrowheads="1"/>
          </p:cNvSpPr>
          <p:nvPr/>
        </p:nvSpPr>
        <p:spPr bwMode="auto">
          <a:xfrm rot="226430">
            <a:off x="4207415" y="1868128"/>
            <a:ext cx="4667070" cy="2338387"/>
          </a:xfrm>
          <a:prstGeom prst="cloudCallout">
            <a:avLst>
              <a:gd name="adj1" fmla="val -60101"/>
              <a:gd name="adj2" fmla="val -4134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b="1">
                <a:solidFill>
                  <a:srgbClr val="800080"/>
                </a:solidFill>
              </a:rPr>
              <a:t>  </a:t>
            </a:r>
          </a:p>
          <a:p>
            <a:r>
              <a:rPr lang="ru-RU" altLang="ru-RU" sz="3200" b="1">
                <a:solidFill>
                  <a:srgbClr val="800080"/>
                </a:solidFill>
              </a:rPr>
              <a:t>     Тема урока:</a:t>
            </a:r>
          </a:p>
          <a:p>
            <a:pPr algn="ctr"/>
            <a:endParaRPr lang="ru-RU" altLang="ru-RU" sz="3200"/>
          </a:p>
        </p:txBody>
      </p:sp>
    </p:spTree>
    <p:extLst>
      <p:ext uri="{BB962C8B-B14F-4D97-AF65-F5344CB8AC3E}">
        <p14:creationId xmlns:p14="http://schemas.microsoft.com/office/powerpoint/2010/main" xmlns="" val="143887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3" descr="Почтовая бумага"/>
          <p:cNvSpPr txBox="1">
            <a:spLocks noChangeArrowheads="1"/>
          </p:cNvSpPr>
          <p:nvPr/>
        </p:nvSpPr>
        <p:spPr bwMode="auto">
          <a:xfrm>
            <a:off x="0" y="0"/>
            <a:ext cx="9144000" cy="264795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i="1" u="sng" dirty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Задача 1.</a:t>
            </a:r>
          </a:p>
          <a:p>
            <a:pPr eaLnBrk="1" hangingPunct="1"/>
            <a:r>
              <a:rPr lang="ru-RU" altLang="ru-RU" sz="2400" b="1" dirty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Турист  за два часа  прошел 10 км. В первый час он </a:t>
            </a:r>
          </a:p>
          <a:p>
            <a:pPr eaLnBrk="1" hangingPunct="1"/>
            <a:endParaRPr lang="ru-RU" altLang="ru-RU" sz="2400" b="1" dirty="0">
              <a:solidFill>
                <a:srgbClr val="0033CC"/>
              </a:solidFill>
              <a:latin typeface="Times New Roman" pitchFamily="18" charset="0"/>
              <a:cs typeface="Arial" charset="0"/>
            </a:endParaRPr>
          </a:p>
          <a:p>
            <a:pPr eaLnBrk="1" hangingPunct="1"/>
            <a:r>
              <a:rPr lang="ru-RU" altLang="ru-RU" sz="2400" b="1" dirty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прошел           этого расстояния. </a:t>
            </a:r>
          </a:p>
          <a:p>
            <a:pPr eaLnBrk="1" hangingPunct="1"/>
            <a:endParaRPr lang="ru-RU" altLang="ru-RU" sz="2400" b="1" dirty="0">
              <a:solidFill>
                <a:srgbClr val="0033CC"/>
              </a:solidFill>
              <a:latin typeface="Times New Roman" pitchFamily="18" charset="0"/>
              <a:cs typeface="Arial" charset="0"/>
            </a:endParaRPr>
          </a:p>
          <a:p>
            <a:pPr eaLnBrk="1" hangingPunct="1"/>
            <a:r>
              <a:rPr lang="ru-RU" altLang="ru-RU" sz="2400" b="1" dirty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Сколько километров он прошел за первый  </a:t>
            </a:r>
            <a:r>
              <a:rPr lang="ru-RU" altLang="ru-RU" sz="2400" b="1" dirty="0">
                <a:solidFill>
                  <a:srgbClr val="0033CC"/>
                </a:solidFill>
              </a:rPr>
              <a:t>час прогулки?</a:t>
            </a:r>
          </a:p>
          <a:p>
            <a:pPr algn="ctr" eaLnBrk="1" hangingPunct="1"/>
            <a:endParaRPr lang="ru-RU" altLang="ru-RU" sz="2400" b="1" dirty="0">
              <a:solidFill>
                <a:srgbClr val="0033CC"/>
              </a:solidFill>
              <a:cs typeface="Arial" charset="0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403350" y="692150"/>
          <a:ext cx="431800" cy="1003300"/>
        </p:xfrm>
        <a:graphic>
          <a:graphicData uri="http://schemas.openxmlformats.org/presentationml/2006/ole">
            <p:oleObj spid="_x0000_s5151" name="Формула" r:id="rId5" imgW="139639" imgH="393529" progId="">
              <p:embed/>
            </p:oleObj>
          </a:graphicData>
        </a:graphic>
      </p:graphicFrame>
      <p:sp>
        <p:nvSpPr>
          <p:cNvPr id="2057" name="Line 5"/>
          <p:cNvSpPr>
            <a:spLocks noChangeShapeType="1"/>
          </p:cNvSpPr>
          <p:nvPr/>
        </p:nvSpPr>
        <p:spPr bwMode="auto">
          <a:xfrm flipV="1">
            <a:off x="76200" y="4800600"/>
            <a:ext cx="8763000" cy="1143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6200" y="4267200"/>
            <a:ext cx="9097963" cy="1647825"/>
            <a:chOff x="48" y="2688"/>
            <a:chExt cx="5731" cy="1038"/>
          </a:xfrm>
        </p:grpSpPr>
        <p:sp>
          <p:nvSpPr>
            <p:cNvPr id="2066" name="Freeform 7"/>
            <p:cNvSpPr>
              <a:spLocks/>
            </p:cNvSpPr>
            <p:nvPr/>
          </p:nvSpPr>
          <p:spPr bwMode="auto">
            <a:xfrm>
              <a:off x="5548" y="2688"/>
              <a:ext cx="231" cy="318"/>
            </a:xfrm>
            <a:custGeom>
              <a:avLst/>
              <a:gdLst>
                <a:gd name="T0" fmla="*/ 0 w 454"/>
                <a:gd name="T1" fmla="*/ 186 h 544"/>
                <a:gd name="T2" fmla="*/ 231 w 454"/>
                <a:gd name="T3" fmla="*/ 186 h 544"/>
                <a:gd name="T4" fmla="*/ 0 w 454"/>
                <a:gd name="T5" fmla="*/ 0 h 544"/>
                <a:gd name="T6" fmla="*/ 0 w 454"/>
                <a:gd name="T7" fmla="*/ 318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00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67" name="Freeform 8"/>
            <p:cNvSpPr>
              <a:spLocks/>
            </p:cNvSpPr>
            <p:nvPr/>
          </p:nvSpPr>
          <p:spPr bwMode="auto">
            <a:xfrm>
              <a:off x="48" y="3408"/>
              <a:ext cx="231" cy="318"/>
            </a:xfrm>
            <a:custGeom>
              <a:avLst/>
              <a:gdLst>
                <a:gd name="T0" fmla="*/ 0 w 454"/>
                <a:gd name="T1" fmla="*/ 186 h 544"/>
                <a:gd name="T2" fmla="*/ 231 w 454"/>
                <a:gd name="T3" fmla="*/ 186 h 544"/>
                <a:gd name="T4" fmla="*/ 0 w 454"/>
                <a:gd name="T5" fmla="*/ 0 h 544"/>
                <a:gd name="T6" fmla="*/ 0 w 454"/>
                <a:gd name="T7" fmla="*/ 318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00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68" name="Freeform 9"/>
            <p:cNvSpPr>
              <a:spLocks/>
            </p:cNvSpPr>
            <p:nvPr/>
          </p:nvSpPr>
          <p:spPr bwMode="auto">
            <a:xfrm>
              <a:off x="4464" y="2832"/>
              <a:ext cx="231" cy="318"/>
            </a:xfrm>
            <a:custGeom>
              <a:avLst/>
              <a:gdLst>
                <a:gd name="T0" fmla="*/ 0 w 454"/>
                <a:gd name="T1" fmla="*/ 186 h 544"/>
                <a:gd name="T2" fmla="*/ 231 w 454"/>
                <a:gd name="T3" fmla="*/ 186 h 544"/>
                <a:gd name="T4" fmla="*/ 0 w 454"/>
                <a:gd name="T5" fmla="*/ 0 h 544"/>
                <a:gd name="T6" fmla="*/ 0 w 454"/>
                <a:gd name="T7" fmla="*/ 318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00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69" name="Freeform 10"/>
            <p:cNvSpPr>
              <a:spLocks/>
            </p:cNvSpPr>
            <p:nvPr/>
          </p:nvSpPr>
          <p:spPr bwMode="auto">
            <a:xfrm>
              <a:off x="3360" y="2976"/>
              <a:ext cx="231" cy="318"/>
            </a:xfrm>
            <a:custGeom>
              <a:avLst/>
              <a:gdLst>
                <a:gd name="T0" fmla="*/ 0 w 454"/>
                <a:gd name="T1" fmla="*/ 186 h 544"/>
                <a:gd name="T2" fmla="*/ 231 w 454"/>
                <a:gd name="T3" fmla="*/ 186 h 544"/>
                <a:gd name="T4" fmla="*/ 0 w 454"/>
                <a:gd name="T5" fmla="*/ 0 h 544"/>
                <a:gd name="T6" fmla="*/ 0 w 454"/>
                <a:gd name="T7" fmla="*/ 318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00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0" name="Freeform 11"/>
            <p:cNvSpPr>
              <a:spLocks/>
            </p:cNvSpPr>
            <p:nvPr/>
          </p:nvSpPr>
          <p:spPr bwMode="auto">
            <a:xfrm>
              <a:off x="2208" y="3120"/>
              <a:ext cx="231" cy="318"/>
            </a:xfrm>
            <a:custGeom>
              <a:avLst/>
              <a:gdLst>
                <a:gd name="T0" fmla="*/ 0 w 454"/>
                <a:gd name="T1" fmla="*/ 186 h 544"/>
                <a:gd name="T2" fmla="*/ 231 w 454"/>
                <a:gd name="T3" fmla="*/ 186 h 544"/>
                <a:gd name="T4" fmla="*/ 0 w 454"/>
                <a:gd name="T5" fmla="*/ 0 h 544"/>
                <a:gd name="T6" fmla="*/ 0 w 454"/>
                <a:gd name="T7" fmla="*/ 318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00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71" name="Freeform 12"/>
            <p:cNvSpPr>
              <a:spLocks/>
            </p:cNvSpPr>
            <p:nvPr/>
          </p:nvSpPr>
          <p:spPr bwMode="auto">
            <a:xfrm>
              <a:off x="1104" y="3264"/>
              <a:ext cx="231" cy="318"/>
            </a:xfrm>
            <a:custGeom>
              <a:avLst/>
              <a:gdLst>
                <a:gd name="T0" fmla="*/ 0 w 454"/>
                <a:gd name="T1" fmla="*/ 186 h 544"/>
                <a:gd name="T2" fmla="*/ 231 w 454"/>
                <a:gd name="T3" fmla="*/ 186 h 544"/>
                <a:gd name="T4" fmla="*/ 0 w 454"/>
                <a:gd name="T5" fmla="*/ 0 h 544"/>
                <a:gd name="T6" fmla="*/ 0 w 454"/>
                <a:gd name="T7" fmla="*/ 318 h 5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4"/>
                <a:gd name="T13" fmla="*/ 0 h 544"/>
                <a:gd name="T14" fmla="*/ 454 w 454"/>
                <a:gd name="T15" fmla="*/ 544 h 5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4" h="544">
                  <a:moveTo>
                    <a:pt x="0" y="318"/>
                  </a:moveTo>
                  <a:lnTo>
                    <a:pt x="454" y="318"/>
                  </a:lnTo>
                  <a:lnTo>
                    <a:pt x="0" y="0"/>
                  </a:lnTo>
                  <a:lnTo>
                    <a:pt x="0" y="544"/>
                  </a:lnTo>
                </a:path>
              </a:pathLst>
            </a:custGeom>
            <a:solidFill>
              <a:srgbClr val="00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4045" name="Freeform 13"/>
          <p:cNvSpPr>
            <a:spLocks/>
          </p:cNvSpPr>
          <p:nvPr/>
        </p:nvSpPr>
        <p:spPr bwMode="auto">
          <a:xfrm>
            <a:off x="3479800" y="4800600"/>
            <a:ext cx="5359400" cy="698500"/>
          </a:xfrm>
          <a:custGeom>
            <a:avLst/>
            <a:gdLst>
              <a:gd name="T0" fmla="*/ 5359400 w 3376"/>
              <a:gd name="T1" fmla="*/ 0 h 440"/>
              <a:gd name="T2" fmla="*/ 0 w 3376"/>
              <a:gd name="T3" fmla="*/ 698500 h 440"/>
              <a:gd name="T4" fmla="*/ 0 60000 65536"/>
              <a:gd name="T5" fmla="*/ 0 60000 65536"/>
              <a:gd name="T6" fmla="*/ 0 w 3376"/>
              <a:gd name="T7" fmla="*/ 0 h 440"/>
              <a:gd name="T8" fmla="*/ 3376 w 3376"/>
              <a:gd name="T9" fmla="*/ 440 h 4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76" h="440">
                <a:moveTo>
                  <a:pt x="3376" y="0"/>
                </a:moveTo>
                <a:lnTo>
                  <a:pt x="0" y="44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60" name="AutoShape 14"/>
          <p:cNvSpPr>
            <a:spLocks/>
          </p:cNvSpPr>
          <p:nvPr/>
        </p:nvSpPr>
        <p:spPr bwMode="auto">
          <a:xfrm rot="-5801429">
            <a:off x="4183063" y="1452563"/>
            <a:ext cx="685800" cy="8763000"/>
          </a:xfrm>
          <a:prstGeom prst="leftBrace">
            <a:avLst>
              <a:gd name="adj1" fmla="val 106481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 rot="-162426">
            <a:off x="3732213" y="5837238"/>
            <a:ext cx="2081212" cy="1006475"/>
          </a:xfrm>
          <a:prstGeom prst="rect">
            <a:avLst/>
          </a:prstGeom>
          <a:noFill/>
          <a:ln w="12700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10</a:t>
            </a:r>
            <a:r>
              <a:rPr lang="ru-RU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км</a:t>
            </a:r>
          </a:p>
        </p:txBody>
      </p:sp>
      <p:pic>
        <p:nvPicPr>
          <p:cNvPr id="25829" name="Picture 1253" descr="j035466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93063" y="2420938"/>
            <a:ext cx="1150937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369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6" name="Rectang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60419" name="Rectangle 3" descr="Почтовая бумага"/>
          <p:cNvSpPr>
            <a:spLocks noGrp="1"/>
          </p:cNvSpPr>
          <p:nvPr>
            <p:ph type="body" sz="half" idx="1"/>
          </p:nvPr>
        </p:nvSpPr>
        <p:spPr>
          <a:xfrm>
            <a:off x="15900" y="0"/>
            <a:ext cx="9144000" cy="68580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2800" dirty="0" smtClean="0">
                <a:latin typeface="Arial" charset="0"/>
              </a:rPr>
              <a:t>Всего за два часа прошел – 10 км.</a:t>
            </a:r>
          </a:p>
          <a:p>
            <a:pPr>
              <a:buFont typeface="Arial" charset="0"/>
              <a:buNone/>
            </a:pPr>
            <a:endParaRPr lang="ru-RU" altLang="ru-RU" sz="2800" dirty="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altLang="ru-RU" sz="2800" dirty="0" smtClean="0">
                <a:latin typeface="Arial" charset="0"/>
              </a:rPr>
              <a:t>В первый час прошел - ? км;      </a:t>
            </a:r>
            <a:r>
              <a:rPr lang="ru-RU" altLang="ru-RU" sz="2800" dirty="0" smtClean="0">
                <a:solidFill>
                  <a:srgbClr val="FF6600"/>
                </a:solidFill>
                <a:latin typeface="Arial" charset="0"/>
              </a:rPr>
              <a:t>от</a:t>
            </a:r>
          </a:p>
        </p:txBody>
      </p:sp>
      <p:graphicFrame>
        <p:nvGraphicFramePr>
          <p:cNvPr id="60423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32363" y="765175"/>
          <a:ext cx="382587" cy="1079500"/>
        </p:xfrm>
        <a:graphic>
          <a:graphicData uri="http://schemas.openxmlformats.org/presentationml/2006/ole">
            <p:oleObj spid="_x0000_s6313" name="Формула" r:id="rId4" imgW="139639" imgH="393529" progId="">
              <p:embed/>
            </p:oleObj>
          </a:graphicData>
        </a:graphic>
      </p:graphicFrame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5940425" y="1268413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 flipV="1">
            <a:off x="6516688" y="260350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 flipH="1">
            <a:off x="6156325" y="26035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23850" y="1844676"/>
            <a:ext cx="7488238" cy="1445981"/>
            <a:chOff x="96" y="2044"/>
            <a:chExt cx="2864" cy="823"/>
          </a:xfrm>
        </p:grpSpPr>
        <p:sp>
          <p:nvSpPr>
            <p:cNvPr id="2" name="Text Box 17"/>
            <p:cNvSpPr txBox="1">
              <a:spLocks noChangeArrowheads="1"/>
            </p:cNvSpPr>
            <p:nvPr/>
          </p:nvSpPr>
          <p:spPr bwMode="auto">
            <a:xfrm>
              <a:off x="96" y="2044"/>
              <a:ext cx="2864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lg" len="lg"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44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 </a:t>
              </a:r>
              <a:r>
                <a:rPr lang="ru-RU" altLang="ru-RU" sz="4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1 способ. </a:t>
              </a:r>
            </a:p>
            <a:p>
              <a:pPr eaLnBrk="1" hangingPunct="1"/>
              <a:r>
                <a:rPr lang="en-US" altLang="ru-RU" sz="4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10</a:t>
              </a:r>
              <a:r>
                <a:rPr lang="ru-RU" altLang="ru-RU" sz="4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 : 5 </a:t>
              </a:r>
              <a:r>
                <a:rPr lang="ru-RU" altLang="ru-RU" sz="4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  3 </a:t>
              </a:r>
              <a:r>
                <a:rPr lang="ru-RU" altLang="ru-RU" sz="4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= 6 (км) – </a:t>
              </a:r>
              <a:r>
                <a:rPr lang="ru-RU" altLang="ru-RU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за первый час</a:t>
              </a:r>
            </a:p>
          </p:txBody>
        </p:sp>
        <p:graphicFrame>
          <p:nvGraphicFramePr>
            <p:cNvPr id="60431" name="Object 18"/>
            <p:cNvGraphicFramePr>
              <a:graphicFrameLocks noChangeAspect="1"/>
            </p:cNvGraphicFramePr>
            <p:nvPr/>
          </p:nvGraphicFramePr>
          <p:xfrm>
            <a:off x="943" y="2105"/>
            <a:ext cx="310" cy="587"/>
          </p:xfrm>
          <a:graphic>
            <a:graphicData uri="http://schemas.openxmlformats.org/presentationml/2006/ole">
              <p:oleObj spid="_x0000_s6314" name="Формула" r:id="rId5" imgW="114151" imgH="215619" progId="">
                <p:embed/>
              </p:oleObj>
            </a:graphicData>
          </a:graphic>
        </p:graphicFrame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95288" y="3670302"/>
            <a:ext cx="7993062" cy="1487488"/>
            <a:chOff x="96" y="2105"/>
            <a:chExt cx="2219" cy="937"/>
          </a:xfrm>
        </p:grpSpPr>
        <p:sp>
          <p:nvSpPr>
            <p:cNvPr id="5" name="Text Box 17"/>
            <p:cNvSpPr txBox="1">
              <a:spLocks noChangeArrowheads="1"/>
            </p:cNvSpPr>
            <p:nvPr/>
          </p:nvSpPr>
          <p:spPr bwMode="auto">
            <a:xfrm>
              <a:off x="96" y="2131"/>
              <a:ext cx="2219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lg" len="lg"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44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 </a:t>
              </a:r>
              <a:r>
                <a:rPr lang="ru-RU" altLang="ru-RU" sz="4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2 способ. </a:t>
              </a:r>
            </a:p>
            <a:p>
              <a:pPr eaLnBrk="1" hangingPunct="1"/>
              <a:r>
                <a:rPr lang="en-US" altLang="ru-RU" sz="4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10</a:t>
              </a:r>
              <a:r>
                <a:rPr lang="ru-RU" altLang="ru-RU" sz="4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 </a:t>
              </a:r>
              <a:r>
                <a:rPr lang="ru-RU" altLang="ru-RU" sz="4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     = </a:t>
              </a:r>
              <a:r>
                <a:rPr lang="ru-RU" altLang="ru-RU" sz="4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6 (км) </a:t>
              </a:r>
            </a:p>
          </p:txBody>
        </p:sp>
        <p:graphicFrame>
          <p:nvGraphicFramePr>
            <p:cNvPr id="60434" name="Object 18"/>
            <p:cNvGraphicFramePr>
              <a:graphicFrameLocks noChangeAspect="1"/>
            </p:cNvGraphicFramePr>
            <p:nvPr/>
          </p:nvGraphicFramePr>
          <p:xfrm>
            <a:off x="943" y="2105"/>
            <a:ext cx="310" cy="587"/>
          </p:xfrm>
          <a:graphic>
            <a:graphicData uri="http://schemas.openxmlformats.org/presentationml/2006/ole">
              <p:oleObj spid="_x0000_s6315" name="Формула" r:id="rId6" imgW="114151" imgH="215619" progId="">
                <p:embed/>
              </p:oleObj>
            </a:graphicData>
          </a:graphic>
        </p:graphicFrame>
      </p:grpSp>
      <p:graphicFrame>
        <p:nvGraphicFramePr>
          <p:cNvPr id="60435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xmlns="" val="1596592365"/>
              </p:ext>
            </p:extLst>
          </p:nvPr>
        </p:nvGraphicFramePr>
        <p:xfrm>
          <a:off x="1435522" y="4434683"/>
          <a:ext cx="357733" cy="1023117"/>
        </p:xfrm>
        <a:graphic>
          <a:graphicData uri="http://schemas.openxmlformats.org/presentationml/2006/ole">
            <p:oleObj spid="_x0000_s6316" name="Формула" r:id="rId7" imgW="190417" imgH="545863" progId="">
              <p:embed/>
            </p:oleObj>
          </a:graphicData>
        </a:graphic>
      </p:graphicFrame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403350" y="5157788"/>
            <a:ext cx="3395663" cy="1028700"/>
            <a:chOff x="96" y="2044"/>
            <a:chExt cx="2139" cy="648"/>
          </a:xfrm>
        </p:grpSpPr>
        <p:sp>
          <p:nvSpPr>
            <p:cNvPr id="44049" name="Text Box 17"/>
            <p:cNvSpPr txBox="1">
              <a:spLocks noChangeArrowheads="1"/>
            </p:cNvSpPr>
            <p:nvPr/>
          </p:nvSpPr>
          <p:spPr bwMode="auto">
            <a:xfrm>
              <a:off x="96" y="2044"/>
              <a:ext cx="2139" cy="480"/>
            </a:xfrm>
            <a:prstGeom prst="rect">
              <a:avLst/>
            </a:prstGeom>
            <a:noFill/>
            <a:ln w="12700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4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Ответ: 6 км </a:t>
              </a:r>
            </a:p>
          </p:txBody>
        </p:sp>
        <p:graphicFrame>
          <p:nvGraphicFramePr>
            <p:cNvPr id="60440" name="Object 18"/>
            <p:cNvGraphicFramePr>
              <a:graphicFrameLocks noChangeAspect="1"/>
            </p:cNvGraphicFramePr>
            <p:nvPr/>
          </p:nvGraphicFramePr>
          <p:xfrm>
            <a:off x="943" y="2105"/>
            <a:ext cx="310" cy="587"/>
          </p:xfrm>
          <a:graphic>
            <a:graphicData uri="http://schemas.openxmlformats.org/presentationml/2006/ole">
              <p:oleObj spid="_x0000_s6317" name="Формула" r:id="rId8" imgW="114151" imgH="215619" progId="">
                <p:embed/>
              </p:oleObj>
            </a:graphicData>
          </a:graphic>
        </p:graphicFrame>
      </p:grp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3905076" y="4495800"/>
            <a:ext cx="26116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  </a:t>
            </a:r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за первый час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30152711"/>
              </p:ext>
            </p:extLst>
          </p:nvPr>
        </p:nvGraphicFramePr>
        <p:xfrm>
          <a:off x="1187624" y="4649460"/>
          <a:ext cx="114300" cy="95250"/>
        </p:xfrm>
        <a:graphic>
          <a:graphicData uri="http://schemas.openxmlformats.org/presentationml/2006/ole">
            <p:oleObj spid="_x0000_s6318" name="Формула" r:id="rId9" imgW="114120" imgH="114120" progId="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79580661"/>
              </p:ext>
            </p:extLst>
          </p:nvPr>
        </p:nvGraphicFramePr>
        <p:xfrm>
          <a:off x="1907704" y="2852936"/>
          <a:ext cx="114300" cy="216024"/>
        </p:xfrm>
        <a:graphic>
          <a:graphicData uri="http://schemas.openxmlformats.org/presentationml/2006/ole">
            <p:oleObj spid="_x0000_s6319" name="Формула" r:id="rId10" imgW="114102" imgH="114102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5364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Freeform 3"/>
          <p:cNvSpPr>
            <a:spLocks/>
          </p:cNvSpPr>
          <p:nvPr/>
        </p:nvSpPr>
        <p:spPr bwMode="auto">
          <a:xfrm>
            <a:off x="558800" y="1371600"/>
            <a:ext cx="3708400" cy="2844800"/>
          </a:xfrm>
          <a:custGeom>
            <a:avLst/>
            <a:gdLst>
              <a:gd name="T0" fmla="*/ 0 w 2336"/>
              <a:gd name="T1" fmla="*/ 2844800 h 1792"/>
              <a:gd name="T2" fmla="*/ 3251200 w 2336"/>
              <a:gd name="T3" fmla="*/ 2832100 h 1792"/>
              <a:gd name="T4" fmla="*/ 3708400 w 2336"/>
              <a:gd name="T5" fmla="*/ 12700 h 1792"/>
              <a:gd name="T6" fmla="*/ 508000 w 2336"/>
              <a:gd name="T7" fmla="*/ 0 h 1792"/>
              <a:gd name="T8" fmla="*/ 0 w 2336"/>
              <a:gd name="T9" fmla="*/ 2844800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36"/>
              <a:gd name="T16" fmla="*/ 0 h 1792"/>
              <a:gd name="T17" fmla="*/ 2336 w 2336"/>
              <a:gd name="T18" fmla="*/ 1792 h 1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36" h="1792">
                <a:moveTo>
                  <a:pt x="0" y="1792"/>
                </a:moveTo>
                <a:lnTo>
                  <a:pt x="2048" y="1784"/>
                </a:lnTo>
                <a:lnTo>
                  <a:pt x="2336" y="8"/>
                </a:lnTo>
                <a:lnTo>
                  <a:pt x="320" y="0"/>
                </a:lnTo>
                <a:lnTo>
                  <a:pt x="0" y="179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66FF66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7108" name="Freeform 4"/>
          <p:cNvSpPr>
            <a:spLocks/>
          </p:cNvSpPr>
          <p:nvPr/>
        </p:nvSpPr>
        <p:spPr bwMode="auto">
          <a:xfrm>
            <a:off x="1600200" y="1371600"/>
            <a:ext cx="2667000" cy="2857500"/>
          </a:xfrm>
          <a:custGeom>
            <a:avLst/>
            <a:gdLst>
              <a:gd name="T0" fmla="*/ 0 w 1680"/>
              <a:gd name="T1" fmla="*/ 2857500 h 1800"/>
              <a:gd name="T2" fmla="*/ 2184400 w 1680"/>
              <a:gd name="T3" fmla="*/ 2819400 h 1800"/>
              <a:gd name="T4" fmla="*/ 2667000 w 1680"/>
              <a:gd name="T5" fmla="*/ 25400 h 1800"/>
              <a:gd name="T6" fmla="*/ 482600 w 1680"/>
              <a:gd name="T7" fmla="*/ 0 h 1800"/>
              <a:gd name="T8" fmla="*/ 0 w 1680"/>
              <a:gd name="T9" fmla="*/ 2857500 h 1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0"/>
              <a:gd name="T16" fmla="*/ 0 h 1800"/>
              <a:gd name="T17" fmla="*/ 1680 w 1680"/>
              <a:gd name="T18" fmla="*/ 1800 h 1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0" h="1800">
                <a:moveTo>
                  <a:pt x="0" y="1800"/>
                </a:moveTo>
                <a:lnTo>
                  <a:pt x="1376" y="1776"/>
                </a:lnTo>
                <a:lnTo>
                  <a:pt x="1680" y="16"/>
                </a:lnTo>
                <a:lnTo>
                  <a:pt x="304" y="0"/>
                </a:lnTo>
                <a:lnTo>
                  <a:pt x="0" y="18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307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00431786"/>
              </p:ext>
            </p:extLst>
          </p:nvPr>
        </p:nvGraphicFramePr>
        <p:xfrm>
          <a:off x="5234294" y="1916113"/>
          <a:ext cx="436562" cy="1219200"/>
        </p:xfrm>
        <a:graphic>
          <a:graphicData uri="http://schemas.openxmlformats.org/presentationml/2006/ole">
            <p:oleObj spid="_x0000_s7330" name="Формула" r:id="rId4" imgW="152334" imgH="393529" progId="">
              <p:embed/>
            </p:oleObj>
          </a:graphicData>
        </a:graphic>
      </p:graphicFrame>
      <p:sp>
        <p:nvSpPr>
          <p:cNvPr id="3084" name="Freeform 10"/>
          <p:cNvSpPr>
            <a:spLocks/>
          </p:cNvSpPr>
          <p:nvPr/>
        </p:nvSpPr>
        <p:spPr bwMode="auto">
          <a:xfrm>
            <a:off x="533400" y="546100"/>
            <a:ext cx="3886200" cy="3594100"/>
          </a:xfrm>
          <a:custGeom>
            <a:avLst/>
            <a:gdLst>
              <a:gd name="T0" fmla="*/ 0 w 2448"/>
              <a:gd name="T1" fmla="*/ 3594100 h 2264"/>
              <a:gd name="T2" fmla="*/ 3276600 w 2448"/>
              <a:gd name="T3" fmla="*/ 3594100 h 2264"/>
              <a:gd name="T4" fmla="*/ 3886200 w 2448"/>
              <a:gd name="T5" fmla="*/ 12700 h 2264"/>
              <a:gd name="T6" fmla="*/ 660400 w 2448"/>
              <a:gd name="T7" fmla="*/ 0 h 2264"/>
              <a:gd name="T8" fmla="*/ 0 w 2448"/>
              <a:gd name="T9" fmla="*/ 3594100 h 2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8"/>
              <a:gd name="T16" fmla="*/ 0 h 2264"/>
              <a:gd name="T17" fmla="*/ 2448 w 2448"/>
              <a:gd name="T18" fmla="*/ 2264 h 2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8" h="2264">
                <a:moveTo>
                  <a:pt x="0" y="2264"/>
                </a:moveTo>
                <a:lnTo>
                  <a:pt x="2064" y="2264"/>
                </a:lnTo>
                <a:lnTo>
                  <a:pt x="2448" y="8"/>
                </a:lnTo>
                <a:lnTo>
                  <a:pt x="416" y="0"/>
                </a:lnTo>
                <a:lnTo>
                  <a:pt x="0" y="2264"/>
                </a:lnTo>
                <a:close/>
              </a:path>
            </a:pathLst>
          </a:custGeom>
          <a:noFill/>
          <a:ln w="12700">
            <a:solidFill>
              <a:schemeClr val="tx2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85800" y="1384300"/>
            <a:ext cx="3581400" cy="2057400"/>
            <a:chOff x="624" y="1008"/>
            <a:chExt cx="2256" cy="1296"/>
          </a:xfrm>
        </p:grpSpPr>
        <p:sp>
          <p:nvSpPr>
            <p:cNvPr id="3092" name="Line 12"/>
            <p:cNvSpPr>
              <a:spLocks noChangeShapeType="1"/>
            </p:cNvSpPr>
            <p:nvPr/>
          </p:nvSpPr>
          <p:spPr bwMode="auto">
            <a:xfrm>
              <a:off x="864" y="1008"/>
              <a:ext cx="201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3" name="Line 13"/>
            <p:cNvSpPr>
              <a:spLocks noChangeShapeType="1"/>
            </p:cNvSpPr>
            <p:nvPr/>
          </p:nvSpPr>
          <p:spPr bwMode="auto">
            <a:xfrm>
              <a:off x="768" y="1440"/>
              <a:ext cx="201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4" name="Line 14"/>
            <p:cNvSpPr>
              <a:spLocks noChangeShapeType="1"/>
            </p:cNvSpPr>
            <p:nvPr/>
          </p:nvSpPr>
          <p:spPr bwMode="auto">
            <a:xfrm>
              <a:off x="720" y="1872"/>
              <a:ext cx="201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Line 15"/>
            <p:cNvSpPr>
              <a:spLocks noChangeShapeType="1"/>
            </p:cNvSpPr>
            <p:nvPr/>
          </p:nvSpPr>
          <p:spPr bwMode="auto">
            <a:xfrm>
              <a:off x="624" y="2304"/>
              <a:ext cx="201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 rot="-161520">
            <a:off x="1514475" y="1379538"/>
            <a:ext cx="1760538" cy="2876550"/>
            <a:chOff x="1200" y="520"/>
            <a:chExt cx="1056" cy="2296"/>
          </a:xfrm>
        </p:grpSpPr>
        <p:sp>
          <p:nvSpPr>
            <p:cNvPr id="3090" name="Freeform 17"/>
            <p:cNvSpPr>
              <a:spLocks/>
            </p:cNvSpPr>
            <p:nvPr/>
          </p:nvSpPr>
          <p:spPr bwMode="auto">
            <a:xfrm>
              <a:off x="1200" y="520"/>
              <a:ext cx="384" cy="2288"/>
            </a:xfrm>
            <a:custGeom>
              <a:avLst/>
              <a:gdLst>
                <a:gd name="T0" fmla="*/ 384 w 384"/>
                <a:gd name="T1" fmla="*/ 0 h 2288"/>
                <a:gd name="T2" fmla="*/ 0 w 384"/>
                <a:gd name="T3" fmla="*/ 2288 h 2288"/>
                <a:gd name="T4" fmla="*/ 0 60000 65536"/>
                <a:gd name="T5" fmla="*/ 0 60000 65536"/>
                <a:gd name="T6" fmla="*/ 0 w 384"/>
                <a:gd name="T7" fmla="*/ 0 h 2288"/>
                <a:gd name="T8" fmla="*/ 384 w 384"/>
                <a:gd name="T9" fmla="*/ 2288 h 2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2288">
                  <a:moveTo>
                    <a:pt x="384" y="0"/>
                  </a:moveTo>
                  <a:lnTo>
                    <a:pt x="0" y="2288"/>
                  </a:lnTo>
                </a:path>
              </a:pathLst>
            </a:custGeom>
            <a:noFill/>
            <a:ln w="28575">
              <a:solidFill>
                <a:srgbClr val="0066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91" name="Freeform 18"/>
            <p:cNvSpPr>
              <a:spLocks/>
            </p:cNvSpPr>
            <p:nvPr/>
          </p:nvSpPr>
          <p:spPr bwMode="auto">
            <a:xfrm>
              <a:off x="1872" y="528"/>
              <a:ext cx="384" cy="2288"/>
            </a:xfrm>
            <a:custGeom>
              <a:avLst/>
              <a:gdLst>
                <a:gd name="T0" fmla="*/ 384 w 384"/>
                <a:gd name="T1" fmla="*/ 0 h 2288"/>
                <a:gd name="T2" fmla="*/ 0 w 384"/>
                <a:gd name="T3" fmla="*/ 2288 h 2288"/>
                <a:gd name="T4" fmla="*/ 0 60000 65536"/>
                <a:gd name="T5" fmla="*/ 0 60000 65536"/>
                <a:gd name="T6" fmla="*/ 0 w 384"/>
                <a:gd name="T7" fmla="*/ 0 h 2288"/>
                <a:gd name="T8" fmla="*/ 384 w 384"/>
                <a:gd name="T9" fmla="*/ 2288 h 2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2288">
                  <a:moveTo>
                    <a:pt x="384" y="0"/>
                  </a:moveTo>
                  <a:lnTo>
                    <a:pt x="0" y="2288"/>
                  </a:lnTo>
                </a:path>
              </a:pathLst>
            </a:custGeom>
            <a:noFill/>
            <a:ln w="28575">
              <a:solidFill>
                <a:srgbClr val="0066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082800" y="546100"/>
            <a:ext cx="1244600" cy="863600"/>
            <a:chOff x="1312" y="344"/>
            <a:chExt cx="784" cy="544"/>
          </a:xfrm>
        </p:grpSpPr>
        <p:sp>
          <p:nvSpPr>
            <p:cNvPr id="3088" name="Freeform 21"/>
            <p:cNvSpPr>
              <a:spLocks/>
            </p:cNvSpPr>
            <p:nvPr/>
          </p:nvSpPr>
          <p:spPr bwMode="auto">
            <a:xfrm>
              <a:off x="2016" y="344"/>
              <a:ext cx="80" cy="520"/>
            </a:xfrm>
            <a:custGeom>
              <a:avLst/>
              <a:gdLst>
                <a:gd name="T0" fmla="*/ 0 w 80"/>
                <a:gd name="T1" fmla="*/ 520 h 520"/>
                <a:gd name="T2" fmla="*/ 80 w 80"/>
                <a:gd name="T3" fmla="*/ 0 h 520"/>
                <a:gd name="T4" fmla="*/ 0 60000 65536"/>
                <a:gd name="T5" fmla="*/ 0 60000 65536"/>
                <a:gd name="T6" fmla="*/ 0 w 80"/>
                <a:gd name="T7" fmla="*/ 0 h 520"/>
                <a:gd name="T8" fmla="*/ 80 w 80"/>
                <a:gd name="T9" fmla="*/ 520 h 5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0" h="520">
                  <a:moveTo>
                    <a:pt x="0" y="520"/>
                  </a:moveTo>
                  <a:lnTo>
                    <a:pt x="80" y="0"/>
                  </a:lnTo>
                </a:path>
              </a:pathLst>
            </a:custGeom>
            <a:noFill/>
            <a:ln w="28575">
              <a:solidFill>
                <a:srgbClr val="006600"/>
              </a:solidFill>
              <a:prstDash val="dash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89" name="Freeform 22"/>
            <p:cNvSpPr>
              <a:spLocks/>
            </p:cNvSpPr>
            <p:nvPr/>
          </p:nvSpPr>
          <p:spPr bwMode="auto">
            <a:xfrm>
              <a:off x="1312" y="344"/>
              <a:ext cx="96" cy="544"/>
            </a:xfrm>
            <a:custGeom>
              <a:avLst/>
              <a:gdLst>
                <a:gd name="T0" fmla="*/ 0 w 96"/>
                <a:gd name="T1" fmla="*/ 544 h 544"/>
                <a:gd name="T2" fmla="*/ 96 w 96"/>
                <a:gd name="T3" fmla="*/ 0 h 544"/>
                <a:gd name="T4" fmla="*/ 0 60000 65536"/>
                <a:gd name="T5" fmla="*/ 0 60000 65536"/>
                <a:gd name="T6" fmla="*/ 0 w 96"/>
                <a:gd name="T7" fmla="*/ 0 h 544"/>
                <a:gd name="T8" fmla="*/ 96 w 96"/>
                <a:gd name="T9" fmla="*/ 544 h 5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" h="544">
                  <a:moveTo>
                    <a:pt x="0" y="544"/>
                  </a:moveTo>
                  <a:lnTo>
                    <a:pt x="96" y="0"/>
                  </a:lnTo>
                </a:path>
              </a:pathLst>
            </a:custGeom>
            <a:noFill/>
            <a:ln w="28575">
              <a:solidFill>
                <a:srgbClr val="006600"/>
              </a:solidFill>
              <a:prstDash val="dash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3097" name="Picture 25" descr="i?id=370294748-43-72&amp;n=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420938"/>
            <a:ext cx="1438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00" name="Object 19"/>
          <p:cNvGraphicFramePr>
            <a:graphicFrameLocks noChangeAspect="1"/>
          </p:cNvGraphicFramePr>
          <p:nvPr/>
        </p:nvGraphicFramePr>
        <p:xfrm>
          <a:off x="6084888" y="1916113"/>
          <a:ext cx="452437" cy="1265237"/>
        </p:xfrm>
        <a:graphic>
          <a:graphicData uri="http://schemas.openxmlformats.org/presentationml/2006/ole">
            <p:oleObj spid="_x0000_s7331" name="Формула" r:id="rId6" imgW="152334" imgH="393529" progId="">
              <p:embed/>
            </p:oleObj>
          </a:graphicData>
        </a:graphic>
      </p:graphicFrame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5651500" y="2420938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*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60232" y="223303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=</a:t>
            </a:r>
            <a:endParaRPr lang="ru-RU" sz="32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4956457"/>
              </p:ext>
            </p:extLst>
          </p:nvPr>
        </p:nvGraphicFramePr>
        <p:xfrm>
          <a:off x="6948264" y="1876324"/>
          <a:ext cx="649801" cy="1258989"/>
        </p:xfrm>
        <a:graphic>
          <a:graphicData uri="http://schemas.openxmlformats.org/presentationml/2006/ole">
            <p:oleObj spid="_x0000_s7332" name="Формула" r:id="rId7" imgW="203040" imgH="39348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4725144"/>
            <a:ext cx="7622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/>
              <a:t>Огород занимает       всего  земельного участка. </a:t>
            </a:r>
          </a:p>
          <a:p>
            <a:endParaRPr lang="ru-RU" altLang="ru-RU" b="1" dirty="0"/>
          </a:p>
          <a:p>
            <a:r>
              <a:rPr lang="ru-RU" altLang="ru-RU" b="1" dirty="0" smtClean="0"/>
              <a:t>Капуста  </a:t>
            </a:r>
            <a:r>
              <a:rPr lang="ru-RU" altLang="ru-RU" b="1" dirty="0"/>
              <a:t>занимает         огорода. Какую часть всего </a:t>
            </a:r>
          </a:p>
          <a:p>
            <a:endParaRPr lang="ru-RU" altLang="ru-RU" b="1" dirty="0"/>
          </a:p>
          <a:p>
            <a:r>
              <a:rPr lang="ru-RU" altLang="ru-RU" b="1" dirty="0"/>
              <a:t>земельного участка занимает </a:t>
            </a:r>
            <a:r>
              <a:rPr lang="ru-RU" altLang="ru-RU" b="1" dirty="0" smtClean="0"/>
              <a:t>капуста?</a:t>
            </a:r>
            <a:endParaRPr lang="ru-RU" altLang="ru-RU" b="1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41110407"/>
              </p:ext>
            </p:extLst>
          </p:nvPr>
        </p:nvGraphicFramePr>
        <p:xfrm>
          <a:off x="2667000" y="4437111"/>
          <a:ext cx="339525" cy="827817"/>
        </p:xfrm>
        <a:graphic>
          <a:graphicData uri="http://schemas.openxmlformats.org/presentationml/2006/ole">
            <p:oleObj spid="_x0000_s7333" name="Формула" r:id="rId8" imgW="152334" imgH="393529" progId="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24823298"/>
              </p:ext>
            </p:extLst>
          </p:nvPr>
        </p:nvGraphicFramePr>
        <p:xfrm>
          <a:off x="2805931" y="5157192"/>
          <a:ext cx="363488" cy="599474"/>
        </p:xfrm>
        <a:graphic>
          <a:graphicData uri="http://schemas.openxmlformats.org/presentationml/2006/ole">
            <p:oleObj spid="_x0000_s7334" name="Формула" r:id="rId9" imgW="152334" imgH="393529" progId="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932040" y="18864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accent5">
                    <a:lumMod val="50000"/>
                  </a:schemeClr>
                </a:solidFill>
              </a:rPr>
              <a:t>Задача 2</a:t>
            </a:r>
            <a:endParaRPr lang="ru-RU" sz="2800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73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  <p:bldP spid="47108" grpId="0" animBg="1"/>
      <p:bldP spid="310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304800" y="381000"/>
            <a:ext cx="84582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 dirty="0"/>
              <a:t>В первой задаче мы находили      части от 10 км, </a:t>
            </a:r>
          </a:p>
          <a:p>
            <a:endParaRPr lang="ru-RU" altLang="ru-RU" sz="2400" b="1" dirty="0"/>
          </a:p>
          <a:p>
            <a:endParaRPr lang="ru-RU" altLang="ru-RU" sz="2400" b="1" dirty="0"/>
          </a:p>
          <a:p>
            <a:r>
              <a:rPr lang="ru-RU" altLang="ru-RU" sz="2400" b="1" dirty="0"/>
              <a:t>а во второй         части от    </a:t>
            </a:r>
          </a:p>
          <a:p>
            <a:endParaRPr lang="ru-RU" altLang="ru-RU" sz="2400" b="1" dirty="0"/>
          </a:p>
          <a:p>
            <a:endParaRPr lang="ru-RU" altLang="ru-RU" sz="2400" b="1" dirty="0"/>
          </a:p>
          <a:p>
            <a:r>
              <a:rPr lang="ru-RU" altLang="ru-RU" sz="2400" b="1" dirty="0"/>
              <a:t>Такие задачи называют </a:t>
            </a:r>
          </a:p>
          <a:p>
            <a:endParaRPr lang="ru-RU" altLang="ru-RU" sz="2400" b="1" dirty="0"/>
          </a:p>
          <a:p>
            <a:r>
              <a:rPr lang="ru-RU" alt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 на нахождение дроби от числа.</a:t>
            </a:r>
          </a:p>
          <a:p>
            <a:endParaRPr lang="ru-RU" alt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altLang="ru-RU" sz="2400" b="1" dirty="0"/>
              <a:t>Решают их с помощью умножения.</a:t>
            </a:r>
          </a:p>
        </p:txBody>
      </p:sp>
      <p:graphicFrame>
        <p:nvGraphicFramePr>
          <p:cNvPr id="146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05480783"/>
              </p:ext>
            </p:extLst>
          </p:nvPr>
        </p:nvGraphicFramePr>
        <p:xfrm>
          <a:off x="4533900" y="1934"/>
          <a:ext cx="431800" cy="1219200"/>
        </p:xfrm>
        <a:graphic>
          <a:graphicData uri="http://schemas.openxmlformats.org/presentationml/2006/ole">
            <p:oleObj spid="_x0000_s3188" name="Формула" r:id="rId4" imgW="139639" imgH="393529" progId="">
              <p:embed/>
            </p:oleObj>
          </a:graphicData>
        </a:graphic>
      </p:graphicFrame>
      <p:graphicFrame>
        <p:nvGraphicFramePr>
          <p:cNvPr id="146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97270205"/>
              </p:ext>
            </p:extLst>
          </p:nvPr>
        </p:nvGraphicFramePr>
        <p:xfrm>
          <a:off x="3923928" y="1124744"/>
          <a:ext cx="436563" cy="1219200"/>
        </p:xfrm>
        <a:graphic>
          <a:graphicData uri="http://schemas.openxmlformats.org/presentationml/2006/ole">
            <p:oleObj spid="_x0000_s3189" name="Формула" r:id="rId5" imgW="152334" imgH="393529" progId="">
              <p:embed/>
            </p:oleObj>
          </a:graphicData>
        </a:graphic>
      </p:graphicFrame>
      <p:graphicFrame>
        <p:nvGraphicFramePr>
          <p:cNvPr id="1464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54779921"/>
              </p:ext>
            </p:extLst>
          </p:nvPr>
        </p:nvGraphicFramePr>
        <p:xfrm>
          <a:off x="2051720" y="980728"/>
          <a:ext cx="452438" cy="1265238"/>
        </p:xfrm>
        <a:graphic>
          <a:graphicData uri="http://schemas.openxmlformats.org/presentationml/2006/ole">
            <p:oleObj spid="_x0000_s3190" name="Формула" r:id="rId6" imgW="152334" imgH="393529" progId="">
              <p:embed/>
            </p:oleObj>
          </a:graphicData>
        </a:graphic>
      </p:graphicFrame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76200" y="5105400"/>
            <a:ext cx="899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Чтобы найти дробь от числа,</a:t>
            </a:r>
          </a:p>
          <a:p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нужно умножить число на эту дробь.</a:t>
            </a:r>
          </a:p>
        </p:txBody>
      </p:sp>
    </p:spTree>
    <p:extLst>
      <p:ext uri="{BB962C8B-B14F-4D97-AF65-F5344CB8AC3E}">
        <p14:creationId xmlns:p14="http://schemas.microsoft.com/office/powerpoint/2010/main" xmlns="" val="332463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713</Words>
  <Application>Microsoft Office PowerPoint</Application>
  <PresentationFormat>Экран (4:3)</PresentationFormat>
  <Paragraphs>170</Paragraphs>
  <Slides>22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Формула</vt:lpstr>
      <vt:lpstr>Слайд 1</vt:lpstr>
      <vt:lpstr>Слайд 2</vt:lpstr>
      <vt:lpstr>Устно</vt:lpstr>
      <vt:lpstr>Слайд 4</vt:lpstr>
      <vt:lpstr>Слайд 5</vt:lpstr>
      <vt:lpstr>Слайд 6</vt:lpstr>
      <vt:lpstr>Слайд 7</vt:lpstr>
      <vt:lpstr>Слайд 8</vt:lpstr>
      <vt:lpstr>Слайд 9</vt:lpstr>
      <vt:lpstr>Задача 3</vt:lpstr>
      <vt:lpstr>Слайд 11</vt:lpstr>
      <vt:lpstr>Решение:  </vt:lpstr>
      <vt:lpstr>Вычислить</vt:lpstr>
      <vt:lpstr>Слайд 14</vt:lpstr>
      <vt:lpstr>Режим дня.</vt:lpstr>
      <vt:lpstr>Задача. Режим дня.</vt:lpstr>
      <vt:lpstr>Режим дня </vt:lpstr>
      <vt:lpstr>Давайте проверим!</vt:lpstr>
      <vt:lpstr>Слайд 19</vt:lpstr>
      <vt:lpstr>Слайд 20</vt:lpstr>
      <vt:lpstr>Слайд 21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69</cp:revision>
  <dcterms:created xsi:type="dcterms:W3CDTF">2013-09-26T17:55:19Z</dcterms:created>
  <dcterms:modified xsi:type="dcterms:W3CDTF">2020-11-11T18:35:49Z</dcterms:modified>
</cp:coreProperties>
</file>