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4" r:id="rId2"/>
    <p:sldId id="295" r:id="rId3"/>
    <p:sldId id="257" r:id="rId4"/>
    <p:sldId id="258" r:id="rId5"/>
    <p:sldId id="259" r:id="rId6"/>
    <p:sldId id="260" r:id="rId7"/>
    <p:sldId id="262" r:id="rId8"/>
    <p:sldId id="261" r:id="rId9"/>
    <p:sldId id="282" r:id="rId10"/>
    <p:sldId id="283" r:id="rId11"/>
    <p:sldId id="284" r:id="rId12"/>
    <p:sldId id="285" r:id="rId13"/>
    <p:sldId id="286" r:id="rId14"/>
    <p:sldId id="288" r:id="rId15"/>
    <p:sldId id="293" r:id="rId16"/>
    <p:sldId id="292" r:id="rId17"/>
    <p:sldId id="287" r:id="rId18"/>
    <p:sldId id="289" r:id="rId19"/>
    <p:sldId id="267" r:id="rId20"/>
    <p:sldId id="269" r:id="rId21"/>
    <p:sldId id="270" r:id="rId22"/>
    <p:sldId id="273" r:id="rId23"/>
    <p:sldId id="274" r:id="rId24"/>
    <p:sldId id="271" r:id="rId25"/>
    <p:sldId id="276" r:id="rId26"/>
    <p:sldId id="279" r:id="rId27"/>
    <p:sldId id="296" r:id="rId2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20" y="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04.12.2020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mailto:ekat.belonosowa2017@yandex.ru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2"/>
                </a:solidFill>
              </a:rPr>
              <a:t>Повторительно-обобщающий урок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8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«Мир в начале нового времени»</a:t>
            </a:r>
            <a:endParaRPr lang="ru-RU" sz="80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451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Какие страны первыми стали исследовать новые земли?</a:t>
            </a:r>
          </a:p>
          <a:p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>
            <a:hlinkClick r:id="rId2" action="ppaction://hlinksldjump"/>
          </p:cNvPr>
          <p:cNvSpPr/>
          <p:nvPr/>
        </p:nvSpPr>
        <p:spPr>
          <a:xfrm>
            <a:off x="107504" y="4869458"/>
            <a:ext cx="1152128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9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60996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Кого называли новыми дворянами?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>
            <a:hlinkClick r:id="rId2" action="ppaction://hlinksldjump"/>
          </p:cNvPr>
          <p:cNvSpPr/>
          <p:nvPr/>
        </p:nvSpPr>
        <p:spPr>
          <a:xfrm>
            <a:off x="107504" y="5949280"/>
            <a:ext cx="1152128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10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26000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Назовите автора работы «Похвала глупости».</a:t>
            </a:r>
          </a:p>
          <a:p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>
            <a:hlinkClick r:id="rId2" action="ppaction://hlinksldjump"/>
          </p:cNvPr>
          <p:cNvSpPr/>
          <p:nvPr/>
        </p:nvSpPr>
        <p:spPr>
          <a:xfrm>
            <a:off x="107504" y="5949280"/>
            <a:ext cx="1152128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11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26000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Назовите имя великого мыслителя, который был сожжён на костре за своё учение.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>
            <a:hlinkClick r:id="rId2" action="ppaction://hlinksldjump"/>
          </p:cNvPr>
          <p:cNvSpPr/>
          <p:nvPr/>
        </p:nvSpPr>
        <p:spPr>
          <a:xfrm>
            <a:off x="107504" y="5949280"/>
            <a:ext cx="1152128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12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99597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Какие напитки стали употреблять в Европе в 18 веке?</a:t>
            </a:r>
            <a:br>
              <a:rPr lang="ru-RU" b="1" dirty="0">
                <a:latin typeface="Times New Roman" pitchFamily="18" charset="0"/>
                <a:cs typeface="Times New Roman" pitchFamily="18" charset="0"/>
              </a:rPr>
            </a:b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>
                <a:latin typeface="Times New Roman" pitchFamily="18" charset="0"/>
                <a:cs typeface="Times New Roman" pitchFamily="18" charset="0"/>
              </a:rPr>
            </a:b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>
            <a:hlinkClick r:id="rId2" action="ppaction://hlinksldjump"/>
          </p:cNvPr>
          <p:cNvSpPr/>
          <p:nvPr/>
        </p:nvSpPr>
        <p:spPr>
          <a:xfrm>
            <a:off x="107504" y="5949280"/>
            <a:ext cx="1152128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13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04686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Как называется эпоха, когда создали свои шедевры Леонардо да Винчи, Рафаэль Санти?</a:t>
            </a:r>
            <a:br>
              <a:rPr lang="ru-RU" b="1" dirty="0">
                <a:latin typeface="Times New Roman" pitchFamily="18" charset="0"/>
                <a:cs typeface="Times New Roman" pitchFamily="18" charset="0"/>
              </a:rPr>
            </a:b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>
            <a:hlinkClick r:id="rId2" action="ppaction://hlinksldjump"/>
          </p:cNvPr>
          <p:cNvSpPr/>
          <p:nvPr/>
        </p:nvSpPr>
        <p:spPr>
          <a:xfrm>
            <a:off x="107504" y="5949280"/>
            <a:ext cx="1152128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14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3019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В какой стране правила династия Валуа?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>
            <a:hlinkClick r:id="rId2" action="ppaction://hlinksldjump"/>
          </p:cNvPr>
          <p:cNvSpPr/>
          <p:nvPr/>
        </p:nvSpPr>
        <p:spPr>
          <a:xfrm>
            <a:off x="107504" y="5968944"/>
            <a:ext cx="1152128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15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68641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Как в 16-17 веках называлось предприятие нового типа, основанное на ручном труде?</a:t>
            </a:r>
          </a:p>
          <a:p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>
            <a:hlinkClick r:id="rId2" action="ppaction://hlinksldjump"/>
          </p:cNvPr>
          <p:cNvSpPr/>
          <p:nvPr/>
        </p:nvSpPr>
        <p:spPr>
          <a:xfrm>
            <a:off x="107504" y="5949280"/>
            <a:ext cx="1152128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16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04686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Назовите автора произведения «Ромео и Джульетта».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>
            <a:hlinkClick r:id="rId2" action="ppaction://hlinksldjump"/>
          </p:cNvPr>
          <p:cNvSpPr/>
          <p:nvPr/>
        </p:nvSpPr>
        <p:spPr>
          <a:xfrm>
            <a:off x="107504" y="5949280"/>
            <a:ext cx="1152128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17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04686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 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Для европейцев этот продукт питания стал доступен после Великих географических открытий. Однако они включили его в рацион на рубеже 18-19 вв. И считался этот продукт пищей бедняков.</a:t>
            </a:r>
          </a:p>
        </p:txBody>
      </p:sp>
      <p:sp>
        <p:nvSpPr>
          <p:cNvPr id="5" name="Прямоугольник 4">
            <a:hlinkClick r:id="rId2" action="ppaction://hlinksldjump"/>
          </p:cNvPr>
          <p:cNvSpPr/>
          <p:nvPr/>
        </p:nvSpPr>
        <p:spPr>
          <a:xfrm>
            <a:off x="107504" y="5949280"/>
            <a:ext cx="1152128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18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98018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404665"/>
            <a:ext cx="8424936" cy="1728191"/>
          </a:xfrm>
        </p:spPr>
        <p:txBody>
          <a:bodyPr>
            <a:noAutofit/>
          </a:bodyPr>
          <a:lstStyle/>
          <a:p>
            <a:pPr lvl="0"/>
            <a:r>
              <a:rPr lang="ru-RU" sz="32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Соотнесите названия стран с приведёнными в списке именами, терминами, понятиями и событиями:</a:t>
            </a:r>
            <a:r>
              <a:rPr lang="ru-RU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/>
          </p:nvPr>
        </p:nvGraphicFramePr>
        <p:xfrm>
          <a:off x="395536" y="1916832"/>
          <a:ext cx="8568952" cy="421572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3301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387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40060">
                <a:tc row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1. Англия</a:t>
                      </a:r>
                      <a:endParaRPr lang="ru-RU" sz="24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3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а) огораживание</a:t>
                      </a:r>
                      <a:endParaRPr lang="ru-RU" sz="32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006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3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б) гугеноты</a:t>
                      </a:r>
                      <a:endParaRPr lang="ru-RU" sz="32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3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32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0060">
                <a:tc row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2. Франция</a:t>
                      </a:r>
                      <a:endParaRPr lang="ru-RU" sz="240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3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в) </a:t>
                      </a:r>
                      <a:r>
                        <a:rPr lang="ru-RU" sz="3200" dirty="0" err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Ж.Кальвин</a:t>
                      </a:r>
                      <a:endParaRPr lang="ru-RU" sz="32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006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3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г) пресвитерианская  церковь</a:t>
                      </a:r>
                      <a:endParaRPr lang="ru-RU" sz="32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0060">
                <a:tc row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3. Швейцария</a:t>
                      </a:r>
                      <a:endParaRPr lang="ru-RU" sz="24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3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д) «Золотой век Елизаветы»</a:t>
                      </a:r>
                      <a:endParaRPr lang="ru-RU" sz="32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8012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3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е) Варфоломеевская ночь</a:t>
                      </a:r>
                      <a:endParaRPr lang="ru-RU" sz="32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3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32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Прямоугольник 4">
            <a:hlinkClick r:id="rId2" action="ppaction://hlinksldjump"/>
          </p:cNvPr>
          <p:cNvSpPr/>
          <p:nvPr/>
        </p:nvSpPr>
        <p:spPr>
          <a:xfrm>
            <a:off x="107504" y="5949280"/>
            <a:ext cx="1152128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91775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268760"/>
            <a:ext cx="8219256" cy="4857403"/>
          </a:xfrm>
        </p:spPr>
        <p:txBody>
          <a:bodyPr/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Сейчас, в наше время, за этот продукт вы в магазине платите 3р.50 коп., а в эпоху Великих географических открытий этот продукт стоил очень дорого. Когда говорили о богатом человеке, вспоминали этот продукт. </a:t>
            </a:r>
          </a:p>
        </p:txBody>
      </p:sp>
      <p:sp>
        <p:nvSpPr>
          <p:cNvPr id="5" name="Прямоугольник 4">
            <a:hlinkClick r:id="rId2" action="ppaction://hlinksldjump"/>
          </p:cNvPr>
          <p:cNvSpPr/>
          <p:nvPr/>
        </p:nvSpPr>
        <p:spPr>
          <a:xfrm>
            <a:off x="107504" y="5949280"/>
            <a:ext cx="1152128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19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91953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Вспомните, кому принадлежат эти строки?</a:t>
            </a:r>
            <a:endParaRPr lang="ru-RU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«У меня не было других врагов кроме врагов государства»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>
            <a:hlinkClick r:id="rId2" action="ppaction://hlinksldjump"/>
          </p:cNvPr>
          <p:cNvSpPr/>
          <p:nvPr/>
        </p:nvSpPr>
        <p:spPr>
          <a:xfrm>
            <a:off x="107504" y="5949280"/>
            <a:ext cx="1152128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20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30851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Вспомните, кому принадлежат эти строки?</a:t>
            </a:r>
            <a:endParaRPr lang="ru-RU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«Вы думали, господа, что государство – это вы? Государство – это я». </a:t>
            </a:r>
          </a:p>
        </p:txBody>
      </p:sp>
      <p:sp>
        <p:nvSpPr>
          <p:cNvPr id="5" name="Прямоугольник 4">
            <a:hlinkClick r:id="rId2" action="ppaction://hlinksldjump"/>
          </p:cNvPr>
          <p:cNvSpPr/>
          <p:nvPr/>
        </p:nvSpPr>
        <p:spPr>
          <a:xfrm>
            <a:off x="107504" y="5949280"/>
            <a:ext cx="1152128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21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26641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Вспомните, кому принадлежат эти строки?</a:t>
            </a:r>
            <a:endParaRPr lang="ru-RU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А всё-таки она вертится!». </a:t>
            </a:r>
          </a:p>
        </p:txBody>
      </p:sp>
      <p:sp>
        <p:nvSpPr>
          <p:cNvPr id="5" name="Прямоугольник 4">
            <a:hlinkClick r:id="rId2" action="ppaction://hlinksldjump"/>
          </p:cNvPr>
          <p:cNvSpPr/>
          <p:nvPr/>
        </p:nvSpPr>
        <p:spPr>
          <a:xfrm>
            <a:off x="107504" y="5949280"/>
            <a:ext cx="1152128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22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26641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3345" y="274637"/>
            <a:ext cx="8243455" cy="1540307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Назовите авторов предложенных репродукций и название работы. </a:t>
            </a:r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4853" y="1600200"/>
            <a:ext cx="3274293" cy="4525963"/>
          </a:xfrm>
        </p:spPr>
      </p:pic>
      <p:sp>
        <p:nvSpPr>
          <p:cNvPr id="6" name="Прямоугольник 5">
            <a:hlinkClick r:id="rId3" action="ppaction://hlinksldjump"/>
          </p:cNvPr>
          <p:cNvSpPr/>
          <p:nvPr/>
        </p:nvSpPr>
        <p:spPr>
          <a:xfrm>
            <a:off x="137173" y="4941168"/>
            <a:ext cx="1152128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23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00253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3345" y="274637"/>
            <a:ext cx="8243455" cy="1540307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Назовите авторов предложенных репродукций и название работы. </a:t>
            </a:r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9992" y="1600200"/>
            <a:ext cx="5126566" cy="3844925"/>
          </a:xfrm>
        </p:spPr>
      </p:pic>
      <p:sp>
        <p:nvSpPr>
          <p:cNvPr id="5" name="Прямоугольник 4">
            <a:hlinkClick r:id="rId3" action="ppaction://hlinksldjump"/>
          </p:cNvPr>
          <p:cNvSpPr/>
          <p:nvPr/>
        </p:nvSpPr>
        <p:spPr>
          <a:xfrm>
            <a:off x="26934" y="4869160"/>
            <a:ext cx="1152128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24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02166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3345" y="274637"/>
            <a:ext cx="8243455" cy="1540307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Назовите авторов предложенных репродукций и название работы. </a:t>
            </a:r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5816" y="1653649"/>
            <a:ext cx="3001832" cy="4301133"/>
          </a:xfrm>
        </p:spPr>
      </p:pic>
      <p:sp>
        <p:nvSpPr>
          <p:cNvPr id="6" name="Прямоугольник 5">
            <a:hlinkClick r:id="rId3" action="ppaction://hlinksldjump"/>
          </p:cNvPr>
          <p:cNvSpPr/>
          <p:nvPr/>
        </p:nvSpPr>
        <p:spPr>
          <a:xfrm>
            <a:off x="178737" y="5085184"/>
            <a:ext cx="1152128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25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49278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Критерии оценивания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2"/>
                </a:solidFill>
              </a:rPr>
              <a:t>«5» – 35-30 баллов</a:t>
            </a:r>
          </a:p>
          <a:p>
            <a:r>
              <a:rPr lang="ru-RU" dirty="0" smtClean="0">
                <a:solidFill>
                  <a:schemeClr val="tx2"/>
                </a:solidFill>
              </a:rPr>
              <a:t>«4» – 29 -23 балла</a:t>
            </a:r>
          </a:p>
          <a:p>
            <a:r>
              <a:rPr lang="ru-RU" dirty="0" smtClean="0">
                <a:solidFill>
                  <a:schemeClr val="tx2"/>
                </a:solidFill>
              </a:rPr>
              <a:t>«3» – 22- 12 баллов</a:t>
            </a:r>
          </a:p>
          <a:p>
            <a:r>
              <a:rPr lang="ru-RU" dirty="0" smtClean="0">
                <a:solidFill>
                  <a:schemeClr val="tx2"/>
                </a:solidFill>
              </a:rPr>
              <a:t>«2» – менее 12 </a:t>
            </a:r>
            <a:r>
              <a:rPr lang="ru-RU" dirty="0" smtClean="0">
                <a:solidFill>
                  <a:schemeClr val="tx2"/>
                </a:solidFill>
              </a:rPr>
              <a:t>баллов</a:t>
            </a:r>
          </a:p>
          <a:p>
            <a:endParaRPr lang="ru-RU" dirty="0">
              <a:solidFill>
                <a:schemeClr val="tx2"/>
              </a:solidFill>
            </a:endParaRPr>
          </a:p>
          <a:p>
            <a:r>
              <a:rPr lang="ru-RU" dirty="0" smtClean="0">
                <a:solidFill>
                  <a:schemeClr val="tx2"/>
                </a:solidFill>
              </a:rPr>
              <a:t>Задания прислать на почту:</a:t>
            </a:r>
          </a:p>
          <a:p>
            <a:r>
              <a:rPr lang="en-US" dirty="0" smtClean="0">
                <a:solidFill>
                  <a:schemeClr val="tx2"/>
                </a:solidFill>
                <a:hlinkClick r:id="rId2"/>
              </a:rPr>
              <a:t>ekat.belonosowa2017@yandex.ru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ru-RU" dirty="0" smtClean="0">
                <a:solidFill>
                  <a:schemeClr val="tx2"/>
                </a:solidFill>
              </a:rPr>
              <a:t>  04.12.20г</a:t>
            </a:r>
            <a:endParaRPr lang="ru-RU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73152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74638"/>
            <a:ext cx="8147248" cy="1786210"/>
          </a:xfrm>
        </p:spPr>
        <p:txBody>
          <a:bodyPr>
            <a:normAutofit fontScale="90000"/>
          </a:bodyPr>
          <a:lstStyle/>
          <a:p>
            <a:r>
              <a:rPr lang="ru-RU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Определите по какому принципу </a:t>
            </a:r>
            <a:r>
              <a:rPr lang="ru-RU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построен ряд:</a:t>
            </a:r>
            <a:r>
              <a:rPr lang="ru-RU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844824"/>
            <a:ext cx="8507288" cy="4281339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endParaRPr lang="ru-RU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742950" lvl="0" indent="-742950">
              <a:buFont typeface="+mj-lt"/>
              <a:buAutoNum type="arabicPeriod"/>
            </a:pP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lvl="0" indent="0">
              <a:buNone/>
            </a:pP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Рафаэль Санти, </a:t>
            </a:r>
            <a:r>
              <a:rPr lang="ru-RU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Леонардо да Винчи, Рембрандт</a:t>
            </a:r>
          </a:p>
          <a:p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>
            <a:hlinkClick r:id="rId2" action="ppaction://hlinksldjump"/>
          </p:cNvPr>
          <p:cNvSpPr/>
          <p:nvPr/>
        </p:nvSpPr>
        <p:spPr>
          <a:xfrm>
            <a:off x="107504" y="6021288"/>
            <a:ext cx="1152128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52541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91264" cy="1714202"/>
          </a:xfrm>
        </p:spPr>
        <p:txBody>
          <a:bodyPr>
            <a:normAutofit fontScale="90000"/>
          </a:bodyPr>
          <a:lstStyle/>
          <a:p>
            <a:r>
              <a:rPr lang="ru-RU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Форма правления, при которой власть в государстве выбирается, называется:</a:t>
            </a:r>
            <a:br>
              <a:rPr lang="ru-RU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2276872"/>
            <a:ext cx="8291264" cy="3849291"/>
          </a:xfrm>
        </p:spPr>
        <p:txBody>
          <a:bodyPr/>
          <a:lstStyle/>
          <a:p>
            <a:pPr marL="514350" lvl="0" indent="-514350">
              <a:buFont typeface="+mj-lt"/>
              <a:buAutoNum type="arabicPeriod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Сословно-представительная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монархия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Абсолютная монархия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Республика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Конституционная монархия</a:t>
            </a:r>
          </a:p>
          <a:p>
            <a:pPr marL="514350" indent="-514350">
              <a:buFont typeface="+mj-lt"/>
              <a:buAutoNum type="arabicPeriod"/>
            </a:pP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>
            <a:hlinkClick r:id="rId2" action="ppaction://hlinksldjump"/>
          </p:cNvPr>
          <p:cNvSpPr/>
          <p:nvPr/>
        </p:nvSpPr>
        <p:spPr>
          <a:xfrm>
            <a:off x="107504" y="5949280"/>
            <a:ext cx="1152128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3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79225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91264" cy="1642194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Религиозные войны во Франции – это:</a:t>
            </a:r>
            <a:br>
              <a:rPr lang="ru-RU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lvl="0" indent="-514350">
              <a:buFont typeface="+mj-lt"/>
              <a:buAutoNum type="arabicPeriod"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Борьба за национальную независимость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Война католиков против протестантов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Противостояние мусульман и христиан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Борьба между претендентами на папский престол</a:t>
            </a:r>
          </a:p>
          <a:p>
            <a:pPr marL="514350" indent="-514350">
              <a:buFont typeface="+mj-lt"/>
              <a:buAutoNum type="arabicPeriod"/>
            </a:pP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>
            <a:hlinkClick r:id="rId2" action="ppaction://hlinksldjump"/>
          </p:cNvPr>
          <p:cNvSpPr/>
          <p:nvPr/>
        </p:nvSpPr>
        <p:spPr>
          <a:xfrm>
            <a:off x="107504" y="5949280"/>
            <a:ext cx="1152128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4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80029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856984" cy="1858218"/>
          </a:xfrm>
        </p:spPr>
        <p:txBody>
          <a:bodyPr>
            <a:normAutofit fontScale="90000"/>
          </a:bodyPr>
          <a:lstStyle/>
          <a:p>
            <a:r>
              <a:rPr lang="ru-RU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 деятелям литературы и  искусства эпохи Возрождения относятся:</a:t>
            </a:r>
            <a:br>
              <a:rPr lang="ru-RU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2420888"/>
            <a:ext cx="8363272" cy="3705275"/>
          </a:xfrm>
        </p:spPr>
        <p:txBody>
          <a:bodyPr>
            <a:normAutofit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Ришелье 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Эразм </a:t>
            </a:r>
            <a:r>
              <a:rPr lang="ru-RU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Роттердамский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Леонардо да Винчи 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Томас Мюнцер 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Авиценна 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Уильям Шекспир </a:t>
            </a:r>
          </a:p>
          <a:p>
            <a:pPr marL="514350" indent="-514350">
              <a:buFont typeface="+mj-lt"/>
              <a:buAutoNum type="arabicPeriod"/>
            </a:pP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>
            <a:hlinkClick r:id="rId2" action="ppaction://hlinksldjump"/>
          </p:cNvPr>
          <p:cNvSpPr/>
          <p:nvPr/>
        </p:nvSpPr>
        <p:spPr>
          <a:xfrm>
            <a:off x="107504" y="5949280"/>
            <a:ext cx="1152128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5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48219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Найдите ошибочное утверждение:</a:t>
            </a:r>
            <a:br>
              <a:rPr lang="ru-RU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lvl="0" indent="-514350">
              <a:buFont typeface="+mj-lt"/>
              <a:buAutoNum type="arabicPeriod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Ришелье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– кардинал Франции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Томас Мюнцер – глава крестьянского восстания в германии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Первое кругосветное путешествие совершил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Васко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да Гама 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Генрих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VIII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– король Англии </a:t>
            </a:r>
          </a:p>
        </p:txBody>
      </p:sp>
      <p:sp>
        <p:nvSpPr>
          <p:cNvPr id="4" name="Прямоугольник 3">
            <a:hlinkClick r:id="rId2" action="ppaction://hlinksldjump"/>
          </p:cNvPr>
          <p:cNvSpPr/>
          <p:nvPr/>
        </p:nvSpPr>
        <p:spPr>
          <a:xfrm>
            <a:off x="107504" y="5949280"/>
            <a:ext cx="1152128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6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21894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91264" cy="1642194"/>
          </a:xfrm>
        </p:spPr>
        <p:txBody>
          <a:bodyPr>
            <a:normAutofit fontScale="90000"/>
          </a:bodyPr>
          <a:lstStyle/>
          <a:p>
            <a:r>
              <a:rPr lang="ru-RU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Причины  Великих географических открытий:</a:t>
            </a:r>
            <a:br>
              <a:rPr lang="ru-RU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lvl="0" indent="-514350">
              <a:buFont typeface="+mj-lt"/>
              <a:buAutoNum type="arabicPeriod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Развитие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мировой торговли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Поиски новых торговых путей (традиционными путями овладели арабы)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Создание системы «колония - метрополия»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Потребность в золоте и серебре в связи с подъёмом производства в Европе </a:t>
            </a:r>
          </a:p>
        </p:txBody>
      </p:sp>
      <p:sp>
        <p:nvSpPr>
          <p:cNvPr id="4" name="Прямоугольник 3">
            <a:hlinkClick r:id="rId2" action="ppaction://hlinksldjump"/>
          </p:cNvPr>
          <p:cNvSpPr/>
          <p:nvPr/>
        </p:nvSpPr>
        <p:spPr>
          <a:xfrm>
            <a:off x="107504" y="5949280"/>
            <a:ext cx="1152128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7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77062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Блиц -опрос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Что такое огораживание?</a:t>
            </a:r>
          </a:p>
          <a:p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>
            <a:hlinkClick r:id="rId2" action="ppaction://hlinksldjump"/>
          </p:cNvPr>
          <p:cNvSpPr/>
          <p:nvPr/>
        </p:nvSpPr>
        <p:spPr>
          <a:xfrm>
            <a:off x="107504" y="4509120"/>
            <a:ext cx="1152128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8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36984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</TotalTime>
  <Words>505</Words>
  <Application>Microsoft Office PowerPoint</Application>
  <PresentationFormat>Экран (4:3)</PresentationFormat>
  <Paragraphs>102</Paragraphs>
  <Slides>27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31" baseType="lpstr">
      <vt:lpstr>Arial</vt:lpstr>
      <vt:lpstr>Calibri</vt:lpstr>
      <vt:lpstr>Times New Roman</vt:lpstr>
      <vt:lpstr>Тема Office</vt:lpstr>
      <vt:lpstr>Повторительно-обобщающий урок</vt:lpstr>
      <vt:lpstr>Соотнесите названия стран с приведёнными в списке именами, терминами, понятиями и событиями: </vt:lpstr>
      <vt:lpstr>Определите по какому принципу построен ряд: </vt:lpstr>
      <vt:lpstr>Форма правления, при которой власть в государстве выбирается, называется: </vt:lpstr>
      <vt:lpstr>Религиозные войны во Франции – это: </vt:lpstr>
      <vt:lpstr>К деятелям литературы и  искусства эпохи Возрождения относятся: </vt:lpstr>
      <vt:lpstr>Найдите ошибочное утверждение: </vt:lpstr>
      <vt:lpstr>Причины  Великих географических открытий: </vt:lpstr>
      <vt:lpstr>Блиц -опрос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 </vt:lpstr>
      <vt:lpstr>Презентация PowerPoint</vt:lpstr>
      <vt:lpstr>Вспомните, кому принадлежат эти строки?</vt:lpstr>
      <vt:lpstr>Вспомните, кому принадлежат эти строки?</vt:lpstr>
      <vt:lpstr>Вспомните, кому принадлежат эти строки?</vt:lpstr>
      <vt:lpstr>Назовите авторов предложенных репродукций и название работы. </vt:lpstr>
      <vt:lpstr>Назовите авторов предложенных репродукций и название работы. </vt:lpstr>
      <vt:lpstr>Назовите авторов предложенных репродукций и название работы. </vt:lpstr>
      <vt:lpstr>Критерии оценивания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Windows User</cp:lastModifiedBy>
  <cp:revision>21</cp:revision>
  <dcterms:created xsi:type="dcterms:W3CDTF">2014-10-22T08:50:20Z</dcterms:created>
  <dcterms:modified xsi:type="dcterms:W3CDTF">2020-12-04T03:43:33Z</dcterms:modified>
</cp:coreProperties>
</file>