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72" r:id="rId8"/>
    <p:sldId id="263" r:id="rId9"/>
    <p:sldId id="258" r:id="rId10"/>
    <p:sldId id="264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563197"/>
            <a:ext cx="77153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spc="50" dirty="0" smtClean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Основные подходы и принципы  обеспечения безопасности объектов в среде жизнедеятельности</a:t>
            </a:r>
            <a:endParaRPr lang="ru-RU" sz="4000" b="1" spc="50" dirty="0">
              <a:ln w="12700" cmpd="sng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8224" y="5949280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Ф.И.О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329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728" y="260648"/>
            <a:ext cx="6959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Системный анализ безопасности  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857224" y="1428736"/>
            <a:ext cx="7215238" cy="4643470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dirty="0" smtClean="0"/>
              <a:t>- изучение и обоснование решений по сложным проблемам на основе строгой  научной теории с использованием интуиции, личного опыта экспертов, обеспечивающего </a:t>
            </a:r>
            <a:r>
              <a:rPr lang="ru-RU" sz="3600" dirty="0" smtClean="0"/>
              <a:t>нестандартные, </a:t>
            </a:r>
            <a:r>
              <a:rPr lang="ru-RU" sz="3600" dirty="0" smtClean="0"/>
              <a:t>творческие решения.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60648"/>
            <a:ext cx="842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Этапы системного анализа опасностей</a:t>
            </a:r>
            <a:endParaRPr lang="ru-RU" sz="32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57158" y="1071546"/>
            <a:ext cx="8501122" cy="5500726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Моделирование системы «человек – среда обитания»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Выявление источников опасностей, системный анализ моделей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Определение частей системы,  в которых могут возникнуть опасности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Исключение из анализа опасностей, риск которых незначителен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Исследование последовательности развития опасный ситуации в зависимости от изменения состояния опасностей.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Анализ последствий развития изучаемой опасности.</a:t>
            </a:r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260648"/>
            <a:ext cx="74597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Разработка систем управления безопасностью объектов</a:t>
            </a:r>
            <a:endParaRPr lang="ru-RU" sz="32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42910" y="1500174"/>
            <a:ext cx="7858180" cy="4286280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Font typeface="Arial" pitchFamily="34" charset="0"/>
              <a:buChar char="•"/>
            </a:pPr>
            <a:r>
              <a:rPr lang="ru-RU" sz="2600" dirty="0" smtClean="0"/>
              <a:t>- сложный, трудоёмкий и наукоёмкий процесс, в котором участвуют научные работники, конструкторы, проектировщики, эксплуатационные работники, гигиенисты, </a:t>
            </a:r>
            <a:r>
              <a:rPr lang="ru-RU" sz="2600" dirty="0" err="1" smtClean="0"/>
              <a:t>эргономисты</a:t>
            </a:r>
            <a:r>
              <a:rPr lang="ru-RU" sz="2600" dirty="0" smtClean="0"/>
              <a:t>, врачи и др. </a:t>
            </a:r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Параграф 5 «Основные управления безопасностью с системе «человек – среда обитания» технология «Пара фраз</a:t>
            </a:r>
            <a:r>
              <a:rPr lang="ru-RU" dirty="0" smtClean="0"/>
              <a:t>» из 11класс.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Сообщение «Неразгаданные тайны техногенных катастроф 20 века» </a:t>
            </a:r>
            <a:r>
              <a:rPr lang="ru-RU" b="1" dirty="0" smtClean="0"/>
              <a:t>до 15 октября</a:t>
            </a:r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28" y="2857496"/>
          <a:ext cx="6096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Ключевые слова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Ключевые фразы</a:t>
                      </a:r>
                      <a:endParaRPr lang="ru-RU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</a:p>
                    <a:p>
                      <a:r>
                        <a:rPr lang="ru-RU" dirty="0" smtClean="0"/>
                        <a:t>2. и т.д.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</a:p>
                    <a:p>
                      <a:r>
                        <a:rPr lang="ru-RU" dirty="0" smtClean="0"/>
                        <a:t>2. и т.д.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Резюме в формате «Пара</a:t>
                      </a:r>
                      <a:r>
                        <a:rPr lang="ru-RU" baseline="0" dirty="0" smtClean="0"/>
                        <a:t> фраз», т.е. написать резюме по параграфу двумя фразами.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714348" y="428604"/>
            <a:ext cx="7776864" cy="6215106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100" b="1" i="1" dirty="0" smtClean="0"/>
              <a:t>Безопасность</a:t>
            </a:r>
            <a:r>
              <a:rPr lang="ru-RU" sz="3100" dirty="0" smtClean="0"/>
              <a:t>  - это состояние деятельности объекта, явления среды, при котором с определенной вероятностью исключительно проявление опасных для здоровья человека последствий. </a:t>
            </a:r>
          </a:p>
          <a:p>
            <a:pPr algn="just"/>
            <a:r>
              <a:rPr lang="ru-RU" sz="3100" b="1" i="1" dirty="0" smtClean="0"/>
              <a:t>Деятельность</a:t>
            </a:r>
            <a:r>
              <a:rPr lang="ru-RU" sz="3100" dirty="0" smtClean="0"/>
              <a:t> – специфическая форма познания и преобразования человеком окружающей среды и самого себя.</a:t>
            </a:r>
          </a:p>
          <a:p>
            <a:pPr algn="just"/>
            <a:r>
              <a:rPr lang="ru-RU" sz="3100" b="1" i="1" dirty="0" smtClean="0"/>
              <a:t>Опасность</a:t>
            </a:r>
            <a:r>
              <a:rPr lang="ru-RU" sz="3100" dirty="0" smtClean="0"/>
              <a:t> – фактор нарушения состояния безопасности жизнедеятельности, причина ущерба здоровью и благополучию человека в среде обитания.</a:t>
            </a:r>
            <a:endParaRPr lang="ru-RU" sz="31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42910" y="357166"/>
            <a:ext cx="7776864" cy="6143668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Опасности  </a:t>
            </a:r>
            <a:endParaRPr lang="ru-RU" sz="3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57225" y="642918"/>
          <a:ext cx="7286674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2140"/>
                <a:gridCol w="2477267"/>
                <a:gridCol w="2477267"/>
              </a:tblGrid>
              <a:tr h="7701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Естественные (природные) опасности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Техногенные  опасности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Антропогенные  опасности</a:t>
                      </a:r>
                      <a:endParaRPr lang="ru-RU" dirty="0"/>
                    </a:p>
                  </a:txBody>
                  <a:tcPr/>
                </a:tc>
              </a:tr>
              <a:tr h="4730624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Природные явления в окружающей среде,</a:t>
                      </a:r>
                      <a:r>
                        <a:rPr lang="ru-RU" baseline="0" dirty="0" smtClean="0"/>
                        <a:t> от которых люди научились защищать себя построением комфортного жилья и производственных помещений с системой канализации и водопровода, вентиляции и электричества, средства коммуникации и служб экстренной помощи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Возникают в следствие воздействия технических факторов: изношенности механизмов, сбоев в обеспечении энергии, некачественного сырья и т.д. особую опасность представляют</a:t>
                      </a:r>
                      <a:r>
                        <a:rPr lang="ru-RU" baseline="0" dirty="0" smtClean="0"/>
                        <a:t> химические, биологические и радиационные объекты.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Все виды социальных опасностей,</a:t>
                      </a:r>
                      <a:r>
                        <a:rPr lang="ru-RU" sz="1600" baseline="0" dirty="0" smtClean="0"/>
                        <a:t> включая «горячие точки», вооруженные конфликты, экстремистские и террористические действия. Также, такие явления как наркомания, алкоголизм, курение табака и психотропных смесей, токсикомания, употребление биологически активных психотропных веществ, распространение смертельно опасных болезней, передающихся чер</a:t>
                      </a:r>
                      <a:r>
                        <a:rPr lang="ru-RU" baseline="0" dirty="0" smtClean="0"/>
                        <a:t>ез кровь.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Виды  проявления опасностей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3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00166" y="1643050"/>
          <a:ext cx="6357982" cy="3746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293982"/>
              </a:tblGrid>
              <a:tr h="90433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Потенциальная опасность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Реальная опасность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Реализованная опасность</a:t>
                      </a:r>
                      <a:endParaRPr lang="ru-RU" sz="2000" dirty="0"/>
                    </a:p>
                  </a:txBody>
                  <a:tcPr anchor="ctr"/>
                </a:tc>
              </a:tr>
              <a:tr h="284218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Рассматривается как возможная угроза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Выявлена, существует в конкретный</a:t>
                      </a:r>
                      <a:r>
                        <a:rPr lang="ru-RU" sz="2000" baseline="0" dirty="0" smtClean="0"/>
                        <a:t>  промежуток времени, и можно предусмотреть меры защиты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Осуществленное, травмирующее.</a:t>
                      </a:r>
                      <a:r>
                        <a:rPr lang="ru-RU" sz="2000" baseline="0" dirty="0" smtClean="0"/>
                        <a:t> Разрушающее воздействие на здоровье людей и природу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Виды травмирующих факторов 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42910" y="1428736"/>
            <a:ext cx="7776864" cy="5143536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57225" y="1397000"/>
          <a:ext cx="7358115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29"/>
                <a:gridCol w="485778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силы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Энергия, движущихся механизмов, шум</a:t>
                      </a:r>
                    </a:p>
                    <a:p>
                      <a:r>
                        <a:rPr lang="ru-RU" dirty="0" smtClean="0"/>
                        <a:t>вибрация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Химически силы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Ядовитые вещества, клеи</a:t>
                      </a:r>
                    </a:p>
                    <a:p>
                      <a:r>
                        <a:rPr lang="ru-RU" dirty="0" smtClean="0"/>
                        <a:t>Аэрозоли</a:t>
                      </a:r>
                    </a:p>
                    <a:p>
                      <a:r>
                        <a:rPr lang="ru-RU" dirty="0" smtClean="0"/>
                        <a:t>растворители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Биологические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Микроорганизмы.</a:t>
                      </a:r>
                    </a:p>
                    <a:p>
                      <a:r>
                        <a:rPr lang="ru-RU" dirty="0" smtClean="0"/>
                        <a:t>Бактерии,</a:t>
                      </a:r>
                    </a:p>
                    <a:p>
                      <a:r>
                        <a:rPr lang="ru-RU" dirty="0" smtClean="0"/>
                        <a:t>Флора</a:t>
                      </a:r>
                    </a:p>
                    <a:p>
                      <a:r>
                        <a:rPr lang="ru-RU" dirty="0" smtClean="0"/>
                        <a:t>фауна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Психофизические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Нервные перегрузки и истощения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Однообразие</a:t>
                      </a:r>
                      <a:r>
                        <a:rPr lang="ru-RU" baseline="0" dirty="0" smtClean="0"/>
                        <a:t> и монотонность труда,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Утомление и дискомфорт от неудобного рабочего места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Проникающая</a:t>
                      </a:r>
                      <a:r>
                        <a:rPr lang="ru-RU" baseline="0" dirty="0" smtClean="0"/>
                        <a:t> радиация, свет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Опасности 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1071538" y="857232"/>
            <a:ext cx="7316886" cy="5000660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i="1" dirty="0" smtClean="0"/>
              <a:t>Причины опасностей </a:t>
            </a:r>
            <a:r>
              <a:rPr lang="ru-RU" sz="2800" dirty="0" smtClean="0"/>
              <a:t>– условия, при которых проявляются потенциальные опасности, угрожающие здоровью и жизни последствия.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b="1" i="1" dirty="0" smtClean="0"/>
              <a:t>Признаки опасностей </a:t>
            </a:r>
            <a:r>
              <a:rPr lang="ru-RU" sz="2800" dirty="0" smtClean="0"/>
              <a:t>– предвестники или реальное проявление факторы угрозы благополучию здоровья и нормальной жизнедеятельности объекта.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Идентификация 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714348" y="1000108"/>
            <a:ext cx="7674076" cy="4857784"/>
          </a:xfrm>
          <a:prstGeom prst="round2DiagRect">
            <a:avLst>
              <a:gd name="adj1" fmla="val 10133"/>
              <a:gd name="adj2" fmla="val 16851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i="1" dirty="0" smtClean="0"/>
              <a:t>Идентификация – </a:t>
            </a:r>
            <a:r>
              <a:rPr lang="ru-RU" sz="2800" dirty="0" smtClean="0"/>
              <a:t>процесс обнаружения и распознавания потенциальной опасности. В процессе идентификации определяют номенклатуру, вероятность проявления опасностей, пространственную локализацию (координацию), возможный ущерб и причины опасностей – условия, при которых они проявляются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4891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Номенклатура опасностей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Перечень потенциальных опасностей: система названий, терминов, описание опасностей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214414" y="2214554"/>
            <a:ext cx="1928826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750067" y="3178967"/>
            <a:ext cx="4000528" cy="2071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143636" y="2285992"/>
            <a:ext cx="2071702" cy="121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3750463" y="3321843"/>
            <a:ext cx="235745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28596" y="3786190"/>
            <a:ext cx="171451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Общий 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5786454"/>
            <a:ext cx="2143140" cy="857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Отраслевой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786182" y="4500570"/>
            <a:ext cx="250033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 Локальный (местный) 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500826" y="3500438"/>
            <a:ext cx="242889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Объектовый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виды (уровни) систем безопасности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1857364"/>
            <a:ext cx="39290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Система личной безопасности человека</a:t>
            </a:r>
          </a:p>
          <a:p>
            <a:pPr algn="ctr"/>
            <a:r>
              <a:rPr lang="ru-RU" sz="1600" dirty="0" smtClean="0"/>
              <a:t>индивидуальная культура безопасности жизнедеятельности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86314" y="1857364"/>
            <a:ext cx="4143404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Система коллективной безопасности</a:t>
            </a:r>
          </a:p>
          <a:p>
            <a:pPr algn="ctr"/>
            <a:r>
              <a:rPr lang="ru-RU" dirty="0" smtClean="0"/>
              <a:t>производственно-бытовая, технологическая культура безопасности жизнедеятельности общества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85720" y="4071942"/>
            <a:ext cx="39290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Система национальной безопасности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86314" y="4071942"/>
            <a:ext cx="4143404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Система глобальной безопасности</a:t>
            </a:r>
          </a:p>
          <a:p>
            <a:pPr algn="ctr"/>
            <a:r>
              <a:rPr lang="ru-RU" dirty="0" smtClean="0"/>
              <a:t>Международный уровень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592</Words>
  <Application>Microsoft Office PowerPoint</Application>
  <PresentationFormat>Экран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Номенклатура опасностей</vt:lpstr>
      <vt:lpstr>Основные виды (уровни) систем безопасности</vt:lpstr>
      <vt:lpstr>Слайд 10</vt:lpstr>
      <vt:lpstr>Слайд 11</vt:lpstr>
      <vt:lpstr>Слайд 12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Зам</cp:lastModifiedBy>
  <cp:revision>67</cp:revision>
  <dcterms:created xsi:type="dcterms:W3CDTF">2012-07-31T15:34:20Z</dcterms:created>
  <dcterms:modified xsi:type="dcterms:W3CDTF">2020-10-10T06:00:38Z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234770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