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6F25-A8F8-41F3-84C6-E8D35384FE8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A32000-BF7F-4EA7-BAD0-07EFF179E9F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6F25-A8F8-41F3-84C6-E8D35384FE8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2000-BF7F-4EA7-BAD0-07EFF179E9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6F25-A8F8-41F3-84C6-E8D35384FE8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2000-BF7F-4EA7-BAD0-07EFF179E9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0C26F25-A8F8-41F3-84C6-E8D35384FE8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7A32000-BF7F-4EA7-BAD0-07EFF179E9FD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6F25-A8F8-41F3-84C6-E8D35384FE8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2000-BF7F-4EA7-BAD0-07EFF179E9F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6F25-A8F8-41F3-84C6-E8D35384FE8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2000-BF7F-4EA7-BAD0-07EFF179E9F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2000-BF7F-4EA7-BAD0-07EFF179E9F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6F25-A8F8-41F3-84C6-E8D35384FE8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6F25-A8F8-41F3-84C6-E8D35384FE8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2000-BF7F-4EA7-BAD0-07EFF179E9F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6F25-A8F8-41F3-84C6-E8D35384FE8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2000-BF7F-4EA7-BAD0-07EFF179E9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0C26F25-A8F8-41F3-84C6-E8D35384FE8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7A32000-BF7F-4EA7-BAD0-07EFF179E9F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6F25-A8F8-41F3-84C6-E8D35384FE8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A32000-BF7F-4EA7-BAD0-07EFF179E9F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0C26F25-A8F8-41F3-84C6-E8D35384FE8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7A32000-BF7F-4EA7-BAD0-07EFF179E9F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1\Desktop\videoplayback.mp4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§ 8. ИДЕОЛОГИЯ И КУЛЬТУРА ПЕРИОДА ГРАЖДАНСКОЙ ВОЙНЫ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3. Отношение новой власти к Русской православной церкви.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340768"/>
            <a:ext cx="9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Большевики ставили перед собой цель воспитать </a:t>
            </a:r>
            <a:r>
              <a:rPr lang="ru-RU" dirty="0" smtClean="0">
                <a:solidFill>
                  <a:schemeClr val="bg1"/>
                </a:solidFill>
              </a:rPr>
              <a:t>«нового человека», </a:t>
            </a:r>
            <a:r>
              <a:rPr lang="ru-RU" dirty="0" smtClean="0"/>
              <a:t>достойного жить в коммунистическом обществе.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988840"/>
            <a:ext cx="8748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Борьба с религией была обусловлена не только их </a:t>
            </a:r>
            <a:r>
              <a:rPr lang="ru-RU" dirty="0" smtClean="0">
                <a:solidFill>
                  <a:schemeClr val="bg1"/>
                </a:solidFill>
              </a:rPr>
              <a:t>атеистическими</a:t>
            </a:r>
            <a:r>
              <a:rPr lang="ru-RU" dirty="0" smtClean="0"/>
              <a:t> воззрениями, но и стремлением </a:t>
            </a:r>
            <a:r>
              <a:rPr lang="ru-RU" u="sng" dirty="0" smtClean="0">
                <a:solidFill>
                  <a:schemeClr val="bg1"/>
                </a:solidFill>
              </a:rPr>
              <a:t>устранить опасного конкурента в духовной жизни страны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924944"/>
            <a:ext cx="43204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В январе 1918 г. был ограблен и убит один из самых авторитетных иерархов митрополит Киевский Владимир. </a:t>
            </a:r>
            <a:r>
              <a:rPr lang="ru-RU" dirty="0" smtClean="0">
                <a:solidFill>
                  <a:schemeClr val="bg1"/>
                </a:solidFill>
              </a:rPr>
              <a:t>Патриарх Тихон </a:t>
            </a:r>
            <a:r>
              <a:rPr lang="ru-RU" dirty="0" smtClean="0"/>
              <a:t>ответил на подобные деяния посланием, в котором предал большевиков анафеме.</a:t>
            </a:r>
            <a:endParaRPr lang="ru-RU" dirty="0"/>
          </a:p>
        </p:txBody>
      </p:sp>
      <p:pic>
        <p:nvPicPr>
          <p:cNvPr id="34818" name="Picture 2" descr="http://elohov.ru/wp-content/uploads/2014/11/patriarh_tih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690025"/>
            <a:ext cx="3374926" cy="397933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83568" y="4653136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Стр. </a:t>
            </a:r>
            <a:r>
              <a:rPr lang="ru-RU" sz="2400" dirty="0" smtClean="0"/>
              <a:t>82 </a:t>
            </a:r>
          </a:p>
          <a:p>
            <a:r>
              <a:rPr lang="ru-RU" sz="2400" dirty="0" smtClean="0"/>
              <a:t>Прочитать послание </a:t>
            </a:r>
            <a:r>
              <a:rPr lang="ru-RU" sz="2400" dirty="0" err="1" smtClean="0"/>
              <a:t>Патриаха</a:t>
            </a:r>
            <a:r>
              <a:rPr lang="ru-RU" sz="2400" dirty="0" smtClean="0"/>
              <a:t> Тихона 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58772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Охарактеризуйте отношение Русской православной церкви к советской власти.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  <p:bldP spid="5" grpId="0" build="allAtOnce"/>
      <p:bldP spid="8" grpId="0" build="allAtOnce"/>
      <p:bldP spid="9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736" y="404664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Ответом стал декрет 23 января 1918 г</a:t>
            </a:r>
            <a:endParaRPr lang="ru-RU" sz="24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067944" y="980728"/>
            <a:ext cx="79208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412776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отделение церкви от государства и школы от церкви.</a:t>
            </a:r>
            <a:endParaRPr lang="ru-RU" sz="240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4139952" y="1844824"/>
            <a:ext cx="64807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03648" y="2348880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повсеместное закрытие храмов и монастырей.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3356992"/>
            <a:ext cx="8532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имущество и предметы культа конфисковывались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«для революционных нужд».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4139952" y="2780928"/>
            <a:ext cx="64807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4221088"/>
            <a:ext cx="3343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Аресты Священнослужителей</a:t>
            </a:r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3923928" y="4293096"/>
            <a:ext cx="108012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076056" y="4221088"/>
            <a:ext cx="3611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Ссылка принудительные работы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39552" y="45811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Лишение избирательных прав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148064" y="458112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облагались самыми высокими </a:t>
            </a:r>
          </a:p>
          <a:p>
            <a:r>
              <a:rPr lang="ru-RU" dirty="0" smtClean="0"/>
              <a:t>налогами</a:t>
            </a:r>
            <a:endParaRPr lang="ru-RU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3923928" y="4653136"/>
            <a:ext cx="108012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076056" y="5229200"/>
            <a:ext cx="3816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Дети  Священников лишались возможности получить специальное или высшее образование</a:t>
            </a:r>
            <a:endParaRPr lang="ru-RU" dirty="0"/>
          </a:p>
        </p:txBody>
      </p:sp>
      <p:sp>
        <p:nvSpPr>
          <p:cNvPr id="19" name="Стрелка вправо 18"/>
          <p:cNvSpPr/>
          <p:nvPr/>
        </p:nvSpPr>
        <p:spPr>
          <a:xfrm>
            <a:off x="3923928" y="5301208"/>
            <a:ext cx="108012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allAtOnce"/>
      <p:bldP spid="7" grpId="0" animBg="1"/>
      <p:bldP spid="9" grpId="0" build="allAtOnce"/>
      <p:bldP spid="10" grpId="0" build="allAtOnce"/>
      <p:bldP spid="11" grpId="0" animBg="1"/>
      <p:bldP spid="12" grpId="0" build="allAtOnce"/>
      <p:bldP spid="13" grpId="0" animBg="1"/>
      <p:bldP spid="14" grpId="0" build="allAtOnce"/>
      <p:bldP spid="15" grpId="0" build="allAtOnce"/>
      <p:bldP spid="16" grpId="0" build="allAtOnce"/>
      <p:bldP spid="17" grpId="0" animBg="1"/>
      <p:bldP spid="18" grpId="0" build="allAtOnce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79928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Противостояние между советской властью и православной церковью развивалось на фоне разгоравшегося пожара Гражданской войны. </a:t>
            </a:r>
            <a:r>
              <a:rPr lang="ru-RU" sz="2000" dirty="0" smtClean="0">
                <a:solidFill>
                  <a:schemeClr val="bg1"/>
                </a:solidFill>
              </a:rPr>
              <a:t>Патриарх </a:t>
            </a:r>
            <a:r>
              <a:rPr lang="ru-RU" sz="2000" dirty="0">
                <a:solidFill>
                  <a:schemeClr val="bg1"/>
                </a:solidFill>
              </a:rPr>
              <a:t>Тихон </a:t>
            </a:r>
            <a:r>
              <a:rPr lang="ru-RU" sz="2000" u="sng" dirty="0">
                <a:solidFill>
                  <a:schemeClr val="bg1"/>
                </a:solidFill>
              </a:rPr>
              <a:t>старался оставаться над схваткой, ни разу не выступив с безусловной поддержкой Белого движения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1700808"/>
            <a:ext cx="4608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«Церковь не связывает себя ни с каким определённым образом правления»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492896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то же время большевики продолжили наступление на православную церковь, сосредоточив внимание на разоблачении </a:t>
            </a:r>
            <a:r>
              <a:rPr lang="ru-RU" dirty="0" smtClean="0">
                <a:solidFill>
                  <a:schemeClr val="bg1"/>
                </a:solidFill>
              </a:rPr>
              <a:t>«народных предрассудков» и «церковного обмана». </a:t>
            </a:r>
            <a:r>
              <a:rPr lang="ru-RU" dirty="0" smtClean="0"/>
              <a:t>Набирала обороты начавшаяся в 1918 г. кампания по вскрытию почитаемых верующими мощей святых.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3789040"/>
            <a:ext cx="79928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Вскрытию подверглись, в частности, мощи </a:t>
            </a:r>
            <a:r>
              <a:rPr lang="ru-RU" dirty="0" smtClean="0">
                <a:solidFill>
                  <a:schemeClr val="bg1"/>
                </a:solidFill>
              </a:rPr>
              <a:t>Сергия Радонежского и Александра Невского.</a:t>
            </a:r>
          </a:p>
          <a:p>
            <a:r>
              <a:rPr lang="ru-RU" dirty="0" smtClean="0"/>
              <a:t> 29 июля 1920 г. СНК РСФСР принял решение </a:t>
            </a:r>
            <a:r>
              <a:rPr lang="ru-RU" dirty="0" smtClean="0">
                <a:solidFill>
                  <a:schemeClr val="bg1"/>
                </a:solidFill>
              </a:rPr>
              <a:t>«о ликвидации мощей во всероссийском масштабе»</a:t>
            </a:r>
            <a:r>
              <a:rPr lang="ru-RU" dirty="0" smtClean="0"/>
              <a:t>, согласно которому все вскрытые мощи подлежали передаче в музеи или захоронению.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5380672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Продолжилась и практика закрытия монастырей. В апреле 1920 г. по специальному распоряжению В. И. Ленина была закрыта Троице-Сергиева лавра.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build="allAtOnce"/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playback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27584" y="392010"/>
            <a:ext cx="7776864" cy="58570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219200"/>
          </a:xfrm>
        </p:spPr>
        <p:txBody>
          <a:bodyPr/>
          <a:lstStyle/>
          <a:p>
            <a:r>
              <a:rPr lang="ru-RU" dirty="0" smtClean="0"/>
              <a:t>4. Повседневная жизнь</a:t>
            </a:r>
            <a:endParaRPr lang="ru-RU" dirty="0"/>
          </a:p>
        </p:txBody>
      </p:sp>
      <p:pic>
        <p:nvPicPr>
          <p:cNvPr id="35842" name="Picture 2" descr="https://trojden.com/books/russian-history/russian-history-10-class-part-1-gorinov-2016/russian-history-10-class-part-1-gorinov-2016.files/image0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124744"/>
            <a:ext cx="4429125" cy="345638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1052736"/>
            <a:ext cx="37444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Революция и Гражданская война </a:t>
            </a:r>
            <a:r>
              <a:rPr lang="ru-RU" sz="2000" dirty="0" smtClean="0">
                <a:solidFill>
                  <a:schemeClr val="bg1"/>
                </a:solidFill>
              </a:rPr>
              <a:t>внесли свои суровые коррективы в жизнь людей</a:t>
            </a:r>
            <a:r>
              <a:rPr lang="ru-RU" sz="2000" dirty="0" smtClean="0"/>
              <a:t>. Смыслом существования стало выживание. А словами-символами повседневности как в городе, так и в деревне — </a:t>
            </a:r>
            <a:r>
              <a:rPr lang="ru-RU" sz="2000" dirty="0" smtClean="0">
                <a:solidFill>
                  <a:schemeClr val="bg1"/>
                </a:solidFill>
              </a:rPr>
              <a:t>«голод» и «еда».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537321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Рабочим военных заводов выдавали в </a:t>
            </a:r>
            <a:r>
              <a:rPr lang="ru-RU" dirty="0" smtClean="0">
                <a:solidFill>
                  <a:srgbClr val="FF0000"/>
                </a:solidFill>
              </a:rPr>
              <a:t>месяц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24 фунта муки</a:t>
            </a:r>
            <a:r>
              <a:rPr lang="ru-RU" dirty="0" smtClean="0"/>
              <a:t>, </a:t>
            </a:r>
            <a:r>
              <a:rPr lang="ru-RU" dirty="0" smtClean="0">
                <a:solidFill>
                  <a:schemeClr val="bg1"/>
                </a:solidFill>
              </a:rPr>
              <a:t>1—4 фунта крупы</a:t>
            </a:r>
            <a:r>
              <a:rPr lang="ru-RU" dirty="0" smtClean="0"/>
              <a:t>, </a:t>
            </a:r>
            <a:r>
              <a:rPr lang="ru-RU" dirty="0" smtClean="0">
                <a:solidFill>
                  <a:schemeClr val="bg1"/>
                </a:solidFill>
              </a:rPr>
              <a:t>1—2 фунта сахара, 3—6 фунтов мяса. </a:t>
            </a:r>
            <a:r>
              <a:rPr lang="ru-RU" dirty="0" smtClean="0"/>
              <a:t>Нетрудовые элементы получали продукты после удовлетворения нужд трудящихся — </a:t>
            </a:r>
            <a:r>
              <a:rPr lang="ru-RU" dirty="0" smtClean="0">
                <a:solidFill>
                  <a:schemeClr val="bg1"/>
                </a:solidFill>
              </a:rPr>
              <a:t>от 50 до 250 г </a:t>
            </a:r>
            <a:r>
              <a:rPr lang="ru-RU" dirty="0" smtClean="0"/>
              <a:t>хлеба в день. </a:t>
            </a:r>
            <a:r>
              <a:rPr lang="ru-RU" dirty="0" smtClean="0">
                <a:solidFill>
                  <a:srgbClr val="FFFF00"/>
                </a:solidFill>
              </a:rPr>
              <a:t>Множество людей голодало и умирало от истощения.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691680" y="3573016"/>
            <a:ext cx="50405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861048"/>
            <a:ext cx="38884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большевики вернулись к карточной системе распределения продуктов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4797152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Население разделили на две группы: </a:t>
            </a:r>
            <a:r>
              <a:rPr lang="ru-RU" dirty="0">
                <a:solidFill>
                  <a:schemeClr val="bg1"/>
                </a:solidFill>
              </a:rPr>
              <a:t>трудовое и нетрудовое </a:t>
            </a:r>
            <a:r>
              <a:rPr lang="ru-RU" dirty="0"/>
              <a:t>(«бывшие эксплуататоры» и лица свободных </a:t>
            </a:r>
            <a:r>
              <a:rPr lang="ru-RU" dirty="0" smtClean="0"/>
              <a:t>профессий</a:t>
            </a:r>
            <a:r>
              <a:rPr lang="en-US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7" grpId="0" animBg="1"/>
      <p:bldP spid="8" grpId="0" build="allAtOnce"/>
      <p:bldP spid="9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229600" cy="1044352"/>
          </a:xfrm>
        </p:spPr>
        <p:txBody>
          <a:bodyPr/>
          <a:lstStyle/>
          <a:p>
            <a:r>
              <a:rPr lang="ru-RU" dirty="0" smtClean="0"/>
              <a:t>5. Общественные настроения.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80728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Большинство крестьян </a:t>
            </a:r>
            <a:r>
              <a:rPr lang="ru-RU" sz="2000" dirty="0" smtClean="0">
                <a:solidFill>
                  <a:schemeClr val="bg1"/>
                </a:solidFill>
              </a:rPr>
              <a:t>были довольны</a:t>
            </a:r>
            <a:r>
              <a:rPr lang="ru-RU" sz="2000" dirty="0" smtClean="0"/>
              <a:t>, сторонились политической борьбы и пользовались возможностью нажиться на продовольственном кризисе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1988840"/>
            <a:ext cx="10681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Однако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4208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Введение большевиками чрезвычайной политики в деревне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140968"/>
            <a:ext cx="47294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</a:t>
            </a:r>
            <a:r>
              <a:rPr lang="ru-RU" dirty="0" smtClean="0"/>
              <a:t>ассовая мобилизация в Красную Армию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2132856"/>
            <a:ext cx="2069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</a:t>
            </a:r>
            <a:r>
              <a:rPr lang="ru-RU" dirty="0" smtClean="0"/>
              <a:t>тягивали крестьян в орбиту политической жизни</a:t>
            </a:r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5148064" y="2636912"/>
            <a:ext cx="122413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861048"/>
            <a:ext cx="2442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Чрезвычайный налог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4365104"/>
            <a:ext cx="4536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</a:t>
            </a:r>
            <a:r>
              <a:rPr lang="ru-RU" dirty="0" smtClean="0"/>
              <a:t>асильственное изъятие продовольствия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4869160"/>
            <a:ext cx="18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</a:t>
            </a:r>
            <a:r>
              <a:rPr lang="ru-RU" dirty="0" smtClean="0">
                <a:solidFill>
                  <a:schemeClr val="bg1"/>
                </a:solidFill>
              </a:rPr>
              <a:t>родразвёрстка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445224"/>
            <a:ext cx="2626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</a:t>
            </a:r>
            <a:r>
              <a:rPr lang="ru-RU" dirty="0" smtClean="0"/>
              <a:t>обилизация лошадей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39552" y="5949280"/>
            <a:ext cx="4116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З</a:t>
            </a:r>
            <a:r>
              <a:rPr lang="ru-RU" dirty="0" smtClean="0">
                <a:solidFill>
                  <a:schemeClr val="bg1"/>
                </a:solidFill>
              </a:rPr>
              <a:t>лоупотреблениями местных властей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5076056" y="5013176"/>
            <a:ext cx="151216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660232" y="4581128"/>
            <a:ext cx="2123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</a:rPr>
              <a:t>В</a:t>
            </a:r>
            <a:r>
              <a:rPr lang="ru-RU" sz="2400" dirty="0" smtClean="0">
                <a:solidFill>
                  <a:srgbClr val="FFFF00"/>
                </a:solidFill>
              </a:rPr>
              <a:t>ызвали резкое недовольство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  <p:bldP spid="7" grpId="0" build="allAtOnce"/>
      <p:bldP spid="8" grpId="0" animBg="1"/>
      <p:bldP spid="9" grpId="0" build="allAtOnce"/>
      <p:bldP spid="10" grpId="0" build="allAtOnce"/>
      <p:bldP spid="11" grpId="0" build="allAtOnce"/>
      <p:bldP spid="12" grpId="0" build="allAtOnce"/>
      <p:bldP spid="13" grpId="0" build="allAtOnce"/>
      <p:bldP spid="14" grpId="0" animBg="1"/>
      <p:bldP spid="15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39752" y="404664"/>
            <a:ext cx="48202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Р</a:t>
            </a:r>
            <a:r>
              <a:rPr lang="ru-RU" sz="2400" dirty="0" smtClean="0"/>
              <a:t>азочарования белыми режимам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340768"/>
            <a:ext cx="33497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/>
              <a:t>З</a:t>
            </a:r>
            <a:r>
              <a:rPr lang="ru-RU" sz="2000" dirty="0" smtClean="0"/>
              <a:t>емельная политика белых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2132856"/>
            <a:ext cx="22930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</a:t>
            </a:r>
            <a:r>
              <a:rPr lang="ru-RU" dirty="0" smtClean="0"/>
              <a:t>рабежи и </a:t>
            </a:r>
            <a:r>
              <a:rPr lang="ru-RU" sz="2000" dirty="0" smtClean="0"/>
              <a:t>насилие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39952" y="2276872"/>
            <a:ext cx="34090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Мобилизация</a:t>
            </a:r>
            <a:r>
              <a:rPr lang="ru-RU" dirty="0" smtClean="0"/>
              <a:t> </a:t>
            </a:r>
            <a:r>
              <a:rPr lang="ru-RU" dirty="0"/>
              <a:t>в белые армии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56176" y="1124744"/>
            <a:ext cx="26892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/>
              <a:t>Р</a:t>
            </a:r>
            <a:r>
              <a:rPr lang="ru-RU" sz="2000" dirty="0" smtClean="0"/>
              <a:t>асстрелы</a:t>
            </a:r>
            <a:r>
              <a:rPr lang="ru-RU" dirty="0" smtClean="0"/>
              <a:t>, повешения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3140968"/>
            <a:ext cx="79208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Насилия белых воспринимались людьми более болезненно, чем насилия красных, — ведь исходили они как бы от прежних бар.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5373216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       В 1919 г.</a:t>
            </a:r>
            <a:r>
              <a:rPr lang="ru-RU" sz="2000" dirty="0" smtClean="0"/>
              <a:t> происходит </a:t>
            </a:r>
            <a:r>
              <a:rPr lang="ru-RU" sz="2000" dirty="0" smtClean="0">
                <a:solidFill>
                  <a:schemeClr val="bg1"/>
                </a:solidFill>
              </a:rPr>
              <a:t>перелом в сознании крестьянства</a:t>
            </a:r>
            <a:r>
              <a:rPr lang="ru-RU" sz="2000" dirty="0" smtClean="0"/>
              <a:t>. 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       Большинство его поддержало </a:t>
            </a:r>
            <a:r>
              <a:rPr lang="ru-RU" sz="2000" dirty="0" smtClean="0">
                <a:solidFill>
                  <a:schemeClr val="bg1"/>
                </a:solidFill>
              </a:rPr>
              <a:t>советскую власть.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3059832" y="4797152"/>
            <a:ext cx="244827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483768" y="836712"/>
            <a:ext cx="115212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3635896" y="836712"/>
            <a:ext cx="720080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004048" y="908720"/>
            <a:ext cx="648072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300192" y="908720"/>
            <a:ext cx="100811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  <p:bldP spid="7" grpId="0" build="allAtOnce"/>
      <p:bldP spid="8" grpId="0" build="allAtOnce"/>
      <p:bldP spid="9" grpId="0" build="allAtOnce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620688"/>
            <a:ext cx="57606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Недовольства рабочих выражалось в :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1268760"/>
            <a:ext cx="31219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Снижении уровня жизни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844824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 </a:t>
            </a:r>
            <a:r>
              <a:rPr lang="ru-RU" sz="2000" dirty="0" smtClean="0"/>
              <a:t>Восстание </a:t>
            </a:r>
            <a:r>
              <a:rPr lang="ru-RU" sz="2000" dirty="0"/>
              <a:t>рабочих Воткинска и Ижевска в августе—ноябре 1918 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39752" y="242088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  <a:r>
              <a:rPr lang="ru-RU" dirty="0" smtClean="0"/>
              <a:t>Восстания были подавлены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2924944"/>
            <a:ext cx="53039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О</a:t>
            </a:r>
            <a:r>
              <a:rPr lang="ru-RU" sz="2800" b="1" dirty="0" smtClean="0">
                <a:solidFill>
                  <a:schemeClr val="bg1"/>
                </a:solidFill>
              </a:rPr>
              <a:t>тношение</a:t>
            </a:r>
            <a:r>
              <a:rPr lang="ru-RU" sz="2800" dirty="0" smtClean="0"/>
              <a:t> белых </a:t>
            </a:r>
            <a:r>
              <a:rPr lang="ru-RU" sz="2800" dirty="0" smtClean="0">
                <a:solidFill>
                  <a:schemeClr val="bg1"/>
                </a:solidFill>
              </a:rPr>
              <a:t>к рабочим: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3789040"/>
            <a:ext cx="2471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Ж</a:t>
            </a:r>
            <a:r>
              <a:rPr lang="ru-RU" dirty="0" smtClean="0">
                <a:solidFill>
                  <a:schemeClr val="bg1"/>
                </a:solidFill>
              </a:rPr>
              <a:t>есточайший террор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75856" y="3789040"/>
            <a:ext cx="2909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Профсоюзы под запретом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228184" y="3717032"/>
            <a:ext cx="2915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железной дисциплины и </a:t>
            </a:r>
            <a:r>
              <a:rPr lang="ru-RU" dirty="0" smtClean="0">
                <a:solidFill>
                  <a:schemeClr val="bg1"/>
                </a:solidFill>
              </a:rPr>
              <a:t>беспрекословного</a:t>
            </a:r>
            <a:r>
              <a:rPr lang="ru-RU" dirty="0" smtClean="0"/>
              <a:t> подчинения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4581128"/>
            <a:ext cx="3605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Отмена 8-часового рабочего дня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55976" y="4581128"/>
            <a:ext cx="1749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Антисемитизм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5576" y="5589240"/>
            <a:ext cx="71893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Интеллигенция перешла на сторону большевиков</a:t>
            </a:r>
            <a:endParaRPr lang="ru-RU" sz="2400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2483768" y="3356992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8" idx="2"/>
            <a:endCxn id="10" idx="0"/>
          </p:cNvCxnSpPr>
          <p:nvPr/>
        </p:nvCxnSpPr>
        <p:spPr>
          <a:xfrm>
            <a:off x="4703696" y="3448164"/>
            <a:ext cx="27046" cy="340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372200" y="3429000"/>
            <a:ext cx="93610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3059832" y="3429000"/>
            <a:ext cx="360040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004048" y="3429000"/>
            <a:ext cx="72008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7" grpId="0" build="allAtOnce"/>
      <p:bldP spid="8" grpId="0" build="allAtOnce"/>
      <p:bldP spid="9" grpId="0" build="allAtOnce"/>
      <p:bldP spid="10" grpId="0" build="allAtOnce"/>
      <p:bldP spid="11" grpId="0" build="allAtOnce"/>
      <p:bldP spid="12" grpId="0" build="allAtOnce"/>
      <p:bldP spid="13" grpId="0" build="allAtOnce"/>
      <p:bldP spid="14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1268760"/>
            <a:ext cx="74888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ПОДВЕДЁМ ИТОГИ</a:t>
            </a:r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Важнейшим </a:t>
            </a:r>
            <a:r>
              <a:rPr lang="ru-RU" sz="2800" dirty="0"/>
              <a:t>фактором в Гражданской войне являлась </a:t>
            </a:r>
            <a:r>
              <a:rPr lang="ru-RU" sz="2800" dirty="0">
                <a:solidFill>
                  <a:schemeClr val="bg1"/>
                </a:solidFill>
              </a:rPr>
              <a:t>позиция народных масс</a:t>
            </a:r>
            <a:r>
              <a:rPr lang="ru-RU" sz="2800" dirty="0"/>
              <a:t>. Поставленные перед жёстким выбором, которого они безуспешно пытались избежать, </a:t>
            </a:r>
            <a:r>
              <a:rPr lang="ru-RU" sz="2800" dirty="0">
                <a:solidFill>
                  <a:schemeClr val="bg1"/>
                </a:solidFill>
              </a:rPr>
              <a:t>люди после мучительных колебаний поддержали большевиков</a:t>
            </a:r>
            <a:r>
              <a:rPr lang="ru-RU" sz="28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Прочитать параграф 8, выполнить задание 2 с.87 из раздела «Думаем, сравниваем, размышляем»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1461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Политика новой власти в области образования и науки.</a:t>
            </a:r>
          </a:p>
          <a:p>
            <a:r>
              <a:rPr lang="ru-RU" dirty="0" smtClean="0"/>
              <a:t>2. Власть и интеллигенция.</a:t>
            </a:r>
          </a:p>
          <a:p>
            <a:r>
              <a:rPr lang="ru-RU" dirty="0" smtClean="0"/>
              <a:t>3. Отношение новой власти к Русской православной церкви.</a:t>
            </a:r>
          </a:p>
          <a:p>
            <a:r>
              <a:rPr lang="ru-RU" dirty="0" smtClean="0"/>
              <a:t>4. Повседневная жизнь.</a:t>
            </a:r>
          </a:p>
          <a:p>
            <a:r>
              <a:rPr lang="ru-RU" dirty="0" smtClean="0"/>
              <a:t>5. Общественные настроения.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Закрепление</a:t>
            </a:r>
            <a:endParaRPr lang="ru-RU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11" b="100"/>
          <a:stretch>
            <a:fillRect/>
          </a:stretch>
        </p:blipFill>
        <p:spPr bwMode="auto">
          <a:xfrm>
            <a:off x="611560" y="1556792"/>
            <a:ext cx="748883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794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11"/>
          <a:stretch>
            <a:fillRect/>
          </a:stretch>
        </p:blipFill>
        <p:spPr bwMode="auto">
          <a:xfrm>
            <a:off x="827584" y="980728"/>
            <a:ext cx="748883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32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1" b="1"/>
          <a:stretch>
            <a:fillRect/>
          </a:stretch>
        </p:blipFill>
        <p:spPr bwMode="auto">
          <a:xfrm>
            <a:off x="755576" y="620688"/>
            <a:ext cx="777686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810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Политика новой власти в области образования и науки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12776"/>
            <a:ext cx="4248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Среди врагов социалистической революции В. И. Ленин называл </a:t>
            </a:r>
            <a:r>
              <a:rPr lang="ru-RU" u="sng" dirty="0" smtClean="0">
                <a:solidFill>
                  <a:schemeClr val="bg1"/>
                </a:solidFill>
              </a:rPr>
              <a:t>неграмотность.</a:t>
            </a:r>
            <a:endParaRPr lang="ru-RU" u="sng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trojden.com/books/russian-history/russian-history-10-class-part-1-gorinov-2016/russian-history-10-class-part-1-gorinov-2016.files/image0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628800"/>
            <a:ext cx="4429125" cy="2857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2420888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Совет народных комиссаров постановил: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068960"/>
            <a:ext cx="3816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 Всё население республики в возрасте </a:t>
            </a:r>
            <a:r>
              <a:rPr lang="ru-RU" b="1" dirty="0" smtClean="0">
                <a:solidFill>
                  <a:schemeClr val="bg1"/>
                </a:solidFill>
              </a:rPr>
              <a:t>от 8 до 50 лет</a:t>
            </a:r>
            <a:r>
              <a:rPr lang="ru-RU" dirty="0" smtClean="0"/>
              <a:t>, не умеющее читать и писать, </a:t>
            </a:r>
            <a:r>
              <a:rPr lang="ru-RU" u="sng" dirty="0" smtClean="0">
                <a:solidFill>
                  <a:schemeClr val="bg1"/>
                </a:solidFill>
              </a:rPr>
              <a:t>обязано обучаться грамоте на родном или русском языке по желанию..</a:t>
            </a:r>
            <a:endParaRPr lang="ru-RU" u="sng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50912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3. Народному Комиссариату Просвещения и его местным органам предоставляется право привлекать к обучению </a:t>
            </a:r>
            <a:r>
              <a:rPr lang="ru-RU" dirty="0">
                <a:solidFill>
                  <a:schemeClr val="bg1"/>
                </a:solidFill>
              </a:rPr>
              <a:t>неграмотных в порядке трудовой повинности</a:t>
            </a:r>
            <a:r>
              <a:rPr lang="ru-RU" dirty="0"/>
              <a:t> всё грамотное население страны, не призванное в войска...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5657671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5. Обучающимся грамоте, работающим по найму, </a:t>
            </a:r>
            <a:r>
              <a:rPr lang="ru-RU" u="sng" dirty="0" smtClean="0">
                <a:solidFill>
                  <a:schemeClr val="bg1"/>
                </a:solidFill>
              </a:rPr>
              <a:t>рабочий день сокращается на два часа на всё время обучения с сохранением заработной платы.</a:t>
            </a:r>
            <a:endParaRPr lang="ru-RU" u="sng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11960" y="1268760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Стр. 78 прочитать «Декрет Совнаркома»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Какова была цель кампании по борьбе с неграмотностью? Какими мерами предполагалось ликвидировать неграмотность?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  <p:bldP spid="8" grpId="0" build="allAtOnce"/>
      <p:bldP spid="9" grpId="0" build="allAtOnce"/>
      <p:bldP spid="10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89248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30 сентября 1918 г.</a:t>
            </a:r>
            <a:r>
              <a:rPr lang="ru-RU" sz="2000" dirty="0" smtClean="0"/>
              <a:t> </a:t>
            </a:r>
            <a:r>
              <a:rPr lang="ru-RU" dirty="0" smtClean="0"/>
              <a:t>ВЦИК утвердил «Положение о единой трудовой школе РСФСР»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980728"/>
            <a:ext cx="8856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 его основе лежали передовые идеи русских и зарубежных педагогов: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412776"/>
            <a:ext cx="4694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1. поощрялось педагогическое новаторство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844824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2. культивировалось уважение к личности ребёнка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276872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3. внедрялись элементы самоуправления и принцип бесплатного обучения.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43808" y="2708920"/>
            <a:ext cx="3107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Впрочем, были и издержки: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3501008"/>
            <a:ext cx="3339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1. из школы изгонялись парты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32040" y="3429000"/>
            <a:ext cx="4032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2. отменялись уроки, задания на дом, учебники, отметки, экзамены.</a:t>
            </a:r>
          </a:p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4365104"/>
            <a:ext cx="842493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Декретом СНК от </a:t>
            </a:r>
            <a:r>
              <a:rPr lang="ru-RU" sz="2000" dirty="0" smtClean="0">
                <a:solidFill>
                  <a:schemeClr val="bg1"/>
                </a:solidFill>
              </a:rPr>
              <a:t>2 августа 1918 г</a:t>
            </a:r>
            <a:r>
              <a:rPr lang="ru-RU" dirty="0" smtClean="0"/>
              <a:t>. преимущественное право поступления в вузы получили рабочие и крестьянская беднота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5085184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 университетах и институтах были созданы рабочие факультеты </a:t>
            </a:r>
            <a:r>
              <a:rPr lang="ru-RU" dirty="0" smtClean="0">
                <a:solidFill>
                  <a:schemeClr val="bg1"/>
                </a:solidFill>
              </a:rPr>
              <a:t>(рабфаки)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5733256"/>
            <a:ext cx="9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Так началось формирование советской интеллигенции.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2411760" y="3140968"/>
            <a:ext cx="64807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5940152" y="3068960"/>
            <a:ext cx="57606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allAtOnce"/>
      <p:bldP spid="6" grpId="0" build="allAtOnce"/>
      <p:bldP spid="7" grpId="0" build="allAtOnce"/>
      <p:bldP spid="8" grpId="0" build="allAtOnce"/>
      <p:bldP spid="9" grpId="0" build="allAtOnce"/>
      <p:bldP spid="12" grpId="0" build="allAtOnce"/>
      <p:bldP spid="13" grpId="0" build="allAtOnce"/>
      <p:bldP spid="14" grpId="0" build="allAtOnce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Власть и интеллигенция.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340768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 середине 1920-х гг. за границей оказались многие писатели, поэты, композиторы, певцы, музыканты, художники: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708920"/>
            <a:ext cx="4320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И. А. Бунин, А. И. Куприн, А. К. Глазунов, С. С. Прокофьев, С. В. Рахманинов, Ф. И. Шаляпин, И. Е. Репин, В. В. Кандинский, М. З. Шагал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365104"/>
            <a:ext cx="4176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Ряд выдающихся деятелей культуры ушли в глубокую духовную оппозицию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58052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А. А. Ахматова, М. А. Волошин, М. М. Пришвин, М. А. Булгаков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8674" name="Picture 2" descr="https://trojden.com/books/russian-history/russian-history-10-class-part-1-gorinov-2016/russian-history-10-class-part-1-gorinov-2016.files/image0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988840"/>
            <a:ext cx="4448175" cy="3886201"/>
          </a:xfrm>
          <a:prstGeom prst="rect">
            <a:avLst/>
          </a:prstGeom>
          <a:noFill/>
        </p:spPr>
      </p:pic>
      <p:sp>
        <p:nvSpPr>
          <p:cNvPr id="8" name="Стрелка вниз 7"/>
          <p:cNvSpPr/>
          <p:nvPr/>
        </p:nvSpPr>
        <p:spPr>
          <a:xfrm>
            <a:off x="1691680" y="2204864"/>
            <a:ext cx="72008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1835696" y="5229200"/>
            <a:ext cx="72008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6021288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Оборона Петрограда. Художник А. А. Дейнека. 1928 г.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548680"/>
            <a:ext cx="8928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Набирали силу новые тенденции и явления в области художественной культуры.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72816"/>
            <a:ext cx="86764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Пролеткульт </a:t>
            </a:r>
            <a:r>
              <a:rPr lang="ru-RU" sz="2800" dirty="0"/>
              <a:t>— </a:t>
            </a:r>
            <a:r>
              <a:rPr lang="ru-RU" sz="2800" u="sng" dirty="0">
                <a:solidFill>
                  <a:schemeClr val="bg1"/>
                </a:solidFill>
              </a:rPr>
              <a:t>литературно-художественная и культурно-просветительская организация.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2708920"/>
            <a:ext cx="26201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Идея организации: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3789040"/>
            <a:ext cx="39481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«чистая пролетарская культура»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378904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/>
              <a:t>«на свалку истории» культурные достижения и традиции прошлого.</a:t>
            </a:r>
            <a:endParaRPr lang="ru-RU" sz="2000" dirty="0"/>
          </a:p>
        </p:txBody>
      </p:sp>
      <p:sp>
        <p:nvSpPr>
          <p:cNvPr id="9" name="Стрелка вниз 8"/>
          <p:cNvSpPr/>
          <p:nvPr/>
        </p:nvSpPr>
        <p:spPr>
          <a:xfrm>
            <a:off x="1547664" y="3284984"/>
            <a:ext cx="151216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5652120" y="3284984"/>
            <a:ext cx="151216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87624" y="5013176"/>
            <a:ext cx="7128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Были созданы художественные студии и клубы, которые объединяли склонных к творчеству пролетариев.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3707904" y="4653136"/>
            <a:ext cx="144016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build="allAtOnce"/>
      <p:bldP spid="7" grpId="0" build="allAtOnce"/>
      <p:bldP spid="8" grpId="0" build="allAtOnce"/>
      <p:bldP spid="9" grpId="0" animBg="1"/>
      <p:bldP spid="11" grpId="0" animBg="1"/>
      <p:bldP spid="12" grpId="0" build="allAtOnce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04664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Новому времени и новым людям, стоящим у власти, нужны были новые формы, воздействующие на чувства, зовущие на борьбу, агитирующие за коммунистическое будущее. Поэтому расцветает </a:t>
            </a:r>
            <a:r>
              <a:rPr lang="ru-RU" u="sng" dirty="0" smtClean="0"/>
              <a:t>искусство плаката</a:t>
            </a:r>
            <a:r>
              <a:rPr lang="ru-RU" u="sng" dirty="0" smtClean="0">
                <a:solidFill>
                  <a:schemeClr val="bg1"/>
                </a:solidFill>
              </a:rPr>
              <a:t>, </a:t>
            </a:r>
            <a:r>
              <a:rPr lang="ru-RU" dirty="0" smtClean="0">
                <a:solidFill>
                  <a:schemeClr val="bg1"/>
                </a:solidFill>
              </a:rPr>
              <a:t>появляются талантливые мастера этого жанра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22" name="Picture 2" descr="http://sociama.ru/wp-content/uploads/2016/03/Denikinskaya-ban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4248472" cy="642201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155679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В. </a:t>
            </a:r>
            <a:r>
              <a:rPr lang="ru-RU" sz="2000" dirty="0" err="1" smtClean="0">
                <a:solidFill>
                  <a:srgbClr val="FFFF00"/>
                </a:solidFill>
              </a:rPr>
              <a:t>Дени</a:t>
            </a:r>
            <a:r>
              <a:rPr lang="ru-RU" sz="2000" dirty="0" smtClean="0">
                <a:solidFill>
                  <a:srgbClr val="FFFF00"/>
                </a:solidFill>
              </a:rPr>
              <a:t> («Банда Деникина», «Кулак-мироед»)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30724" name="Picture 4" descr="http://artyushenkooleg.ru/wp-oleg/wp-content/uploads/2016/02/kulak-miro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204864"/>
            <a:ext cx="4176464" cy="45046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476672"/>
            <a:ext cx="2448272" cy="6123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Д. </a:t>
            </a:r>
            <a:r>
              <a:rPr lang="ru-RU" dirty="0" err="1" smtClean="0"/>
              <a:t>Моор</a:t>
            </a:r>
            <a:endParaRPr lang="ru-RU" dirty="0"/>
          </a:p>
        </p:txBody>
      </p:sp>
      <p:pic>
        <p:nvPicPr>
          <p:cNvPr id="32770" name="Picture 2" descr="https://otvet.imgsmail.ru/download/235210897_449e1ff650ff443d709396fe356608ce_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3966220" cy="5445224"/>
          </a:xfrm>
          <a:prstGeom prst="rect">
            <a:avLst/>
          </a:prstGeom>
          <a:noFill/>
        </p:spPr>
      </p:pic>
      <p:pic>
        <p:nvPicPr>
          <p:cNvPr id="32774" name="Picture 6" descr="https://thecharnelhouse.org/wp-content/uploads/2015/06/d0bfd0bbd0b0d0bad0b0d182d18b-d181d181d181d180-d0bfd0bed0bcd0bed0b3d0b8-d0bcd0bed0bed180-d0b4-19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12776"/>
            <a:ext cx="4210650" cy="5445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332656"/>
            <a:ext cx="4680520" cy="6145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апреле 1918 г. Ленин подписал декрет </a:t>
            </a:r>
            <a:r>
              <a:rPr lang="ru-RU" sz="2400" dirty="0">
                <a:solidFill>
                  <a:schemeClr val="bg1"/>
                </a:solidFill>
              </a:rPr>
              <a:t>«О снятии памятников, воздвигнутых в честь царей и их слуг, и выработке проектов памятников Российской социалистической революции». </a:t>
            </a:r>
            <a:r>
              <a:rPr lang="ru-RU" sz="2400" dirty="0"/>
              <a:t>Был составлен список революционных деятелей, монументы которым должны быть установлены в первоочередном порядке. Первым был сооружён памятник 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А</a:t>
            </a:r>
            <a:r>
              <a:rPr lang="ru-RU" sz="2400" dirty="0">
                <a:solidFill>
                  <a:srgbClr val="FF0000"/>
                </a:solidFill>
              </a:rPr>
              <a:t>. Н. Радищеву</a:t>
            </a:r>
            <a:r>
              <a:rPr lang="ru-RU" sz="2400" dirty="0"/>
              <a:t> в Петрограде (скульптор Л. В. Шервуд). </a:t>
            </a:r>
            <a:r>
              <a:rPr lang="ru-RU" sz="2400" dirty="0">
                <a:solidFill>
                  <a:schemeClr val="bg1"/>
                </a:solidFill>
              </a:rPr>
              <a:t>Открытие состоялось в сентябре 1918 г.</a:t>
            </a:r>
          </a:p>
        </p:txBody>
      </p:sp>
      <p:pic>
        <p:nvPicPr>
          <p:cNvPr id="33794" name="Picture 2" descr="https://pastvu.com/_p/a/a/a/7/aa76c88501537dd7f0fc643a4e4702b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74489" y="328066"/>
            <a:ext cx="3969511" cy="62692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334</TotalTime>
  <Words>1193</Words>
  <Application>Microsoft Office PowerPoint</Application>
  <PresentationFormat>Экран (4:3)</PresentationFormat>
  <Paragraphs>109</Paragraphs>
  <Slides>22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Constantia</vt:lpstr>
      <vt:lpstr>Wingdings 2</vt:lpstr>
      <vt:lpstr>Бумажная</vt:lpstr>
      <vt:lpstr>§ 8. ИДЕОЛОГИЯ И КУЛЬТУРА ПЕРИОДА ГРАЖДАНСКОЙ ВОЙНЫ</vt:lpstr>
      <vt:lpstr>План:</vt:lpstr>
      <vt:lpstr>1. Политика новой власти в области образования и науки</vt:lpstr>
      <vt:lpstr>Презентация PowerPoint</vt:lpstr>
      <vt:lpstr>2. Власть и интеллигенция.</vt:lpstr>
      <vt:lpstr>Презентация PowerPoint</vt:lpstr>
      <vt:lpstr>Презентация PowerPoint</vt:lpstr>
      <vt:lpstr>Д. Моор</vt:lpstr>
      <vt:lpstr>Презентация PowerPoint</vt:lpstr>
      <vt:lpstr>3. Отношение новой власти к Русской православной церкви.</vt:lpstr>
      <vt:lpstr>Презентация PowerPoint</vt:lpstr>
      <vt:lpstr>Презентация PowerPoint</vt:lpstr>
      <vt:lpstr>Презентация PowerPoint</vt:lpstr>
      <vt:lpstr>4. Повседневная жизнь</vt:lpstr>
      <vt:lpstr>5. Общественные настроения.</vt:lpstr>
      <vt:lpstr>Презентация PowerPoint</vt:lpstr>
      <vt:lpstr>Презентация PowerPoint</vt:lpstr>
      <vt:lpstr>Презентация PowerPoint</vt:lpstr>
      <vt:lpstr>Домашнее задание</vt:lpstr>
      <vt:lpstr>Закрепление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§ 8. ИДЕОЛОГИЯ И КУЛЬТУРА ПЕРИОДА ГРАЖДАНСКОЙ ВОЙНЫ</dc:title>
  <dc:creator>1</dc:creator>
  <cp:lastModifiedBy>Windows User</cp:lastModifiedBy>
  <cp:revision>26</cp:revision>
  <dcterms:created xsi:type="dcterms:W3CDTF">2017-11-05T13:18:05Z</dcterms:created>
  <dcterms:modified xsi:type="dcterms:W3CDTF">2020-12-03T06:40:03Z</dcterms:modified>
</cp:coreProperties>
</file>