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C26F25-A8F8-41F3-84C6-E8D35384FE83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7A32000-BF7F-4EA7-BAD0-07EFF179E9F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videoplayback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 8. ИДЕОЛОГИЯ И КУЛЬТУРА ПЕРИОДА ГРАЖДАНСКОЙ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3. Отношение новой власти к Русской православной церкви.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Большевики ставили перед собой цель воспитать </a:t>
            </a:r>
            <a:r>
              <a:rPr lang="ru-RU" dirty="0" smtClean="0">
                <a:solidFill>
                  <a:schemeClr val="bg1"/>
                </a:solidFill>
              </a:rPr>
              <a:t>«нового человека», </a:t>
            </a:r>
            <a:r>
              <a:rPr lang="ru-RU" dirty="0" smtClean="0"/>
              <a:t>достойного жить в коммунистическом обществе.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Борьба с религией была обусловлена не только их </a:t>
            </a:r>
            <a:r>
              <a:rPr lang="ru-RU" dirty="0" smtClean="0">
                <a:solidFill>
                  <a:schemeClr val="bg1"/>
                </a:solidFill>
              </a:rPr>
              <a:t>атеистическими</a:t>
            </a:r>
            <a:r>
              <a:rPr lang="ru-RU" dirty="0" smtClean="0"/>
              <a:t> воззрениями, но и стремлением </a:t>
            </a:r>
            <a:r>
              <a:rPr lang="ru-RU" u="sng" dirty="0" smtClean="0">
                <a:solidFill>
                  <a:schemeClr val="bg1"/>
                </a:solidFill>
              </a:rPr>
              <a:t>устранить опасного конкурента в духовной жизни страны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 январе 1918 г. был ограблен и убит один из самых авторитетных иерархов митрополит Киевский Владимир. </a:t>
            </a:r>
            <a:r>
              <a:rPr lang="ru-RU" dirty="0" smtClean="0">
                <a:solidFill>
                  <a:schemeClr val="bg1"/>
                </a:solidFill>
              </a:rPr>
              <a:t>Патриарх Тихон </a:t>
            </a:r>
            <a:r>
              <a:rPr lang="ru-RU" dirty="0" smtClean="0"/>
              <a:t>ответил на подобные деяния посланием, в котором предал большевиков анафеме.</a:t>
            </a:r>
            <a:endParaRPr lang="ru-RU" dirty="0"/>
          </a:p>
        </p:txBody>
      </p:sp>
      <p:pic>
        <p:nvPicPr>
          <p:cNvPr id="34818" name="Picture 2" descr="http://elohov.ru/wp-content/uploads/2014/11/patriarh_tih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90025"/>
            <a:ext cx="3374926" cy="397933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653136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Стр. </a:t>
            </a:r>
            <a:r>
              <a:rPr lang="ru-RU" sz="2400" dirty="0" smtClean="0"/>
              <a:t>82 </a:t>
            </a:r>
          </a:p>
          <a:p>
            <a:r>
              <a:rPr lang="ru-RU" sz="2400" dirty="0" smtClean="0"/>
              <a:t>Прочитать послание </a:t>
            </a:r>
            <a:r>
              <a:rPr lang="ru-RU" sz="2400" dirty="0" err="1" smtClean="0"/>
              <a:t>Патриаха</a:t>
            </a:r>
            <a:r>
              <a:rPr lang="ru-RU" sz="2400" dirty="0" smtClean="0"/>
              <a:t> Тихона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Охарактеризуйте отношение Русской православной церкви к советской власти.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8" grpId="0" build="allAtOnce"/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40466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Ответом стал декрет 23 января 1918 г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980728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отделение церкви от государства и школы от церкви.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139952" y="1844824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3488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повсеместное закрытие храмов и монастырей.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356992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имущество и предметы культа конфисковывались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«для революционных нужд».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139952" y="2780928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4221088"/>
            <a:ext cx="3343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Аресты Священнослужителей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923928" y="4293096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4221088"/>
            <a:ext cx="361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Ссылка принудительные работы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45811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Лишение избирательных прав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облагались самыми высокими </a:t>
            </a:r>
          </a:p>
          <a:p>
            <a:r>
              <a:rPr lang="ru-RU" dirty="0" smtClean="0"/>
              <a:t>налогами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923928" y="4653136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22920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Дети  Священников лишались возможности получить специальное или высшее образование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923928" y="530120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/>
      <p:bldP spid="7" grpId="0" animBg="1"/>
      <p:bldP spid="9" grpId="0" build="allAtOnce"/>
      <p:bldP spid="10" grpId="0" build="allAtOnce"/>
      <p:bldP spid="11" grpId="0" animBg="1"/>
      <p:bldP spid="12" grpId="0" build="allAtOnce"/>
      <p:bldP spid="13" grpId="0" animBg="1"/>
      <p:bldP spid="14" grpId="0" build="allAtOnce"/>
      <p:bldP spid="15" grpId="0" build="allAtOnce"/>
      <p:bldP spid="16" grpId="0" build="allAtOnce"/>
      <p:bldP spid="17" grpId="0" animBg="1"/>
      <p:bldP spid="18" grpId="0" build="allAtOnce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Противостояние между советской властью и православной церковью развивалось на фоне разгоравшегося пожара Гражданской войны. </a:t>
            </a:r>
            <a:r>
              <a:rPr lang="ru-RU" sz="2000" dirty="0" smtClean="0">
                <a:solidFill>
                  <a:schemeClr val="bg1"/>
                </a:solidFill>
              </a:rPr>
              <a:t>Патриарх </a:t>
            </a:r>
            <a:r>
              <a:rPr lang="ru-RU" sz="2000" dirty="0">
                <a:solidFill>
                  <a:schemeClr val="bg1"/>
                </a:solidFill>
              </a:rPr>
              <a:t>Тихон </a:t>
            </a:r>
            <a:r>
              <a:rPr lang="ru-RU" sz="2000" u="sng" dirty="0">
                <a:solidFill>
                  <a:schemeClr val="bg1"/>
                </a:solidFill>
              </a:rPr>
              <a:t>старался оставаться над схваткой, ни разу не выступив с безусловной поддержкой Белого движения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00808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«Церковь не связывает себя ни с каким определённым образом правления»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9289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то же время большевики продолжили наступление на православную церковь, сосредоточив внимание на разоблачении </a:t>
            </a:r>
            <a:r>
              <a:rPr lang="ru-RU" dirty="0" smtClean="0">
                <a:solidFill>
                  <a:schemeClr val="bg1"/>
                </a:solidFill>
              </a:rPr>
              <a:t>«народных предрассудков» и «церковного обмана». </a:t>
            </a:r>
            <a:r>
              <a:rPr lang="ru-RU" dirty="0" smtClean="0"/>
              <a:t>Набирала обороты начавшаяся в 1918 г. кампания по вскрытию почитаемых верующими мощей святых.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78904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Вскрытию подверглись, в частности, мощи </a:t>
            </a:r>
            <a:r>
              <a:rPr lang="ru-RU" dirty="0" smtClean="0">
                <a:solidFill>
                  <a:schemeClr val="bg1"/>
                </a:solidFill>
              </a:rPr>
              <a:t>Сергия Радонежского и Александра Невского.</a:t>
            </a:r>
          </a:p>
          <a:p>
            <a:r>
              <a:rPr lang="ru-RU" dirty="0" smtClean="0"/>
              <a:t> 29 июля 1920 г. СНК РСФСР принял решение </a:t>
            </a:r>
            <a:r>
              <a:rPr lang="ru-RU" dirty="0" smtClean="0">
                <a:solidFill>
                  <a:schemeClr val="bg1"/>
                </a:solidFill>
              </a:rPr>
              <a:t>«о ликвидации мощей во всероссийском масштабе»</a:t>
            </a:r>
            <a:r>
              <a:rPr lang="ru-RU" dirty="0" smtClean="0"/>
              <a:t>, согласно которому все вскрытые мощи подлежали передаче в музеи или захоронению.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38067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Продолжилась и практика закрытия монастырей. В апреле 1920 г. по специальному распоряжению В. И. Ленина была закрыта Троице-Сергиева лавра.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92010"/>
            <a:ext cx="7776864" cy="5857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r>
              <a:rPr lang="ru-RU" dirty="0" smtClean="0"/>
              <a:t>4. Повседневная жизнь</a:t>
            </a:r>
            <a:endParaRPr lang="ru-RU" dirty="0"/>
          </a:p>
        </p:txBody>
      </p:sp>
      <p:pic>
        <p:nvPicPr>
          <p:cNvPr id="35842" name="Picture 2" descr="https://trojden.com/books/russian-history/russian-history-10-class-part-1-gorinov-2016/russian-history-10-class-part-1-gorinov-2016.files/image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4429125" cy="3456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Революция и Гражданская война </a:t>
            </a:r>
            <a:r>
              <a:rPr lang="ru-RU" sz="2000" dirty="0" smtClean="0">
                <a:solidFill>
                  <a:schemeClr val="bg1"/>
                </a:solidFill>
              </a:rPr>
              <a:t>внесли свои суровые коррективы в жизнь людей</a:t>
            </a:r>
            <a:r>
              <a:rPr lang="ru-RU" sz="2000" dirty="0" smtClean="0"/>
              <a:t>. Смыслом существования стало выживание. А словами-символами повседневности как в городе, так и в деревне — </a:t>
            </a:r>
            <a:r>
              <a:rPr lang="ru-RU" sz="2000" dirty="0" smtClean="0">
                <a:solidFill>
                  <a:schemeClr val="bg1"/>
                </a:solidFill>
              </a:rPr>
              <a:t>«голод» и «еда».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Рабочим военных заводов выдавали в </a:t>
            </a:r>
            <a:r>
              <a:rPr lang="ru-RU" dirty="0" smtClean="0">
                <a:solidFill>
                  <a:srgbClr val="FF0000"/>
                </a:solidFill>
              </a:rPr>
              <a:t>месяц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24 фунта муки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bg1"/>
                </a:solidFill>
              </a:rPr>
              <a:t>1—4 фунта крупы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bg1"/>
                </a:solidFill>
              </a:rPr>
              <a:t>1—2 фунта сахара, 3—6 фунтов мяса. </a:t>
            </a:r>
            <a:r>
              <a:rPr lang="ru-RU" dirty="0" smtClean="0"/>
              <a:t>Нетрудовые элементы получали продукты после удовлетворения нужд трудящихся — </a:t>
            </a:r>
            <a:r>
              <a:rPr lang="ru-RU" dirty="0" smtClean="0">
                <a:solidFill>
                  <a:schemeClr val="bg1"/>
                </a:solidFill>
              </a:rPr>
              <a:t>от 50 до 250 г </a:t>
            </a:r>
            <a:r>
              <a:rPr lang="ru-RU" dirty="0" smtClean="0"/>
              <a:t>хлеба в день. </a:t>
            </a:r>
            <a:r>
              <a:rPr lang="ru-RU" dirty="0" smtClean="0">
                <a:solidFill>
                  <a:srgbClr val="FFFF00"/>
                </a:solidFill>
              </a:rPr>
              <a:t>Множество людей голодало и умирало от истощения.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691680" y="3573016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86104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большевики вернулись к карточной системе распределения продуктов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Население разделили на две группы: </a:t>
            </a:r>
            <a:r>
              <a:rPr lang="ru-RU" dirty="0">
                <a:solidFill>
                  <a:schemeClr val="bg1"/>
                </a:solidFill>
              </a:rPr>
              <a:t>трудовое и нетрудовое </a:t>
            </a:r>
            <a:r>
              <a:rPr lang="ru-RU" dirty="0"/>
              <a:t>(«бывшие эксплуататоры» и лица свободных </a:t>
            </a:r>
            <a:r>
              <a:rPr lang="ru-RU" dirty="0" smtClean="0"/>
              <a:t>профессий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animBg="1"/>
      <p:bldP spid="8" grpId="0" build="allAtOnce"/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044352"/>
          </a:xfrm>
        </p:spPr>
        <p:txBody>
          <a:bodyPr/>
          <a:lstStyle/>
          <a:p>
            <a:r>
              <a:rPr lang="ru-RU" dirty="0" smtClean="0"/>
              <a:t>5. Общественные настроения.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Большинство крестьян </a:t>
            </a:r>
            <a:r>
              <a:rPr lang="ru-RU" sz="2000" dirty="0" smtClean="0">
                <a:solidFill>
                  <a:schemeClr val="bg1"/>
                </a:solidFill>
              </a:rPr>
              <a:t>были довольны</a:t>
            </a:r>
            <a:r>
              <a:rPr lang="ru-RU" sz="2000" dirty="0" smtClean="0"/>
              <a:t>, сторонились политической борьбы и пользовались возможностью нажиться на продовольственном кризисе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988840"/>
            <a:ext cx="1068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Однако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Введение большевиками чрезвычайной политики в деревне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140968"/>
            <a:ext cx="472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ассовая мобилизация в Красную Армию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2132856"/>
            <a:ext cx="2069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тягивали крестьян в орбиту политической жизни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148064" y="2636912"/>
            <a:ext cx="122413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861048"/>
            <a:ext cx="2442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Чрезвычайный налог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365104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асильственное изъятие продовольствия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69160"/>
            <a:ext cx="18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родразвёрстка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445224"/>
            <a:ext cx="262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обилизация лошадей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949280"/>
            <a:ext cx="411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лоупотреблениями местных властей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076056" y="5013176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4581128"/>
            <a:ext cx="212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</a:t>
            </a:r>
            <a:r>
              <a:rPr lang="ru-RU" sz="2400" dirty="0" smtClean="0">
                <a:solidFill>
                  <a:srgbClr val="FFFF00"/>
                </a:solidFill>
              </a:rPr>
              <a:t>ызвали резкое недовольство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animBg="1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animBg="1"/>
      <p:bldP spid="1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404664"/>
            <a:ext cx="4820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</a:t>
            </a:r>
            <a:r>
              <a:rPr lang="ru-RU" sz="2400" dirty="0" smtClean="0"/>
              <a:t>азочарования белыми режимам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334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З</a:t>
            </a:r>
            <a:r>
              <a:rPr lang="ru-RU" sz="2000" dirty="0" smtClean="0"/>
              <a:t>емельная политика белых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32856"/>
            <a:ext cx="2293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рабежи и </a:t>
            </a:r>
            <a:r>
              <a:rPr lang="ru-RU" sz="2000" dirty="0" smtClean="0"/>
              <a:t>насилие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276872"/>
            <a:ext cx="3409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Мобилизация</a:t>
            </a:r>
            <a:r>
              <a:rPr lang="ru-RU" dirty="0" smtClean="0"/>
              <a:t> </a:t>
            </a:r>
            <a:r>
              <a:rPr lang="ru-RU" dirty="0"/>
              <a:t>в белые армии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124744"/>
            <a:ext cx="2689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асстрелы</a:t>
            </a:r>
            <a:r>
              <a:rPr lang="ru-RU" dirty="0" smtClean="0"/>
              <a:t>, повешения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14096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Насилия белых воспринимались людьми более болезненно, чем насилия красных, — ведь исходили они как бы от прежних бар.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37321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В 1919 г.</a:t>
            </a:r>
            <a:r>
              <a:rPr lang="ru-RU" sz="2000" dirty="0" smtClean="0"/>
              <a:t> происходит </a:t>
            </a:r>
            <a:r>
              <a:rPr lang="ru-RU" sz="2000" dirty="0" smtClean="0">
                <a:solidFill>
                  <a:schemeClr val="bg1"/>
                </a:solidFill>
              </a:rPr>
              <a:t>перелом в сознании крестьянства</a:t>
            </a:r>
            <a:r>
              <a:rPr lang="ru-RU" sz="2000" dirty="0" smtClean="0"/>
              <a:t>.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Большинство его поддержало </a:t>
            </a:r>
            <a:r>
              <a:rPr lang="ru-RU" sz="2000" dirty="0" smtClean="0">
                <a:solidFill>
                  <a:schemeClr val="bg1"/>
                </a:solidFill>
              </a:rPr>
              <a:t>советскую власть.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59832" y="4797152"/>
            <a:ext cx="24482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483768" y="836712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35896" y="836712"/>
            <a:ext cx="72008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4048" y="90872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908720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62068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Недовольства рабочих выражалось в 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268760"/>
            <a:ext cx="3121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Снижении уровня жизни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482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Восстание </a:t>
            </a:r>
            <a:r>
              <a:rPr lang="ru-RU" sz="2000" dirty="0"/>
              <a:t>рабочих Воткинска и Ижевска в августе—ноябре 1918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Восстания были подавлены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924944"/>
            <a:ext cx="5303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тношение</a:t>
            </a:r>
            <a:r>
              <a:rPr lang="ru-RU" sz="2800" dirty="0" smtClean="0"/>
              <a:t> белых </a:t>
            </a:r>
            <a:r>
              <a:rPr lang="ru-RU" sz="2800" dirty="0" smtClean="0">
                <a:solidFill>
                  <a:schemeClr val="bg1"/>
                </a:solidFill>
              </a:rPr>
              <a:t>к рабочим: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789040"/>
            <a:ext cx="247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Ж</a:t>
            </a:r>
            <a:r>
              <a:rPr lang="ru-RU" dirty="0" smtClean="0">
                <a:solidFill>
                  <a:schemeClr val="bg1"/>
                </a:solidFill>
              </a:rPr>
              <a:t>есточайший террор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789040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Профсоюзы под запретом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717032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железной дисциплины и </a:t>
            </a:r>
            <a:r>
              <a:rPr lang="ru-RU" dirty="0" smtClean="0">
                <a:solidFill>
                  <a:schemeClr val="bg1"/>
                </a:solidFill>
              </a:rPr>
              <a:t>беспрекословного</a:t>
            </a:r>
            <a:r>
              <a:rPr lang="ru-RU" dirty="0" smtClean="0"/>
              <a:t> подчинения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581128"/>
            <a:ext cx="360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Отмена 8-часового рабочего 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581128"/>
            <a:ext cx="174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Антисемитизм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589240"/>
            <a:ext cx="7189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Интеллигенция перешла на сторону большевиков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483768" y="3356992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0" idx="0"/>
          </p:cNvCxnSpPr>
          <p:nvPr/>
        </p:nvCxnSpPr>
        <p:spPr>
          <a:xfrm>
            <a:off x="4703696" y="3448164"/>
            <a:ext cx="27046" cy="340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72200" y="3429000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59832" y="3429000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004048" y="3429000"/>
            <a:ext cx="7200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268760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ПОДВЕДЁМ ИТОГИ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Важнейшим </a:t>
            </a:r>
            <a:r>
              <a:rPr lang="ru-RU" sz="2800" dirty="0"/>
              <a:t>фактором в Гражданской войне являлась </a:t>
            </a:r>
            <a:r>
              <a:rPr lang="ru-RU" sz="2800" dirty="0">
                <a:solidFill>
                  <a:schemeClr val="bg1"/>
                </a:solidFill>
              </a:rPr>
              <a:t>позиция народных масс</a:t>
            </a:r>
            <a:r>
              <a:rPr lang="ru-RU" sz="2800" dirty="0"/>
              <a:t>. Поставленные перед жёстким выбором, которого они безуспешно пытались избежать, </a:t>
            </a:r>
            <a:r>
              <a:rPr lang="ru-RU" sz="2800" dirty="0">
                <a:solidFill>
                  <a:schemeClr val="bg1"/>
                </a:solidFill>
              </a:rPr>
              <a:t>люди после мучительных колебаний поддержали большевиков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Прочитать параграф 8, выполнить задание 2 с.87 из раздела «Думаем, сравниваем, размышляем»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46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Политика новой власти в области образования и науки.</a:t>
            </a:r>
          </a:p>
          <a:p>
            <a:r>
              <a:rPr lang="ru-RU" dirty="0" smtClean="0"/>
              <a:t>2. Власть и интеллигенция.</a:t>
            </a:r>
          </a:p>
          <a:p>
            <a:r>
              <a:rPr lang="ru-RU" dirty="0" smtClean="0"/>
              <a:t>3. Отношение новой власти к Русской православной церкви.</a:t>
            </a:r>
          </a:p>
          <a:p>
            <a:r>
              <a:rPr lang="ru-RU" dirty="0" smtClean="0"/>
              <a:t>4. Повседневная жизнь.</a:t>
            </a:r>
          </a:p>
          <a:p>
            <a:r>
              <a:rPr lang="ru-RU" dirty="0" smtClean="0"/>
              <a:t>5. Общественные настроения.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" b="100"/>
          <a:stretch>
            <a:fillRect/>
          </a:stretch>
        </p:blipFill>
        <p:spPr bwMode="auto">
          <a:xfrm>
            <a:off x="611560" y="1556792"/>
            <a:ext cx="74888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79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"/>
          <a:stretch>
            <a:fillRect/>
          </a:stretch>
        </p:blipFill>
        <p:spPr bwMode="auto">
          <a:xfrm>
            <a:off x="827584" y="980728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" b="1"/>
          <a:stretch>
            <a:fillRect/>
          </a:stretch>
        </p:blipFill>
        <p:spPr bwMode="auto">
          <a:xfrm>
            <a:off x="755576" y="620688"/>
            <a:ext cx="77768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Политика новой власти в области образования и науки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врагов социалистической революции В. И. Ленин называл </a:t>
            </a:r>
            <a:r>
              <a:rPr lang="ru-RU" u="sng" dirty="0" smtClean="0">
                <a:solidFill>
                  <a:schemeClr val="bg1"/>
                </a:solidFill>
              </a:rPr>
              <a:t>неграмотность.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trojden.com/books/russian-history/russian-history-10-class-part-1-gorinov-2016/russian-history-10-class-part-1-gorinov-2016.files/image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42912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42088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Совет народных комиссаров постановил: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06896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Всё население республики в возрасте </a:t>
            </a:r>
            <a:r>
              <a:rPr lang="ru-RU" b="1" dirty="0" smtClean="0">
                <a:solidFill>
                  <a:schemeClr val="bg1"/>
                </a:solidFill>
              </a:rPr>
              <a:t>от 8 до 50 лет</a:t>
            </a:r>
            <a:r>
              <a:rPr lang="ru-RU" dirty="0" smtClean="0"/>
              <a:t>, не умеющее читать и писать, </a:t>
            </a:r>
            <a:r>
              <a:rPr lang="ru-RU" u="sng" dirty="0" smtClean="0">
                <a:solidFill>
                  <a:schemeClr val="bg1"/>
                </a:solidFill>
              </a:rPr>
              <a:t>обязано обучаться грамоте на родном или русском языке по желанию..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50912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Народному Комиссариату Просвещения и его местным органам предоставляется право привлекать к обучению </a:t>
            </a:r>
            <a:r>
              <a:rPr lang="ru-RU" dirty="0">
                <a:solidFill>
                  <a:schemeClr val="bg1"/>
                </a:solidFill>
              </a:rPr>
              <a:t>неграмотных в порядке трудовой повинности</a:t>
            </a:r>
            <a:r>
              <a:rPr lang="ru-RU" dirty="0"/>
              <a:t> всё грамотное население страны, не призванное в войска...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65767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Обучающимся грамоте, работающим по найму, </a:t>
            </a:r>
            <a:r>
              <a:rPr lang="ru-RU" u="sng" dirty="0" smtClean="0">
                <a:solidFill>
                  <a:schemeClr val="bg1"/>
                </a:solidFill>
              </a:rPr>
              <a:t>рабочий день сокращается на два часа на всё время обучения с сохранением заработной платы.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2687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Стр. 78 прочитать «Декрет Совнаркома»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Какова была цель кампании по борьбе с неграмотностью? Какими мерами предполагалось ликвидировать неграмотность?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30 сентября 1918 г.</a:t>
            </a:r>
            <a:r>
              <a:rPr lang="ru-RU" sz="2000" dirty="0" smtClean="0"/>
              <a:t> </a:t>
            </a:r>
            <a:r>
              <a:rPr lang="ru-RU" dirty="0" smtClean="0"/>
              <a:t>ВЦИК утвердил «Положение о единой трудовой школе РСФСР»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его основе лежали передовые идеи русских и зарубежных педагогов: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469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поощрялось педагогическое новаторство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культивировалось уважение к личности ребёнка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768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внедрялись элементы самоуправления и принцип бесплатного обучения.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708920"/>
            <a:ext cx="3107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Впрочем, были и издержки: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501008"/>
            <a:ext cx="333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из школы изгонялись парты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42900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отменялись уроки, задания на дом, учебники, отметки, экзамены.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365104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Декретом СНК от </a:t>
            </a:r>
            <a:r>
              <a:rPr lang="ru-RU" sz="2000" dirty="0" smtClean="0">
                <a:solidFill>
                  <a:schemeClr val="bg1"/>
                </a:solidFill>
              </a:rPr>
              <a:t>2 августа 1918 г</a:t>
            </a:r>
            <a:r>
              <a:rPr lang="ru-RU" dirty="0" smtClean="0"/>
              <a:t>. преимущественное право поступления в вузы получили рабочие и крестьянская беднота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08518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университетах и институтах были созданы рабочие факультеты </a:t>
            </a:r>
            <a:r>
              <a:rPr lang="ru-RU" dirty="0" smtClean="0">
                <a:solidFill>
                  <a:schemeClr val="bg1"/>
                </a:solidFill>
              </a:rPr>
              <a:t>(рабфаки)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733256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Так началось формирование советской интеллигенции.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11760" y="314096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40152" y="3068960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2" grpId="0" build="allAtOnce"/>
      <p:bldP spid="13" grpId="0" build="allAtOnce"/>
      <p:bldP spid="14" grpId="0" build="allAtOnce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Власть и интеллигенция.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середине 1920-х гг. за границей оказались многие писатели, поэты, композиторы, певцы, музыканты, художники: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0892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И. А. Бунин, А. И. Куприн, А. К. Глазунов, С. С. Прокофьев, С. В. Рахманинов, Ф. И. Шаляпин, И. Е. Репин, В. В. Кандинский, М. З. Шагал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Ряд выдающихся деятелей культуры ушли в глубокую духовную оппозицию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А. А. Ахматова, М. А. Волошин, М. М. Пришвин, М. А. Булгаков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trojden.com/books/russian-history/russian-history-10-class-part-1-gorinov-2016/russian-history-10-class-part-1-gorinov-2016.files/image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448175" cy="3886201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>
            <a:off x="1691680" y="2204864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835696" y="5229200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02128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Оборона Петрограда. Художник А. А. Дейнека. 1928 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54868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Набирали силу новые тенденции и явления в области художественной культуры.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Пролеткульт </a:t>
            </a:r>
            <a:r>
              <a:rPr lang="ru-RU" sz="2800" dirty="0"/>
              <a:t>— </a:t>
            </a:r>
            <a:r>
              <a:rPr lang="ru-RU" sz="2800" u="sng" dirty="0">
                <a:solidFill>
                  <a:schemeClr val="bg1"/>
                </a:solidFill>
              </a:rPr>
              <a:t>литературно-художественная и культурно-просветительская организация.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708920"/>
            <a:ext cx="2620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Идея организации: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89040"/>
            <a:ext cx="3948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«чистая пролетарская культура»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7890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«на свалку истории» культурные достижения и традиции прошлого.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547664" y="3284984"/>
            <a:ext cx="151216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52120" y="3284984"/>
            <a:ext cx="151216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5013176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Были созданы художественные студии и клубы, которые объединяли склонных к творчеству пролетариев.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707904" y="4653136"/>
            <a:ext cx="144016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8" grpId="0" build="allAtOnce"/>
      <p:bldP spid="9" grpId="0" animBg="1"/>
      <p:bldP spid="11" grpId="0" animBg="1"/>
      <p:bldP spid="12" grpId="0" build="allAtOnce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Новому времени и новым людям, стоящим у власти, нужны были новые формы, воздействующие на чувства, зовущие на борьбу, агитирующие за коммунистическое будущее. Поэтому расцветает </a:t>
            </a:r>
            <a:r>
              <a:rPr lang="ru-RU" u="sng" dirty="0" smtClean="0"/>
              <a:t>искусство плаката</a:t>
            </a:r>
            <a:r>
              <a:rPr lang="ru-RU" u="sng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появляются талантливые мастера этого жанра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://sociama.ru/wp-content/uploads/2016/03/Denikinskaya-b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248472" cy="64220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В. </a:t>
            </a:r>
            <a:r>
              <a:rPr lang="ru-RU" sz="2000" dirty="0" err="1" smtClean="0">
                <a:solidFill>
                  <a:srgbClr val="FFFF00"/>
                </a:solidFill>
              </a:rPr>
              <a:t>Дени</a:t>
            </a:r>
            <a:r>
              <a:rPr lang="ru-RU" sz="2000" dirty="0" smtClean="0">
                <a:solidFill>
                  <a:srgbClr val="FFFF00"/>
                </a:solidFill>
              </a:rPr>
              <a:t> («Банда Деникина», «Кулак-мироед»)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24" name="Picture 4" descr="http://artyushenkooleg.ru/wp-oleg/wp-content/uploads/2016/02/kulak-miro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4176464" cy="450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2448272" cy="612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Д. </a:t>
            </a:r>
            <a:r>
              <a:rPr lang="ru-RU" dirty="0" err="1" smtClean="0"/>
              <a:t>Моор</a:t>
            </a:r>
            <a:endParaRPr lang="ru-RU" dirty="0"/>
          </a:p>
        </p:txBody>
      </p:sp>
      <p:pic>
        <p:nvPicPr>
          <p:cNvPr id="32770" name="Picture 2" descr="https://otvet.imgsmail.ru/download/235210897_449e1ff650ff443d709396fe356608ce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966220" cy="5445224"/>
          </a:xfrm>
          <a:prstGeom prst="rect">
            <a:avLst/>
          </a:prstGeom>
          <a:noFill/>
        </p:spPr>
      </p:pic>
      <p:pic>
        <p:nvPicPr>
          <p:cNvPr id="32774" name="Picture 6" descr="https://thecharnelhouse.org/wp-content/uploads/2015/06/d0bfd0bbd0b0d0bad0b0d182d18b-d181d181d181d180-d0bfd0bed0bcd0bed0b3d0b8-d0bcd0bed0bed180-d0b4-1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21065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4680520" cy="614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апреле 1918 г. Ленин подписал декрет </a:t>
            </a:r>
            <a:r>
              <a:rPr lang="ru-RU" sz="2400" dirty="0">
                <a:solidFill>
                  <a:schemeClr val="bg1"/>
                </a:solidFill>
              </a:rPr>
              <a:t>«О снятии памятников, воздвигнутых в честь царей и их слуг, и выработке проектов памятников Российской социалистической революции». </a:t>
            </a:r>
            <a:r>
              <a:rPr lang="ru-RU" sz="2400" dirty="0"/>
              <a:t>Был составлен список революционных деятелей, монументы которым должны быть установлены в первоочередном порядке. Первым был сооружён памятник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>
                <a:solidFill>
                  <a:srgbClr val="FF0000"/>
                </a:solidFill>
              </a:rPr>
              <a:t>. Н. Радищеву</a:t>
            </a:r>
            <a:r>
              <a:rPr lang="ru-RU" sz="2400" dirty="0"/>
              <a:t> в Петрограде (скульптор Л. В. Шервуд). </a:t>
            </a:r>
            <a:r>
              <a:rPr lang="ru-RU" sz="2400" dirty="0">
                <a:solidFill>
                  <a:schemeClr val="bg1"/>
                </a:solidFill>
              </a:rPr>
              <a:t>Открытие состоялось в сентябре 1918 г.</a:t>
            </a:r>
          </a:p>
        </p:txBody>
      </p:sp>
      <p:pic>
        <p:nvPicPr>
          <p:cNvPr id="33794" name="Picture 2" descr="https://pastvu.com/_p/a/a/a/7/aa76c88501537dd7f0fc643a4e470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489" y="328066"/>
            <a:ext cx="3969511" cy="6269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334</TotalTime>
  <Words>1193</Words>
  <Application>Microsoft Office PowerPoint</Application>
  <PresentationFormat>Экран (4:3)</PresentationFormat>
  <Paragraphs>109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Constantia</vt:lpstr>
      <vt:lpstr>Wingdings 2</vt:lpstr>
      <vt:lpstr>Бумажная</vt:lpstr>
      <vt:lpstr>§ 8. ИДЕОЛОГИЯ И КУЛЬТУРА ПЕРИОДА ГРАЖДАНСКОЙ ВОЙНЫ</vt:lpstr>
      <vt:lpstr>План:</vt:lpstr>
      <vt:lpstr>1. Политика новой власти в области образования и науки</vt:lpstr>
      <vt:lpstr>Презентация PowerPoint</vt:lpstr>
      <vt:lpstr>2. Власть и интеллигенция.</vt:lpstr>
      <vt:lpstr>Презентация PowerPoint</vt:lpstr>
      <vt:lpstr>Презентация PowerPoint</vt:lpstr>
      <vt:lpstr>Д. Моор</vt:lpstr>
      <vt:lpstr>Презентация PowerPoint</vt:lpstr>
      <vt:lpstr>3. Отношение новой власти к Русской православной церкви.</vt:lpstr>
      <vt:lpstr>Презентация PowerPoint</vt:lpstr>
      <vt:lpstr>Презентация PowerPoint</vt:lpstr>
      <vt:lpstr>Презентация PowerPoint</vt:lpstr>
      <vt:lpstr>4. Повседневная жизнь</vt:lpstr>
      <vt:lpstr>5. Общественные настроения.</vt:lpstr>
      <vt:lpstr>Презентация PowerPoint</vt:lpstr>
      <vt:lpstr>Презентация PowerPoint</vt:lpstr>
      <vt:lpstr>Презентация PowerPoint</vt:lpstr>
      <vt:lpstr>Домашнее задание</vt:lpstr>
      <vt:lpstr>Закрепление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8. ИДЕОЛОГИЯ И КУЛЬТУРА ПЕРИОДА ГРАЖДАНСКОЙ ВОЙНЫ</dc:title>
  <dc:creator>1</dc:creator>
  <cp:lastModifiedBy>Windows User</cp:lastModifiedBy>
  <cp:revision>26</cp:revision>
  <dcterms:created xsi:type="dcterms:W3CDTF">2017-11-05T13:18:05Z</dcterms:created>
  <dcterms:modified xsi:type="dcterms:W3CDTF">2020-12-03T06:40:03Z</dcterms:modified>
</cp:coreProperties>
</file>