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2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63" r:id="rId1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60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339502"/>
            <a:ext cx="471601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ko-KR" sz="40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Тема урока: </a:t>
            </a:r>
          </a:p>
          <a:p>
            <a:pPr algn="ctr"/>
            <a:r>
              <a:rPr lang="ru-RU" altLang="ko-KR" sz="40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«Человек в изменившимся мире: материальная культура и повседневность»</a:t>
            </a:r>
            <a:endParaRPr lang="en-US" altLang="ko-KR" sz="4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CBBF651-3260-4904-BE9A-A7CE0F1A9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5606"/>
          </a:xfrm>
        </p:spPr>
        <p:txBody>
          <a:bodyPr/>
          <a:lstStyle/>
          <a:p>
            <a:r>
              <a:rPr lang="ru-RU" sz="2800" dirty="0"/>
              <a:t>2. Изменение различных сторон повседневной жизни: питание и одежда, торговля и потребление, техника в доме, средства транспорта и связи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34B76D-A9A0-40E5-8796-A14984E2DEC3}"/>
              </a:ext>
            </a:extLst>
          </p:cNvPr>
          <p:cNvSpPr txBox="1"/>
          <p:nvPr/>
        </p:nvSpPr>
        <p:spPr>
          <a:xfrm>
            <a:off x="2322665" y="2452301"/>
            <a:ext cx="521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Причины развития почтовой службы</a:t>
            </a:r>
            <a:endParaRPr lang="ru-RU" dirty="0"/>
          </a:p>
        </p:txBody>
      </p:sp>
      <p:sp>
        <p:nvSpPr>
          <p:cNvPr id="8" name="Надпись 5">
            <a:extLst>
              <a:ext uri="{FF2B5EF4-FFF2-40B4-BE49-F238E27FC236}">
                <a16:creationId xmlns:a16="http://schemas.microsoft.com/office/drawing/2014/main" id="{CB81988C-5413-4D10-87CE-E90AE66DC15B}"/>
              </a:ext>
            </a:extLst>
          </p:cNvPr>
          <p:cNvSpPr txBox="1"/>
          <p:nvPr/>
        </p:nvSpPr>
        <p:spPr>
          <a:xfrm>
            <a:off x="649397" y="3206910"/>
            <a:ext cx="2253604" cy="72015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 числа               грамотных людей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Надпись 6">
            <a:extLst>
              <a:ext uri="{FF2B5EF4-FFF2-40B4-BE49-F238E27FC236}">
                <a16:creationId xmlns:a16="http://schemas.microsoft.com/office/drawing/2014/main" id="{44A5BDF9-6083-470E-809D-EC146C25B2D7}"/>
              </a:ext>
            </a:extLst>
          </p:cNvPr>
          <p:cNvSpPr txBox="1"/>
          <p:nvPr/>
        </p:nvSpPr>
        <p:spPr>
          <a:xfrm>
            <a:off x="3237229" y="3206910"/>
            <a:ext cx="2628458" cy="72015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средств         транспорта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Надпись 7">
            <a:extLst>
              <a:ext uri="{FF2B5EF4-FFF2-40B4-BE49-F238E27FC236}">
                <a16:creationId xmlns:a16="http://schemas.microsoft.com/office/drawing/2014/main" id="{E8513E26-73E5-4D54-AE4D-5E4CEEF698DA}"/>
              </a:ext>
            </a:extLst>
          </p:cNvPr>
          <p:cNvSpPr txBox="1"/>
          <p:nvPr/>
        </p:nvSpPr>
        <p:spPr>
          <a:xfrm>
            <a:off x="6174095" y="3196916"/>
            <a:ext cx="2969905" cy="72015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 проблемы            оплаты почтовых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Надпись 10">
            <a:extLst>
              <a:ext uri="{FF2B5EF4-FFF2-40B4-BE49-F238E27FC236}">
                <a16:creationId xmlns:a16="http://schemas.microsoft.com/office/drawing/2014/main" id="{8D3147E7-DD76-4200-8182-7636991264B0}"/>
              </a:ext>
            </a:extLst>
          </p:cNvPr>
          <p:cNvSpPr txBox="1"/>
          <p:nvPr/>
        </p:nvSpPr>
        <p:spPr>
          <a:xfrm>
            <a:off x="1671252" y="4554363"/>
            <a:ext cx="6195183" cy="419921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почтовой службы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: вниз 16">
            <a:extLst>
              <a:ext uri="{FF2B5EF4-FFF2-40B4-BE49-F238E27FC236}">
                <a16:creationId xmlns:a16="http://schemas.microsoft.com/office/drawing/2014/main" id="{97B2EAE0-0117-4F36-939E-E534018376CE}"/>
              </a:ext>
            </a:extLst>
          </p:cNvPr>
          <p:cNvSpPr/>
          <p:nvPr/>
        </p:nvSpPr>
        <p:spPr>
          <a:xfrm rot="10800000" flipV="1">
            <a:off x="7591962" y="3993011"/>
            <a:ext cx="495300" cy="28931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8" name="Стрелка: вниз 17">
            <a:extLst>
              <a:ext uri="{FF2B5EF4-FFF2-40B4-BE49-F238E27FC236}">
                <a16:creationId xmlns:a16="http://schemas.microsoft.com/office/drawing/2014/main" id="{2EECEB60-D145-415A-A22F-3C2E7D62EDD3}"/>
              </a:ext>
            </a:extLst>
          </p:cNvPr>
          <p:cNvSpPr/>
          <p:nvPr/>
        </p:nvSpPr>
        <p:spPr>
          <a:xfrm rot="10800000" flipV="1">
            <a:off x="1577340" y="3996929"/>
            <a:ext cx="495300" cy="28931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9" name="Стрелка: вниз 18">
            <a:extLst>
              <a:ext uri="{FF2B5EF4-FFF2-40B4-BE49-F238E27FC236}">
                <a16:creationId xmlns:a16="http://schemas.microsoft.com/office/drawing/2014/main" id="{9477A5C3-41F2-43E2-AC30-71F8B0C88148}"/>
              </a:ext>
            </a:extLst>
          </p:cNvPr>
          <p:cNvSpPr/>
          <p:nvPr/>
        </p:nvSpPr>
        <p:spPr>
          <a:xfrm rot="10800000" flipV="1">
            <a:off x="4436739" y="4050527"/>
            <a:ext cx="495300" cy="28931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836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47664" y="-1"/>
            <a:ext cx="7596336" cy="843559"/>
          </a:xfrm>
        </p:spPr>
        <p:txBody>
          <a:bodyPr/>
          <a:lstStyle/>
          <a:p>
            <a:r>
              <a:rPr lang="ru-RU" altLang="ko-KR" sz="2800" dirty="0">
                <a:solidFill>
                  <a:srgbClr val="4BACC6">
                    <a:lumMod val="75000"/>
                  </a:srgbClr>
                </a:solidFill>
              </a:rPr>
              <a:t>3. Массовая культура и расширение форм досуга</a:t>
            </a:r>
            <a:endParaRPr lang="ko-KR" altLang="en-US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40601C2-DED4-4416-979F-26CB033763C1}"/>
              </a:ext>
            </a:extLst>
          </p:cNvPr>
          <p:cNvSpPr/>
          <p:nvPr/>
        </p:nvSpPr>
        <p:spPr>
          <a:xfrm>
            <a:off x="2123728" y="2139360"/>
            <a:ext cx="6318448" cy="374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досуга масс населения к концу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XIX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адпись 41">
            <a:extLst>
              <a:ext uri="{FF2B5EF4-FFF2-40B4-BE49-F238E27FC236}">
                <a16:creationId xmlns:a16="http://schemas.microsoft.com/office/drawing/2014/main" id="{051B511C-F505-45E5-9888-A3FF34761AE7}"/>
              </a:ext>
            </a:extLst>
          </p:cNvPr>
          <p:cNvSpPr txBox="1"/>
          <p:nvPr/>
        </p:nvSpPr>
        <p:spPr>
          <a:xfrm>
            <a:off x="3050488" y="2689305"/>
            <a:ext cx="3542822" cy="5429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досуга масс</a:t>
            </a:r>
            <a:endParaRPr lang="ru-RU" sz="16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Надпись 37">
            <a:extLst>
              <a:ext uri="{FF2B5EF4-FFF2-40B4-BE49-F238E27FC236}">
                <a16:creationId xmlns:a16="http://schemas.microsoft.com/office/drawing/2014/main" id="{A572CC5B-13D4-4962-A63B-DAEA466A2D9B}"/>
              </a:ext>
            </a:extLst>
          </p:cNvPr>
          <p:cNvSpPr txBox="1"/>
          <p:nvPr/>
        </p:nvSpPr>
        <p:spPr>
          <a:xfrm>
            <a:off x="1753788" y="4268346"/>
            <a:ext cx="2177597" cy="4381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Кино </a:t>
            </a:r>
            <a:endParaRPr lang="ru-RU" sz="16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Надпись 38">
            <a:extLst>
              <a:ext uri="{FF2B5EF4-FFF2-40B4-BE49-F238E27FC236}">
                <a16:creationId xmlns:a16="http://schemas.microsoft.com/office/drawing/2014/main" id="{23ED24C2-4A45-4B59-A0D4-9081BC49FFC9}"/>
              </a:ext>
            </a:extLst>
          </p:cNvPr>
          <p:cNvSpPr txBox="1"/>
          <p:nvPr/>
        </p:nvSpPr>
        <p:spPr>
          <a:xfrm>
            <a:off x="3908015" y="3645768"/>
            <a:ext cx="1501324" cy="4381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Туризм </a:t>
            </a:r>
            <a:endParaRPr lang="ru-RU" sz="16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Надпись 39">
            <a:extLst>
              <a:ext uri="{FF2B5EF4-FFF2-40B4-BE49-F238E27FC236}">
                <a16:creationId xmlns:a16="http://schemas.microsoft.com/office/drawing/2014/main" id="{9B42AD21-30C9-4108-A4DE-D0B794D7813D}"/>
              </a:ext>
            </a:extLst>
          </p:cNvPr>
          <p:cNvSpPr txBox="1"/>
          <p:nvPr/>
        </p:nvSpPr>
        <p:spPr>
          <a:xfrm>
            <a:off x="5447224" y="4268346"/>
            <a:ext cx="1393121" cy="4381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Надпись 40">
            <a:extLst>
              <a:ext uri="{FF2B5EF4-FFF2-40B4-BE49-F238E27FC236}">
                <a16:creationId xmlns:a16="http://schemas.microsoft.com/office/drawing/2014/main" id="{A962EEFB-AFCE-482B-A69A-49722B487F63}"/>
              </a:ext>
            </a:extLst>
          </p:cNvPr>
          <p:cNvSpPr txBox="1"/>
          <p:nvPr/>
        </p:nvSpPr>
        <p:spPr>
          <a:xfrm>
            <a:off x="6807629" y="3444082"/>
            <a:ext cx="2191122" cy="641628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Театрализованные шоу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FE42ED2C-E75E-453D-B1B9-57D0C09E7135}"/>
              </a:ext>
            </a:extLst>
          </p:cNvPr>
          <p:cNvCxnSpPr>
            <a:cxnSpLocks/>
          </p:cNvCxnSpPr>
          <p:nvPr/>
        </p:nvCxnSpPr>
        <p:spPr>
          <a:xfrm flipH="1">
            <a:off x="2733695" y="3444082"/>
            <a:ext cx="633586" cy="6386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1AED1F71-224D-42F7-AF31-51C196254C08}"/>
              </a:ext>
            </a:extLst>
          </p:cNvPr>
          <p:cNvCxnSpPr/>
          <p:nvPr/>
        </p:nvCxnSpPr>
        <p:spPr>
          <a:xfrm>
            <a:off x="6948264" y="2937596"/>
            <a:ext cx="1181100" cy="3238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5C6CDC43-6B98-4086-90F6-BD0DF276BF40}"/>
              </a:ext>
            </a:extLst>
          </p:cNvPr>
          <p:cNvCxnSpPr>
            <a:cxnSpLocks/>
          </p:cNvCxnSpPr>
          <p:nvPr/>
        </p:nvCxnSpPr>
        <p:spPr>
          <a:xfrm>
            <a:off x="5517934" y="3347678"/>
            <a:ext cx="854266" cy="8082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10B6AFE8-701D-4FDD-AE97-B382F4F78A6B}"/>
              </a:ext>
            </a:extLst>
          </p:cNvPr>
          <p:cNvCxnSpPr>
            <a:cxnSpLocks/>
          </p:cNvCxnSpPr>
          <p:nvPr/>
        </p:nvCxnSpPr>
        <p:spPr>
          <a:xfrm flipH="1">
            <a:off x="4658677" y="3275276"/>
            <a:ext cx="226311" cy="3179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745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47664" y="-1"/>
            <a:ext cx="7596336" cy="987575"/>
          </a:xfrm>
        </p:spPr>
        <p:txBody>
          <a:bodyPr/>
          <a:lstStyle/>
          <a:p>
            <a:r>
              <a:rPr lang="ru-RU" altLang="ko-KR" sz="2800" dirty="0">
                <a:solidFill>
                  <a:srgbClr val="4BACC6">
                    <a:lumMod val="75000"/>
                  </a:srgbClr>
                </a:solidFill>
              </a:rPr>
              <a:t>4. Новые ощущения человека: пространство, время индивидуализм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8556" y="987405"/>
            <a:ext cx="7254552" cy="3803673"/>
          </a:xfrm>
        </p:spPr>
        <p:txBody>
          <a:bodyPr/>
          <a:lstStyle/>
          <a:p>
            <a:pPr algn="ctr"/>
            <a:r>
              <a:rPr lang="ru-RU" sz="2400" b="1" i="1" u="sng" dirty="0"/>
              <a:t>Задание</a:t>
            </a:r>
            <a:r>
              <a:rPr lang="ru-RU" sz="2400" b="1" i="1" u="sng"/>
              <a:t>: </a:t>
            </a:r>
          </a:p>
          <a:p>
            <a:pPr algn="ctr"/>
            <a:endParaRPr lang="ru-RU" sz="2400" b="1" i="1" u="sng" dirty="0"/>
          </a:p>
          <a:p>
            <a:pPr algn="ctr"/>
            <a:r>
              <a:rPr lang="ru-RU" sz="2400" dirty="0"/>
              <a:t>на основе пунктов «Пространство и время»,  </a:t>
            </a:r>
          </a:p>
          <a:p>
            <a:pPr algn="ctr"/>
            <a:r>
              <a:rPr lang="ru-RU" sz="2400" dirty="0"/>
              <a:t>      «Индивидуализм и коллективное сознание» </a:t>
            </a:r>
          </a:p>
          <a:p>
            <a:pPr algn="ctr"/>
            <a:r>
              <a:rPr lang="ru-RU" sz="2400" dirty="0"/>
              <a:t>параграфа 7   (стр. 65-67) составьте развернутый</a:t>
            </a:r>
          </a:p>
          <a:p>
            <a:pPr algn="ctr"/>
            <a:r>
              <a:rPr lang="ru-RU" sz="2400" dirty="0"/>
              <a:t> план по теме «Восприятие человеком </a:t>
            </a:r>
            <a:r>
              <a:rPr lang="en-US" sz="2400" dirty="0"/>
              <a:t>XIX </a:t>
            </a:r>
            <a:r>
              <a:rPr lang="ru-RU" sz="2400" dirty="0"/>
              <a:t>в. </a:t>
            </a:r>
          </a:p>
          <a:p>
            <a:pPr algn="ctr"/>
            <a:r>
              <a:rPr lang="ru-RU" sz="2400" dirty="0"/>
              <a:t>окружающего мира и самого себя»</a:t>
            </a:r>
          </a:p>
        </p:txBody>
      </p:sp>
    </p:spTree>
    <p:extLst>
      <p:ext uri="{BB962C8B-B14F-4D97-AF65-F5344CB8AC3E}">
        <p14:creationId xmlns:p14="http://schemas.microsoft.com/office/powerpoint/2010/main" val="3334884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03648" y="915566"/>
            <a:ext cx="7956376" cy="3507854"/>
          </a:xfrm>
        </p:spPr>
        <p:txBody>
          <a:bodyPr/>
          <a:lstStyle/>
          <a:p>
            <a:pPr algn="ctr"/>
            <a:r>
              <a:rPr lang="ru-RU" dirty="0"/>
              <a:t>Домашнее задание: </a:t>
            </a:r>
            <a:br>
              <a:rPr lang="ru-RU" dirty="0"/>
            </a:br>
            <a:r>
              <a:rPr lang="ru-RU" b="0" dirty="0"/>
              <a:t>читать параграф 7, составить </a:t>
            </a:r>
            <a:br>
              <a:rPr lang="ru-RU" b="0" dirty="0"/>
            </a:br>
            <a:r>
              <a:rPr lang="ru-RU" b="0" dirty="0"/>
              <a:t>развернутый план по теме </a:t>
            </a:r>
            <a:br>
              <a:rPr lang="ru-RU" b="0" dirty="0"/>
            </a:br>
            <a:r>
              <a:rPr lang="ru-RU" b="0" dirty="0"/>
              <a:t>«Восприятие человеком XIX в. </a:t>
            </a:r>
            <a:br>
              <a:rPr lang="ru-RU" b="0" dirty="0"/>
            </a:br>
            <a:r>
              <a:rPr lang="ru-RU" b="0" dirty="0"/>
              <a:t>окружающего мира и самого себя»</a:t>
            </a:r>
          </a:p>
        </p:txBody>
      </p:sp>
    </p:spTree>
    <p:extLst>
      <p:ext uri="{BB962C8B-B14F-4D97-AF65-F5344CB8AC3E}">
        <p14:creationId xmlns:p14="http://schemas.microsoft.com/office/powerpoint/2010/main" val="2977535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0"/>
            <a:ext cx="8496944" cy="4948014"/>
          </a:xfrm>
        </p:spPr>
        <p:txBody>
          <a:bodyPr/>
          <a:lstStyle/>
          <a:p>
            <a:pPr algn="ctr"/>
            <a:r>
              <a:rPr lang="ru-RU" altLang="ko-KR" sz="2400" b="1" dirty="0"/>
              <a:t>План урока</a:t>
            </a:r>
          </a:p>
          <a:p>
            <a:endParaRPr lang="ru-RU" altLang="ko-KR" sz="2400" b="1" dirty="0"/>
          </a:p>
          <a:p>
            <a:pPr marL="457200" indent="-457200">
              <a:buFont typeface="+mj-lt"/>
              <a:buAutoNum type="arabicPeriod"/>
            </a:pPr>
            <a:r>
              <a:rPr lang="ru-RU" altLang="ko-KR" sz="2400" b="1" dirty="0"/>
              <a:t>Предпосылки «революции» в повседневной жизни</a:t>
            </a:r>
          </a:p>
          <a:p>
            <a:pPr marL="457200" indent="-457200">
              <a:buFont typeface="+mj-lt"/>
              <a:buAutoNum type="arabicPeriod"/>
            </a:pPr>
            <a:r>
              <a:rPr lang="ru-RU" altLang="ko-KR" sz="2400" b="1" dirty="0"/>
              <a:t>Изменение различных сторон повседневной жизни: питание и одежда, торговля и потребление, техника в доме, средства транспорта и связи</a:t>
            </a:r>
          </a:p>
          <a:p>
            <a:pPr marL="457200" indent="-457200">
              <a:buFont typeface="+mj-lt"/>
              <a:buAutoNum type="arabicPeriod"/>
            </a:pPr>
            <a:r>
              <a:rPr lang="ru-RU" altLang="ko-KR" sz="2400" b="1" dirty="0"/>
              <a:t>Массовая культура и расширение форм досуга</a:t>
            </a:r>
          </a:p>
          <a:p>
            <a:pPr marL="457200" indent="-457200">
              <a:buFont typeface="+mj-lt"/>
              <a:buAutoNum type="arabicPeriod"/>
            </a:pPr>
            <a:r>
              <a:rPr lang="ru-RU" altLang="ko-KR" sz="2400" b="1" dirty="0"/>
              <a:t>Новые ощущения человека: пространство, время, индивидуализм</a:t>
            </a:r>
          </a:p>
          <a:p>
            <a:endParaRPr lang="ru-RU" altLang="ko-KR" b="1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ko-KR" sz="3200" dirty="0"/>
              <a:t>1. Предпосылки «революции» в повседневной жизни</a:t>
            </a:r>
            <a:endParaRPr lang="ko-KR" alt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3888432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ru-RU" altLang="ko-KR" b="1" dirty="0"/>
              <a:t>Какие изменения в политической и экономической жизни общества произошли на протяжении ХIХ в.? Как они повлияли на изменение образа жизни?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altLang="ko-KR" b="1" dirty="0"/>
              <a:t>Почему люди стали активнее и быстрее перемещаться?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altLang="ko-KR" b="1" dirty="0"/>
              <a:t>Что способствовало значительному расширению кругозора, восприимчивости к ценностям культуры?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altLang="ko-KR" b="1" dirty="0"/>
              <a:t>Почему люди стали активнее участвовать в политической жизни?</a:t>
            </a: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CBBF651-3260-4904-BE9A-A7CE0F1A9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5606"/>
          </a:xfrm>
        </p:spPr>
        <p:txBody>
          <a:bodyPr/>
          <a:lstStyle/>
          <a:p>
            <a:r>
              <a:rPr lang="ru-RU" sz="2800" dirty="0"/>
              <a:t>2. Изменение различных сторон повседневной жизни: питание и одежда, торговля и потребление, техника в доме, средства транспорта и связи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34B76D-A9A0-40E5-8796-A14984E2DEC3}"/>
              </a:ext>
            </a:extLst>
          </p:cNvPr>
          <p:cNvSpPr txBox="1"/>
          <p:nvPr/>
        </p:nvSpPr>
        <p:spPr>
          <a:xfrm>
            <a:off x="3275856" y="220241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Изменения в питании</a:t>
            </a:r>
          </a:p>
        </p:txBody>
      </p:sp>
      <p:sp>
        <p:nvSpPr>
          <p:cNvPr id="8" name="Надпись 5">
            <a:extLst>
              <a:ext uri="{FF2B5EF4-FFF2-40B4-BE49-F238E27FC236}">
                <a16:creationId xmlns:a16="http://schemas.microsoft.com/office/drawing/2014/main" id="{CB81988C-5413-4D10-87CE-E90AE66DC15B}"/>
              </a:ext>
            </a:extLst>
          </p:cNvPr>
          <p:cNvSpPr txBox="1"/>
          <p:nvPr/>
        </p:nvSpPr>
        <p:spPr>
          <a:xfrm>
            <a:off x="649397" y="2571749"/>
            <a:ext cx="2253604" cy="72015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 рабочих мест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Надпись 6">
            <a:extLst>
              <a:ext uri="{FF2B5EF4-FFF2-40B4-BE49-F238E27FC236}">
                <a16:creationId xmlns:a16="http://schemas.microsoft.com/office/drawing/2014/main" id="{44A5BDF9-6083-470E-809D-EC146C25B2D7}"/>
              </a:ext>
            </a:extLst>
          </p:cNvPr>
          <p:cNvSpPr txBox="1"/>
          <p:nvPr/>
        </p:nvSpPr>
        <p:spPr>
          <a:xfrm>
            <a:off x="3365783" y="2571751"/>
            <a:ext cx="2628458" cy="72015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транспорта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Надпись 7">
            <a:extLst>
              <a:ext uri="{FF2B5EF4-FFF2-40B4-BE49-F238E27FC236}">
                <a16:creationId xmlns:a16="http://schemas.microsoft.com/office/drawing/2014/main" id="{E8513E26-73E5-4D54-AE4D-5E4CEEF698DA}"/>
              </a:ext>
            </a:extLst>
          </p:cNvPr>
          <p:cNvSpPr txBox="1"/>
          <p:nvPr/>
        </p:nvSpPr>
        <p:spPr>
          <a:xfrm>
            <a:off x="6174095" y="2577814"/>
            <a:ext cx="2969905" cy="72015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пищевой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промышленности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Надпись 8">
            <a:extLst>
              <a:ext uri="{FF2B5EF4-FFF2-40B4-BE49-F238E27FC236}">
                <a16:creationId xmlns:a16="http://schemas.microsoft.com/office/drawing/2014/main" id="{53A9642D-C68A-4894-947C-4AE5D93F9D6B}"/>
              </a:ext>
            </a:extLst>
          </p:cNvPr>
          <p:cNvSpPr txBox="1"/>
          <p:nvPr/>
        </p:nvSpPr>
        <p:spPr>
          <a:xfrm>
            <a:off x="649397" y="3595418"/>
            <a:ext cx="2231238" cy="699248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 реальных       доходов населения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Надпись 9">
            <a:extLst>
              <a:ext uri="{FF2B5EF4-FFF2-40B4-BE49-F238E27FC236}">
                <a16:creationId xmlns:a16="http://schemas.microsoft.com/office/drawing/2014/main" id="{808DAE57-662F-461C-AE91-939B51FAE23E}"/>
              </a:ext>
            </a:extLst>
          </p:cNvPr>
          <p:cNvSpPr txBox="1"/>
          <p:nvPr/>
        </p:nvSpPr>
        <p:spPr>
          <a:xfrm>
            <a:off x="3365783" y="3646594"/>
            <a:ext cx="5778217" cy="64807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Удешевление снабжения населения продуктами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Надпись 10">
            <a:extLst>
              <a:ext uri="{FF2B5EF4-FFF2-40B4-BE49-F238E27FC236}">
                <a16:creationId xmlns:a16="http://schemas.microsoft.com/office/drawing/2014/main" id="{8D3147E7-DD76-4200-8182-7636991264B0}"/>
              </a:ext>
            </a:extLst>
          </p:cNvPr>
          <p:cNvSpPr txBox="1"/>
          <p:nvPr/>
        </p:nvSpPr>
        <p:spPr>
          <a:xfrm>
            <a:off x="2051720" y="4655418"/>
            <a:ext cx="6195183" cy="3048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Люди стали лучше питаться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508FE100-3EC4-4CE1-8EB9-F4BACA28DB12}"/>
              </a:ext>
            </a:extLst>
          </p:cNvPr>
          <p:cNvCxnSpPr/>
          <p:nvPr/>
        </p:nvCxnSpPr>
        <p:spPr>
          <a:xfrm>
            <a:off x="7740352" y="3363216"/>
            <a:ext cx="0" cy="2571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A4AB1596-B8F1-4AA0-9639-CBCA7FE0DED3}"/>
              </a:ext>
            </a:extLst>
          </p:cNvPr>
          <p:cNvCxnSpPr/>
          <p:nvPr/>
        </p:nvCxnSpPr>
        <p:spPr>
          <a:xfrm>
            <a:off x="4932040" y="3363216"/>
            <a:ext cx="0" cy="2571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1362FD31-C575-4F85-A29F-3156E724623C}"/>
              </a:ext>
            </a:extLst>
          </p:cNvPr>
          <p:cNvCxnSpPr/>
          <p:nvPr/>
        </p:nvCxnSpPr>
        <p:spPr>
          <a:xfrm>
            <a:off x="1835696" y="3338243"/>
            <a:ext cx="0" cy="2571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Стрелка: вниз 16">
            <a:extLst>
              <a:ext uri="{FF2B5EF4-FFF2-40B4-BE49-F238E27FC236}">
                <a16:creationId xmlns:a16="http://schemas.microsoft.com/office/drawing/2014/main" id="{97B2EAE0-0117-4F36-939E-E534018376CE}"/>
              </a:ext>
            </a:extLst>
          </p:cNvPr>
          <p:cNvSpPr/>
          <p:nvPr/>
        </p:nvSpPr>
        <p:spPr>
          <a:xfrm rot="10800000" flipV="1">
            <a:off x="6516216" y="4353976"/>
            <a:ext cx="495300" cy="28931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8" name="Стрелка: вниз 17">
            <a:extLst>
              <a:ext uri="{FF2B5EF4-FFF2-40B4-BE49-F238E27FC236}">
                <a16:creationId xmlns:a16="http://schemas.microsoft.com/office/drawing/2014/main" id="{2EECEB60-D145-415A-A22F-3C2E7D62EDD3}"/>
              </a:ext>
            </a:extLst>
          </p:cNvPr>
          <p:cNvSpPr/>
          <p:nvPr/>
        </p:nvSpPr>
        <p:spPr>
          <a:xfrm rot="10800000" flipV="1">
            <a:off x="2407701" y="4346986"/>
            <a:ext cx="495300" cy="28931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730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CBBF651-3260-4904-BE9A-A7CE0F1A9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5606"/>
          </a:xfrm>
        </p:spPr>
        <p:txBody>
          <a:bodyPr/>
          <a:lstStyle/>
          <a:p>
            <a:r>
              <a:rPr lang="ru-RU" sz="2800" dirty="0"/>
              <a:t>2. Изменение различных сторон повседневной    жизни: питание и одежда, торговля и потребление техника в доме, средства транспорта и связи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D82756-3A75-4670-B0A8-1764AE9DBBFB}"/>
              </a:ext>
            </a:extLst>
          </p:cNvPr>
          <p:cNvSpPr/>
          <p:nvPr/>
        </p:nvSpPr>
        <p:spPr>
          <a:xfrm>
            <a:off x="19474" y="2192066"/>
            <a:ext cx="9124525" cy="2839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2400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Вопросы:</a:t>
            </a:r>
          </a:p>
          <a:p>
            <a:pPr marL="971550" indent="-514350" algn="just">
              <a:lnSpc>
                <a:spcPct val="107000"/>
              </a:lnSpc>
              <a:spcAft>
                <a:spcPts val="0"/>
              </a:spcAft>
              <a:buFont typeface="+mj-lt"/>
              <a:buAutoNum type="romanU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Какая тенденция в мужской одежде наблюдалась в Х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 в.?  С какими политическими и экономическими явлениями   она  была связана?</a:t>
            </a:r>
          </a:p>
          <a:p>
            <a:pPr marL="971550" indent="-514350" algn="just">
              <a:lnSpc>
                <a:spcPct val="107000"/>
              </a:lnSpc>
              <a:spcAft>
                <a:spcPts val="0"/>
              </a:spcAft>
              <a:buFont typeface="+mj-lt"/>
              <a:buAutoNum type="romanUcPeriod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Объясните, почему мужская одежда демократизировалась    быстрее, чем женская? С каким политическим движением   могла быть связана демократизация женской одежды?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164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75656" y="0"/>
            <a:ext cx="7668344" cy="1563638"/>
          </a:xfrm>
        </p:spPr>
        <p:txBody>
          <a:bodyPr/>
          <a:lstStyle/>
          <a:p>
            <a:r>
              <a:rPr lang="ru-RU" altLang="ko-KR" sz="2800" dirty="0"/>
              <a:t>2. Изменение различных сторон повседневной    жизни: питание и одежда, торговля и потребление техника в доме, средства транспорта и связи</a:t>
            </a:r>
            <a:endParaRPr lang="ko-KR" altLang="en-US" sz="2800" dirty="0"/>
          </a:p>
        </p:txBody>
      </p:sp>
      <p:sp>
        <p:nvSpPr>
          <p:cNvPr id="11" name="Надпись 17">
            <a:extLst>
              <a:ext uri="{FF2B5EF4-FFF2-40B4-BE49-F238E27FC236}">
                <a16:creationId xmlns:a16="http://schemas.microsoft.com/office/drawing/2014/main" id="{7F2CA9F6-61D9-45CB-8DF6-293B633D8ECF}"/>
              </a:ext>
            </a:extLst>
          </p:cNvPr>
          <p:cNvSpPr txBox="1"/>
          <p:nvPr/>
        </p:nvSpPr>
        <p:spPr>
          <a:xfrm>
            <a:off x="4400799" y="3106163"/>
            <a:ext cx="1296144" cy="46186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Одежда</a:t>
            </a:r>
            <a:endParaRPr lang="ru-RU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Надпись 19">
            <a:extLst>
              <a:ext uri="{FF2B5EF4-FFF2-40B4-BE49-F238E27FC236}">
                <a16:creationId xmlns:a16="http://schemas.microsoft.com/office/drawing/2014/main" id="{BA653876-C1D4-4D6D-854C-70AF91AD02E2}"/>
              </a:ext>
            </a:extLst>
          </p:cNvPr>
          <p:cNvSpPr txBox="1"/>
          <p:nvPr/>
        </p:nvSpPr>
        <p:spPr>
          <a:xfrm>
            <a:off x="4176352" y="1765073"/>
            <a:ext cx="3852032" cy="70485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Переход к широкому использованию более дешевых хлопковых тканей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Надпись 18">
            <a:extLst>
              <a:ext uri="{FF2B5EF4-FFF2-40B4-BE49-F238E27FC236}">
                <a16:creationId xmlns:a16="http://schemas.microsoft.com/office/drawing/2014/main" id="{52ADBF7B-2BE4-4D56-B16F-B55666C1908F}"/>
              </a:ext>
            </a:extLst>
          </p:cNvPr>
          <p:cNvSpPr txBox="1"/>
          <p:nvPr/>
        </p:nvSpPr>
        <p:spPr>
          <a:xfrm>
            <a:off x="1763689" y="1963473"/>
            <a:ext cx="2088232" cy="106023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Сходство в одежде представителей     различных классов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адпись 21">
            <a:extLst>
              <a:ext uri="{FF2B5EF4-FFF2-40B4-BE49-F238E27FC236}">
                <a16:creationId xmlns:a16="http://schemas.microsoft.com/office/drawing/2014/main" id="{C6AB7E6F-2EE1-46E6-900D-97EFA1578C94}"/>
              </a:ext>
            </a:extLst>
          </p:cNvPr>
          <p:cNvSpPr txBox="1"/>
          <p:nvPr/>
        </p:nvSpPr>
        <p:spPr>
          <a:xfrm>
            <a:off x="1782192" y="3686110"/>
            <a:ext cx="2088232" cy="106023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Упрощение и         функциональность мужской одежды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Надпись 22">
            <a:extLst>
              <a:ext uri="{FF2B5EF4-FFF2-40B4-BE49-F238E27FC236}">
                <a16:creationId xmlns:a16="http://schemas.microsoft.com/office/drawing/2014/main" id="{81711634-1119-4F37-9E46-61725A76D551}"/>
              </a:ext>
            </a:extLst>
          </p:cNvPr>
          <p:cNvSpPr txBox="1"/>
          <p:nvPr/>
        </p:nvSpPr>
        <p:spPr>
          <a:xfrm>
            <a:off x="5155061" y="4083918"/>
            <a:ext cx="2088232" cy="67713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Женская одежда    демократизируется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Надпись 20">
            <a:extLst>
              <a:ext uri="{FF2B5EF4-FFF2-40B4-BE49-F238E27FC236}">
                <a16:creationId xmlns:a16="http://schemas.microsoft.com/office/drawing/2014/main" id="{4D284905-723F-4CBE-BCC9-D738836FCDE9}"/>
              </a:ext>
            </a:extLst>
          </p:cNvPr>
          <p:cNvSpPr txBox="1"/>
          <p:nvPr/>
        </p:nvSpPr>
        <p:spPr>
          <a:xfrm>
            <a:off x="6372200" y="2576265"/>
            <a:ext cx="2767394" cy="106023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Фабричное производство одежды по стандартным  размерам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1254D51E-4D63-4017-9340-147C5BAD3770}"/>
              </a:ext>
            </a:extLst>
          </p:cNvPr>
          <p:cNvCxnSpPr>
            <a:cxnSpLocks/>
          </p:cNvCxnSpPr>
          <p:nvPr/>
        </p:nvCxnSpPr>
        <p:spPr>
          <a:xfrm flipV="1">
            <a:off x="5004048" y="2571750"/>
            <a:ext cx="0" cy="4024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DA9A9F3A-B2B9-4151-8BA4-C60101F85450}"/>
              </a:ext>
            </a:extLst>
          </p:cNvPr>
          <p:cNvCxnSpPr>
            <a:cxnSpLocks/>
          </p:cNvCxnSpPr>
          <p:nvPr/>
        </p:nvCxnSpPr>
        <p:spPr>
          <a:xfrm flipV="1">
            <a:off x="5839137" y="3374566"/>
            <a:ext cx="360040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29AB2F5A-F78A-457F-9D04-0B5DF6BC93D0}"/>
              </a:ext>
            </a:extLst>
          </p:cNvPr>
          <p:cNvCxnSpPr>
            <a:cxnSpLocks/>
          </p:cNvCxnSpPr>
          <p:nvPr/>
        </p:nvCxnSpPr>
        <p:spPr>
          <a:xfrm>
            <a:off x="5436096" y="3664263"/>
            <a:ext cx="72008" cy="2756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BC1CCCD4-EAEC-44C1-BCFB-18F89A4B065C}"/>
              </a:ext>
            </a:extLst>
          </p:cNvPr>
          <p:cNvCxnSpPr>
            <a:cxnSpLocks/>
          </p:cNvCxnSpPr>
          <p:nvPr/>
        </p:nvCxnSpPr>
        <p:spPr>
          <a:xfrm flipH="1" flipV="1">
            <a:off x="3941339" y="2974185"/>
            <a:ext cx="324430" cy="1319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14E00451-F6A0-44C9-8CF3-94863C841111}"/>
              </a:ext>
            </a:extLst>
          </p:cNvPr>
          <p:cNvCxnSpPr>
            <a:cxnSpLocks/>
          </p:cNvCxnSpPr>
          <p:nvPr/>
        </p:nvCxnSpPr>
        <p:spPr>
          <a:xfrm flipH="1">
            <a:off x="3976848" y="3670447"/>
            <a:ext cx="458328" cy="1774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74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47664" y="-1"/>
            <a:ext cx="7596336" cy="1664245"/>
          </a:xfrm>
        </p:spPr>
        <p:txBody>
          <a:bodyPr/>
          <a:lstStyle/>
          <a:p>
            <a:r>
              <a:rPr lang="ru-RU" altLang="ko-KR" sz="2800" dirty="0">
                <a:solidFill>
                  <a:srgbClr val="4BACC6">
                    <a:lumMod val="75000"/>
                  </a:srgbClr>
                </a:solidFill>
              </a:rPr>
              <a:t>2. Изменение различных сторон повседневной    жизни: питание и одежда, торговля и потребление техника в доме, средства транспорта и связи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89448" y="1694904"/>
            <a:ext cx="6912768" cy="3312367"/>
          </a:xfrm>
        </p:spPr>
        <p:txBody>
          <a:bodyPr/>
          <a:lstStyle/>
          <a:p>
            <a:pPr lvl="0"/>
            <a:r>
              <a:rPr lang="ru-RU" altLang="ko-KR" b="1" u="sng" dirty="0"/>
              <a:t>Бренд </a:t>
            </a:r>
            <a:r>
              <a:rPr lang="ru-RU" altLang="ko-KR" b="1" dirty="0"/>
              <a:t>– </a:t>
            </a:r>
            <a:r>
              <a:rPr lang="ru-RU" altLang="ko-KR" dirty="0"/>
              <a:t>марочные товары с единообразным оформлением и массовым серийным производством.</a:t>
            </a:r>
          </a:p>
          <a:p>
            <a:pPr lvl="0"/>
            <a:endParaRPr lang="ru-RU" altLang="ko-KR" dirty="0"/>
          </a:p>
          <a:p>
            <a:pPr lvl="0"/>
            <a:r>
              <a:rPr lang="ru-RU" altLang="ko-KR" b="1" u="sng" dirty="0"/>
              <a:t>Маркетинг </a:t>
            </a:r>
            <a:r>
              <a:rPr lang="ru-RU" altLang="ko-KR" b="1" dirty="0"/>
              <a:t>– </a:t>
            </a:r>
            <a:r>
              <a:rPr lang="ru-RU" altLang="ko-KR" dirty="0"/>
              <a:t>организация производства и сбыта продукции, основанная на изучении потребности рынка в товарах и услугах.</a:t>
            </a:r>
          </a:p>
          <a:p>
            <a:pPr lvl="0"/>
            <a:endParaRPr lang="ru-RU" altLang="ko-KR" dirty="0"/>
          </a:p>
          <a:p>
            <a:pPr lvl="0"/>
            <a:r>
              <a:rPr lang="ru-RU" altLang="ko-KR" b="1" u="sng" dirty="0"/>
              <a:t>Слоган</a:t>
            </a:r>
            <a:r>
              <a:rPr lang="ru-RU" altLang="ko-KR" b="1" dirty="0"/>
              <a:t> – </a:t>
            </a:r>
            <a:r>
              <a:rPr lang="ru-RU" altLang="ko-KR" dirty="0"/>
              <a:t>рекламный девиз.</a:t>
            </a:r>
          </a:p>
        </p:txBody>
      </p:sp>
    </p:spTree>
    <p:extLst>
      <p:ext uri="{BB962C8B-B14F-4D97-AF65-F5344CB8AC3E}">
        <p14:creationId xmlns:p14="http://schemas.microsoft.com/office/powerpoint/2010/main" val="691812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491630"/>
            <a:ext cx="8496944" cy="648072"/>
          </a:xfrm>
        </p:spPr>
        <p:txBody>
          <a:bodyPr/>
          <a:lstStyle/>
          <a:p>
            <a:r>
              <a:rPr lang="ru-RU" altLang="ko-KR" b="1" dirty="0"/>
              <a:t>Задание: прочитайте п. «Техника в доме» параграфа 7 (стр. 60-61) и заполните таблицу «Товары народного потребления в XIX в.»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CBBF651-3260-4904-BE9A-A7CE0F1A9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5606"/>
          </a:xfrm>
        </p:spPr>
        <p:txBody>
          <a:bodyPr/>
          <a:lstStyle/>
          <a:p>
            <a:r>
              <a:rPr lang="ru-RU" sz="2800" dirty="0"/>
              <a:t>2. Изменение различных сторон повседневной    жизни: питание и одежда, торговля и потребление техника в доме, средства транспорта и связи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9301D89-5A81-4C48-9C76-9F3C82FD1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132321"/>
              </p:ext>
            </p:extLst>
          </p:nvPr>
        </p:nvGraphicFramePr>
        <p:xfrm>
          <a:off x="611560" y="3075806"/>
          <a:ext cx="8208912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3712742481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110910390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064502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effectLst/>
                        </a:rPr>
                        <a:t>Год появления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effectLst/>
                        </a:rPr>
                        <a:t>Товар народного потребления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effectLst/>
                        </a:rPr>
                        <a:t>Изобретатель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017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311753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90ED8B4-EFE3-4CAF-B922-B0E7216E4B48}"/>
              </a:ext>
            </a:extLst>
          </p:cNvPr>
          <p:cNvSpPr/>
          <p:nvPr/>
        </p:nvSpPr>
        <p:spPr>
          <a:xfrm>
            <a:off x="1979712" y="2566241"/>
            <a:ext cx="5814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b="1" dirty="0"/>
              <a:t>«Товары народного потребления в XIX в.»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83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491630"/>
            <a:ext cx="8712968" cy="648072"/>
          </a:xfrm>
        </p:spPr>
        <p:txBody>
          <a:bodyPr/>
          <a:lstStyle/>
          <a:p>
            <a:r>
              <a:rPr lang="ru-RU" altLang="ko-KR" b="1" dirty="0"/>
              <a:t>Задание: прочитайте п. «Средства транспорта» параграфа 7 (стр. 61-63) и заполните таблицу «Новые средства транспорта в XIX в.»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CBBF651-3260-4904-BE9A-A7CE0F1A9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5606"/>
          </a:xfrm>
        </p:spPr>
        <p:txBody>
          <a:bodyPr/>
          <a:lstStyle/>
          <a:p>
            <a:r>
              <a:rPr lang="ru-RU" sz="2800" dirty="0"/>
              <a:t>2. Изменение различных сторон повседневной    жизни: питание и одежда, торговля и потребление техника в доме, средства транспорта и связи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9301D89-5A81-4C48-9C76-9F3C82FD1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890587"/>
              </p:ext>
            </p:extLst>
          </p:nvPr>
        </p:nvGraphicFramePr>
        <p:xfrm>
          <a:off x="611560" y="3075806"/>
          <a:ext cx="8208912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3712742481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110910390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064502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effectLst/>
                        </a:rPr>
                        <a:t>Год появления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Средство транспорта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effectLst/>
                        </a:rPr>
                        <a:t>Изобретатель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017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311753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90ED8B4-EFE3-4CAF-B922-B0E7216E4B48}"/>
              </a:ext>
            </a:extLst>
          </p:cNvPr>
          <p:cNvSpPr/>
          <p:nvPr/>
        </p:nvSpPr>
        <p:spPr>
          <a:xfrm>
            <a:off x="2339752" y="2562346"/>
            <a:ext cx="4752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«Новые средства транспорта в XIX в.»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748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624</Words>
  <Application>Microsoft Office PowerPoint</Application>
  <PresentationFormat>Экран (16:9)</PresentationFormat>
  <Paragraphs>75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맑은 고딕</vt:lpstr>
      <vt:lpstr>Arial</vt:lpstr>
      <vt:lpstr>Calibri</vt:lpstr>
      <vt:lpstr>Times New Roman</vt:lpstr>
      <vt:lpstr>Office Theme</vt:lpstr>
      <vt:lpstr>Custom Design</vt:lpstr>
      <vt:lpstr>Презентация PowerPoint</vt:lpstr>
      <vt:lpstr>Презентация PowerPoint</vt:lpstr>
      <vt:lpstr>1. Предпосылки «революции» в повседневной жизни</vt:lpstr>
      <vt:lpstr>2. Изменение различных сторон повседневной жизни: питание и одежда, торговля и потребление, техника в доме, средства транспорта и связи</vt:lpstr>
      <vt:lpstr>2. Изменение различных сторон повседневной    жизни: питание и одежда, торговля и потребление техника в доме, средства транспорта и связи</vt:lpstr>
      <vt:lpstr>2. Изменение различных сторон повседневной    жизни: питание и одежда, торговля и потребление техника в доме, средства транспорта и связи</vt:lpstr>
      <vt:lpstr>2. Изменение различных сторон повседневной    жизни: питание и одежда, торговля и потребление техника в доме, средства транспорта и связи</vt:lpstr>
      <vt:lpstr>2. Изменение различных сторон повседневной    жизни: питание и одежда, торговля и потребление техника в доме, средства транспорта и связи</vt:lpstr>
      <vt:lpstr>2. Изменение различных сторон повседневной    жизни: питание и одежда, торговля и потребление техника в доме, средства транспорта и связи</vt:lpstr>
      <vt:lpstr>2. Изменение различных сторон повседневной жизни: питание и одежда, торговля и потребление, техника в доме, средства транспорта и связи</vt:lpstr>
      <vt:lpstr>3. Массовая культура и расширение форм досуга</vt:lpstr>
      <vt:lpstr>4. Новые ощущения человека: пространство, время индивидуализм</vt:lpstr>
      <vt:lpstr>Домашнее задание:  читать параграф 7, составить  развернутый план по теме  «Восприятие человеком XIX в.  окружающего мира и самого себя»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Андрей Шитов</cp:lastModifiedBy>
  <cp:revision>41</cp:revision>
  <dcterms:created xsi:type="dcterms:W3CDTF">2014-04-01T16:27:38Z</dcterms:created>
  <dcterms:modified xsi:type="dcterms:W3CDTF">2020-09-29T04:52:52Z</dcterms:modified>
</cp:coreProperties>
</file>