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13"/>
  </p:notesMasterIdLst>
  <p:handoutMasterIdLst>
    <p:handoutMasterId r:id="rId14"/>
  </p:handoutMasterIdLst>
  <p:sldIdLst>
    <p:sldId id="256" r:id="rId4"/>
    <p:sldId id="262" r:id="rId5"/>
    <p:sldId id="270" r:id="rId6"/>
    <p:sldId id="275" r:id="rId7"/>
    <p:sldId id="272" r:id="rId8"/>
    <p:sldId id="292" r:id="rId9"/>
    <p:sldId id="276" r:id="rId10"/>
    <p:sldId id="267" r:id="rId11"/>
    <p:sldId id="263" r:id="rId12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A8663"/>
    <a:srgbClr val="FE51C2"/>
    <a:srgbClr val="D33530"/>
    <a:srgbClr val="FF62BC"/>
    <a:srgbClr val="FFF500"/>
    <a:srgbClr val="E663E2"/>
    <a:srgbClr val="F9AA4C"/>
    <a:srgbClr val="E6E6E6"/>
    <a:srgbClr val="EC771B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65" autoAdjust="0"/>
    <p:restoredTop sz="94660"/>
  </p:normalViewPr>
  <p:slideViewPr>
    <p:cSldViewPr>
      <p:cViewPr varScale="1">
        <p:scale>
          <a:sx n="86" d="100"/>
          <a:sy n="86" d="100"/>
        </p:scale>
        <p:origin x="-810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4740" y="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AC5B2B-31A4-4267-9889-BF59DBBBA7CA}" type="datetimeFigureOut">
              <a:rPr lang="ko-KR" altLang="en-US" smtClean="0"/>
              <a:pPr/>
              <a:t>2020-09-30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97A768-E1EE-4069-AAC5-49F7F97F84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764248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F717D-5B63-48E7-8E90-E9529790C826}" type="datetimeFigureOut">
              <a:rPr lang="ko-KR" altLang="en-US" smtClean="0"/>
              <a:pPr/>
              <a:t>2020-09-30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3784A3-40D8-48F6-BE9C-B857E15F68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634869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002-KIMS BUSINESS\007-02-Fullslidesppt-Contents\20161206\02-\color-pencil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55036"/>
            <a:ext cx="9144000" cy="2188464"/>
          </a:xfrm>
          <a:prstGeom prst="rect">
            <a:avLst/>
          </a:prstGeom>
          <a:solidFill>
            <a:schemeClr val="bg1"/>
          </a:solidFill>
          <a:extLst/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815724"/>
            <a:ext cx="9144000" cy="58696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Your Presentation Name Here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140268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3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=""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87207" y="1259198"/>
            <a:ext cx="2375807" cy="34163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016871" y="1258740"/>
            <a:ext cx="1800000" cy="23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946664" y="1258740"/>
            <a:ext cx="1800000" cy="23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876456" y="1258740"/>
            <a:ext cx="1800000" cy="23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3016871" y="3723878"/>
            <a:ext cx="1800000" cy="9516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4946664" y="3723878"/>
            <a:ext cx="1800000" cy="9516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6876456" y="3723878"/>
            <a:ext cx="1800000" cy="9516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61596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642106" y="1274642"/>
            <a:ext cx="1987177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628812" y="1274642"/>
            <a:ext cx="1757238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7385770" y="1274642"/>
            <a:ext cx="1757238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638459" y="2964646"/>
            <a:ext cx="1987177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625165" y="2964646"/>
            <a:ext cx="1757238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7382123" y="2964646"/>
            <a:ext cx="1757238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1" y="1272646"/>
            <a:ext cx="3644522" cy="33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611906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932039" y="1239550"/>
            <a:ext cx="3743959" cy="34359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202549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9144000" cy="98757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1470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2753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2787774"/>
            <a:ext cx="9144000" cy="185167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200" y="1239550"/>
            <a:ext cx="4170638" cy="2285250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054196" y="1347614"/>
            <a:ext cx="2767817" cy="1800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1759538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strike="noStrike" baseline="0">
                <a:latin typeface="+mn-lt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099" name="Picture 3" descr="D:\Fullppt\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943" y="2427734"/>
            <a:ext cx="2170113" cy="21637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92765" y="2525682"/>
            <a:ext cx="1969901" cy="13422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pic>
        <p:nvPicPr>
          <p:cNvPr id="13" name="Picture 2" descr="E:\002-KIMS BUSINESS\007-02-Fullslidesppt-Contents\20161206\02-\color-pencil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3979"/>
            <a:ext cx="9144000" cy="5364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75879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058804" y="469664"/>
            <a:ext cx="4085196" cy="130999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058804" y="1779662"/>
            <a:ext cx="408519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" y="0"/>
            <a:ext cx="284380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843808" y="0"/>
            <a:ext cx="1746996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2699887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058804" y="1909824"/>
            <a:ext cx="4085196" cy="130999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499992" cy="253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2605500"/>
            <a:ext cx="4499992" cy="253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236987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801826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="" xmlns:p14="http://schemas.microsoft.com/office/powerpoint/2010/main" val="26891765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818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WIN7\Downloads\color-1305606_1920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50" b="7734"/>
          <a:stretch/>
        </p:blipFill>
        <p:spPr bwMode="auto">
          <a:xfrm>
            <a:off x="0" y="0"/>
            <a:ext cx="9144000" cy="3340100"/>
          </a:xfrm>
          <a:prstGeom prst="rect">
            <a:avLst/>
          </a:prstGeom>
          <a:solidFill>
            <a:srgbClr val="FE51C2"/>
          </a:solidFill>
          <a:extLst/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794744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37080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=""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139702"/>
            <a:ext cx="45720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2715766"/>
            <a:ext cx="45720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101" name="Picture 5" descr="E:\002-KIMS BUSINESS\007-02-Fullslidesppt-Contents\20161206\02-\pencil-pn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67" y="0"/>
            <a:ext cx="2678021" cy="5143500"/>
          </a:xfrm>
          <a:prstGeom prst="rect">
            <a:avLst/>
          </a:prstGeom>
          <a:solidFill>
            <a:srgbClr val="EC771B"/>
          </a:solidFill>
          <a:extLst/>
        </p:spPr>
      </p:pic>
    </p:spTree>
    <p:extLst>
      <p:ext uri="{BB962C8B-B14F-4D97-AF65-F5344CB8AC3E}">
        <p14:creationId xmlns=""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E:\002-KIMS BUSINESS\007-02-Fullslidesppt-Contents\20161206\02-\blue-pencil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" y="2859782"/>
            <a:ext cx="3867829" cy="22837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83568" y="483518"/>
            <a:ext cx="2592288" cy="122413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83568" y="1707654"/>
            <a:ext cx="259228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</p:spTree>
    <p:extLst>
      <p:ext uri="{BB962C8B-B14F-4D97-AF65-F5344CB8AC3E}">
        <p14:creationId xmlns="" xmlns:p14="http://schemas.microsoft.com/office/powerpoint/2010/main" val="312904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06\02-\color-pencil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3979"/>
            <a:ext cx="9144000" cy="5364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76454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 userDrawn="1"/>
        </p:nvSpPr>
        <p:spPr>
          <a:xfrm>
            <a:off x="3816606" y="2514208"/>
            <a:ext cx="1296145" cy="2648247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424245 w 3650621"/>
              <a:gd name="connsiteY0" fmla="*/ 6728001 h 6728001"/>
              <a:gd name="connsiteX1" fmla="*/ 3650621 w 3650621"/>
              <a:gd name="connsiteY1" fmla="*/ 6702635 h 6728001"/>
              <a:gd name="connsiteX2" fmla="*/ 2640971 w 3650621"/>
              <a:gd name="connsiteY2" fmla="*/ 3878472 h 6728001"/>
              <a:gd name="connsiteX3" fmla="*/ 2539547 w 3650621"/>
              <a:gd name="connsiteY3" fmla="*/ 3373073 h 6728001"/>
              <a:gd name="connsiteX4" fmla="*/ 2755270 w 3650621"/>
              <a:gd name="connsiteY4" fmla="*/ 2811673 h 6728001"/>
              <a:gd name="connsiteX5" fmla="*/ 2864809 w 3650621"/>
              <a:gd name="connsiteY5" fmla="*/ 2192548 h 6728001"/>
              <a:gd name="connsiteX6" fmla="*/ 3512509 w 3650621"/>
              <a:gd name="connsiteY6" fmla="*/ 1301960 h 6728001"/>
              <a:gd name="connsiteX7" fmla="*/ 3298197 w 3650621"/>
              <a:gd name="connsiteY7" fmla="*/ 1178135 h 6728001"/>
              <a:gd name="connsiteX8" fmla="*/ 2607634 w 3650621"/>
              <a:gd name="connsiteY8" fmla="*/ 1878222 h 6728001"/>
              <a:gd name="connsiteX9" fmla="*/ 2531434 w 3650621"/>
              <a:gd name="connsiteY9" fmla="*/ 1821072 h 6728001"/>
              <a:gd name="connsiteX10" fmla="*/ 2874334 w 3650621"/>
              <a:gd name="connsiteY10" fmla="*/ 563772 h 6728001"/>
              <a:gd name="connsiteX11" fmla="*/ 2598109 w 3650621"/>
              <a:gd name="connsiteY11" fmla="*/ 397084 h 6728001"/>
              <a:gd name="connsiteX12" fmla="*/ 2207584 w 3650621"/>
              <a:gd name="connsiteY12" fmla="*/ 1659147 h 6728001"/>
              <a:gd name="connsiteX13" fmla="*/ 2131384 w 3650621"/>
              <a:gd name="connsiteY13" fmla="*/ 1597235 h 6728001"/>
              <a:gd name="connsiteX14" fmla="*/ 2193297 w 3650621"/>
              <a:gd name="connsiteY14" fmla="*/ 154197 h 6728001"/>
              <a:gd name="connsiteX15" fmla="*/ 1878971 w 3650621"/>
              <a:gd name="connsiteY15" fmla="*/ 163723 h 6728001"/>
              <a:gd name="connsiteX16" fmla="*/ 1798009 w 3650621"/>
              <a:gd name="connsiteY16" fmla="*/ 1554373 h 6728001"/>
              <a:gd name="connsiteX17" fmla="*/ 1674184 w 3650621"/>
              <a:gd name="connsiteY17" fmla="*/ 1559134 h 6728001"/>
              <a:gd name="connsiteX18" fmla="*/ 1593221 w 3650621"/>
              <a:gd name="connsiteY18" fmla="*/ 378035 h 6728001"/>
              <a:gd name="connsiteX19" fmla="*/ 1307472 w 3650621"/>
              <a:gd name="connsiteY19" fmla="*/ 368510 h 6728001"/>
              <a:gd name="connsiteX20" fmla="*/ 1312234 w 3650621"/>
              <a:gd name="connsiteY20" fmla="*/ 1635335 h 6728001"/>
              <a:gd name="connsiteX21" fmla="*/ 1259846 w 3650621"/>
              <a:gd name="connsiteY21" fmla="*/ 2025860 h 6728001"/>
              <a:gd name="connsiteX22" fmla="*/ 902659 w 3650621"/>
              <a:gd name="connsiteY22" fmla="*/ 2302085 h 6728001"/>
              <a:gd name="connsiteX23" fmla="*/ 207334 w 3650621"/>
              <a:gd name="connsiteY23" fmla="*/ 1787735 h 6728001"/>
              <a:gd name="connsiteX24" fmla="*/ 173996 w 3650621"/>
              <a:gd name="connsiteY24" fmla="*/ 2092535 h 6728001"/>
              <a:gd name="connsiteX25" fmla="*/ 745496 w 3650621"/>
              <a:gd name="connsiteY25" fmla="*/ 2806910 h 6728001"/>
              <a:gd name="connsiteX26" fmla="*/ 1440822 w 3650621"/>
              <a:gd name="connsiteY26" fmla="*/ 3583198 h 6728001"/>
              <a:gd name="connsiteX27" fmla="*/ 1617034 w 3650621"/>
              <a:gd name="connsiteY27" fmla="*/ 4107073 h 6728001"/>
              <a:gd name="connsiteX28" fmla="*/ 1424245 w 3650621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823948 w 3560733"/>
              <a:gd name="connsiteY4" fmla="*/ 2866616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823948 w 3560733"/>
              <a:gd name="connsiteY4" fmla="*/ 2866616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823948 w 3560733"/>
              <a:gd name="connsiteY4" fmla="*/ 2866616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823948 w 3560733"/>
              <a:gd name="connsiteY4" fmla="*/ 2866616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78205 w 3560733"/>
              <a:gd name="connsiteY22" fmla="*/ 2295217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378326 w 3514814"/>
              <a:gd name="connsiteY0" fmla="*/ 6728001 h 6728001"/>
              <a:gd name="connsiteX1" fmla="*/ 3144559 w 3514814"/>
              <a:gd name="connsiteY1" fmla="*/ 6709503 h 6728001"/>
              <a:gd name="connsiteX2" fmla="*/ 2595052 w 3514814"/>
              <a:gd name="connsiteY2" fmla="*/ 3878472 h 6728001"/>
              <a:gd name="connsiteX3" fmla="*/ 2507364 w 3514814"/>
              <a:gd name="connsiteY3" fmla="*/ 3482959 h 6728001"/>
              <a:gd name="connsiteX4" fmla="*/ 2778029 w 3514814"/>
              <a:gd name="connsiteY4" fmla="*/ 2866616 h 6728001"/>
              <a:gd name="connsiteX5" fmla="*/ 2818890 w 3514814"/>
              <a:gd name="connsiteY5" fmla="*/ 2192548 h 6728001"/>
              <a:gd name="connsiteX6" fmla="*/ 3466590 w 3514814"/>
              <a:gd name="connsiteY6" fmla="*/ 1301960 h 6728001"/>
              <a:gd name="connsiteX7" fmla="*/ 3252278 w 3514814"/>
              <a:gd name="connsiteY7" fmla="*/ 1178135 h 6728001"/>
              <a:gd name="connsiteX8" fmla="*/ 2561715 w 3514814"/>
              <a:gd name="connsiteY8" fmla="*/ 1878222 h 6728001"/>
              <a:gd name="connsiteX9" fmla="*/ 2485515 w 3514814"/>
              <a:gd name="connsiteY9" fmla="*/ 1821072 h 6728001"/>
              <a:gd name="connsiteX10" fmla="*/ 2828415 w 3514814"/>
              <a:gd name="connsiteY10" fmla="*/ 563772 h 6728001"/>
              <a:gd name="connsiteX11" fmla="*/ 2552190 w 3514814"/>
              <a:gd name="connsiteY11" fmla="*/ 397084 h 6728001"/>
              <a:gd name="connsiteX12" fmla="*/ 2161665 w 3514814"/>
              <a:gd name="connsiteY12" fmla="*/ 1659147 h 6728001"/>
              <a:gd name="connsiteX13" fmla="*/ 2085465 w 3514814"/>
              <a:gd name="connsiteY13" fmla="*/ 1597235 h 6728001"/>
              <a:gd name="connsiteX14" fmla="*/ 2147378 w 3514814"/>
              <a:gd name="connsiteY14" fmla="*/ 154197 h 6728001"/>
              <a:gd name="connsiteX15" fmla="*/ 1833052 w 3514814"/>
              <a:gd name="connsiteY15" fmla="*/ 163723 h 6728001"/>
              <a:gd name="connsiteX16" fmla="*/ 1752090 w 3514814"/>
              <a:gd name="connsiteY16" fmla="*/ 1554373 h 6728001"/>
              <a:gd name="connsiteX17" fmla="*/ 1628265 w 3514814"/>
              <a:gd name="connsiteY17" fmla="*/ 1559134 h 6728001"/>
              <a:gd name="connsiteX18" fmla="*/ 1547302 w 3514814"/>
              <a:gd name="connsiteY18" fmla="*/ 378035 h 6728001"/>
              <a:gd name="connsiteX19" fmla="*/ 1261553 w 3514814"/>
              <a:gd name="connsiteY19" fmla="*/ 368510 h 6728001"/>
              <a:gd name="connsiteX20" fmla="*/ 1266315 w 3514814"/>
              <a:gd name="connsiteY20" fmla="*/ 1635335 h 6728001"/>
              <a:gd name="connsiteX21" fmla="*/ 1213927 w 3514814"/>
              <a:gd name="connsiteY21" fmla="*/ 2025860 h 6728001"/>
              <a:gd name="connsiteX22" fmla="*/ 932286 w 3514814"/>
              <a:gd name="connsiteY22" fmla="*/ 2295217 h 6728001"/>
              <a:gd name="connsiteX23" fmla="*/ 291903 w 3514814"/>
              <a:gd name="connsiteY23" fmla="*/ 1822074 h 6728001"/>
              <a:gd name="connsiteX24" fmla="*/ 128077 w 3514814"/>
              <a:gd name="connsiteY24" fmla="*/ 2092535 h 6728001"/>
              <a:gd name="connsiteX25" fmla="*/ 699577 w 3514814"/>
              <a:gd name="connsiteY25" fmla="*/ 2806910 h 6728001"/>
              <a:gd name="connsiteX26" fmla="*/ 1394903 w 3514814"/>
              <a:gd name="connsiteY26" fmla="*/ 3583198 h 6728001"/>
              <a:gd name="connsiteX27" fmla="*/ 1571115 w 3514814"/>
              <a:gd name="connsiteY27" fmla="*/ 4107073 h 6728001"/>
              <a:gd name="connsiteX28" fmla="*/ 1378326 w 3514814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201906 w 3450405"/>
              <a:gd name="connsiteY20" fmla="*/ 1635335 h 6728001"/>
              <a:gd name="connsiteX21" fmla="*/ 1149518 w 3450405"/>
              <a:gd name="connsiteY21" fmla="*/ 2025860 h 6728001"/>
              <a:gd name="connsiteX22" fmla="*/ 867877 w 3450405"/>
              <a:gd name="connsiteY22" fmla="*/ 2295217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35168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201906 w 3450405"/>
              <a:gd name="connsiteY20" fmla="*/ 1635335 h 6728001"/>
              <a:gd name="connsiteX21" fmla="*/ 1149518 w 3450405"/>
              <a:gd name="connsiteY21" fmla="*/ 2025860 h 6728001"/>
              <a:gd name="connsiteX22" fmla="*/ 867877 w 3450405"/>
              <a:gd name="connsiteY22" fmla="*/ 2295217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69507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201906 w 3450405"/>
              <a:gd name="connsiteY20" fmla="*/ 1635335 h 6728001"/>
              <a:gd name="connsiteX21" fmla="*/ 1149518 w 3450405"/>
              <a:gd name="connsiteY21" fmla="*/ 2025860 h 6728001"/>
              <a:gd name="connsiteX22" fmla="*/ 909084 w 3450405"/>
              <a:gd name="connsiteY22" fmla="*/ 2336423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69507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188171 w 3450405"/>
              <a:gd name="connsiteY20" fmla="*/ 1717750 h 6728001"/>
              <a:gd name="connsiteX21" fmla="*/ 1149518 w 3450405"/>
              <a:gd name="connsiteY21" fmla="*/ 2025860 h 6728001"/>
              <a:gd name="connsiteX22" fmla="*/ 909084 w 3450405"/>
              <a:gd name="connsiteY22" fmla="*/ 2336423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69507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188171 w 3450405"/>
              <a:gd name="connsiteY20" fmla="*/ 1717750 h 6728001"/>
              <a:gd name="connsiteX21" fmla="*/ 1149518 w 3450405"/>
              <a:gd name="connsiteY21" fmla="*/ 2025860 h 6728001"/>
              <a:gd name="connsiteX22" fmla="*/ 1097303 w 3450405"/>
              <a:gd name="connsiteY22" fmla="*/ 2047827 h 6728001"/>
              <a:gd name="connsiteX23" fmla="*/ 909084 w 3450405"/>
              <a:gd name="connsiteY23" fmla="*/ 2336423 h 6728001"/>
              <a:gd name="connsiteX24" fmla="*/ 227494 w 3450405"/>
              <a:gd name="connsiteY24" fmla="*/ 1822074 h 6728001"/>
              <a:gd name="connsiteX25" fmla="*/ 159816 w 3450405"/>
              <a:gd name="connsiteY25" fmla="*/ 2133742 h 6728001"/>
              <a:gd name="connsiteX26" fmla="*/ 669507 w 3450405"/>
              <a:gd name="connsiteY26" fmla="*/ 2806910 h 6728001"/>
              <a:gd name="connsiteX27" fmla="*/ 1330494 w 3450405"/>
              <a:gd name="connsiteY27" fmla="*/ 3583198 h 6728001"/>
              <a:gd name="connsiteX28" fmla="*/ 1506706 w 3450405"/>
              <a:gd name="connsiteY28" fmla="*/ 4107073 h 6728001"/>
              <a:gd name="connsiteX29" fmla="*/ 1313917 w 3450405"/>
              <a:gd name="connsiteY29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188171 w 3450405"/>
              <a:gd name="connsiteY20" fmla="*/ 1717750 h 6728001"/>
              <a:gd name="connsiteX21" fmla="*/ 1149518 w 3450405"/>
              <a:gd name="connsiteY21" fmla="*/ 2025860 h 6728001"/>
              <a:gd name="connsiteX22" fmla="*/ 909084 w 3450405"/>
              <a:gd name="connsiteY22" fmla="*/ 2336423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69507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188171 w 3450405"/>
              <a:gd name="connsiteY20" fmla="*/ 1717750 h 6728001"/>
              <a:gd name="connsiteX21" fmla="*/ 909084 w 3450405"/>
              <a:gd name="connsiteY21" fmla="*/ 2336423 h 6728001"/>
              <a:gd name="connsiteX22" fmla="*/ 227494 w 3450405"/>
              <a:gd name="connsiteY22" fmla="*/ 1822074 h 6728001"/>
              <a:gd name="connsiteX23" fmla="*/ 159816 w 3450405"/>
              <a:gd name="connsiteY23" fmla="*/ 2133742 h 6728001"/>
              <a:gd name="connsiteX24" fmla="*/ 669507 w 3450405"/>
              <a:gd name="connsiteY24" fmla="*/ 2806910 h 6728001"/>
              <a:gd name="connsiteX25" fmla="*/ 1330494 w 3450405"/>
              <a:gd name="connsiteY25" fmla="*/ 3583198 h 6728001"/>
              <a:gd name="connsiteX26" fmla="*/ 1506706 w 3450405"/>
              <a:gd name="connsiteY26" fmla="*/ 4107073 h 6728001"/>
              <a:gd name="connsiteX27" fmla="*/ 1313917 w 3450405"/>
              <a:gd name="connsiteY27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563856 w 3450405"/>
              <a:gd name="connsiteY16" fmla="*/ 1559134 h 6728001"/>
              <a:gd name="connsiteX17" fmla="*/ 1482893 w 3450405"/>
              <a:gd name="connsiteY17" fmla="*/ 378035 h 6728001"/>
              <a:gd name="connsiteX18" fmla="*/ 1197144 w 3450405"/>
              <a:gd name="connsiteY18" fmla="*/ 368510 h 6728001"/>
              <a:gd name="connsiteX19" fmla="*/ 1188171 w 3450405"/>
              <a:gd name="connsiteY19" fmla="*/ 1717750 h 6728001"/>
              <a:gd name="connsiteX20" fmla="*/ 909084 w 3450405"/>
              <a:gd name="connsiteY20" fmla="*/ 2336423 h 6728001"/>
              <a:gd name="connsiteX21" fmla="*/ 227494 w 3450405"/>
              <a:gd name="connsiteY21" fmla="*/ 1822074 h 6728001"/>
              <a:gd name="connsiteX22" fmla="*/ 159816 w 3450405"/>
              <a:gd name="connsiteY22" fmla="*/ 2133742 h 6728001"/>
              <a:gd name="connsiteX23" fmla="*/ 669507 w 3450405"/>
              <a:gd name="connsiteY23" fmla="*/ 2806910 h 6728001"/>
              <a:gd name="connsiteX24" fmla="*/ 1330494 w 3450405"/>
              <a:gd name="connsiteY24" fmla="*/ 3583198 h 6728001"/>
              <a:gd name="connsiteX25" fmla="*/ 1506706 w 3450405"/>
              <a:gd name="connsiteY25" fmla="*/ 4107073 h 6728001"/>
              <a:gd name="connsiteX26" fmla="*/ 1313917 w 3450405"/>
              <a:gd name="connsiteY26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21056 w 3450405"/>
              <a:gd name="connsiteY12" fmla="*/ 1597235 h 6728001"/>
              <a:gd name="connsiteX13" fmla="*/ 2082969 w 3450405"/>
              <a:gd name="connsiteY13" fmla="*/ 154197 h 6728001"/>
              <a:gd name="connsiteX14" fmla="*/ 1768643 w 3450405"/>
              <a:gd name="connsiteY14" fmla="*/ 163723 h 6728001"/>
              <a:gd name="connsiteX15" fmla="*/ 1563856 w 3450405"/>
              <a:gd name="connsiteY15" fmla="*/ 1559134 h 6728001"/>
              <a:gd name="connsiteX16" fmla="*/ 1482893 w 3450405"/>
              <a:gd name="connsiteY16" fmla="*/ 378035 h 6728001"/>
              <a:gd name="connsiteX17" fmla="*/ 1197144 w 3450405"/>
              <a:gd name="connsiteY17" fmla="*/ 368510 h 6728001"/>
              <a:gd name="connsiteX18" fmla="*/ 1188171 w 3450405"/>
              <a:gd name="connsiteY18" fmla="*/ 1717750 h 6728001"/>
              <a:gd name="connsiteX19" fmla="*/ 909084 w 3450405"/>
              <a:gd name="connsiteY19" fmla="*/ 2336423 h 6728001"/>
              <a:gd name="connsiteX20" fmla="*/ 227494 w 3450405"/>
              <a:gd name="connsiteY20" fmla="*/ 1822074 h 6728001"/>
              <a:gd name="connsiteX21" fmla="*/ 159816 w 3450405"/>
              <a:gd name="connsiteY21" fmla="*/ 2133742 h 6728001"/>
              <a:gd name="connsiteX22" fmla="*/ 669507 w 3450405"/>
              <a:gd name="connsiteY22" fmla="*/ 2806910 h 6728001"/>
              <a:gd name="connsiteX23" fmla="*/ 1330494 w 3450405"/>
              <a:gd name="connsiteY23" fmla="*/ 3583198 h 6728001"/>
              <a:gd name="connsiteX24" fmla="*/ 1506706 w 3450405"/>
              <a:gd name="connsiteY24" fmla="*/ 4107073 h 6728001"/>
              <a:gd name="connsiteX25" fmla="*/ 1313917 w 3450405"/>
              <a:gd name="connsiteY25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21056 w 3450405"/>
              <a:gd name="connsiteY11" fmla="*/ 1597235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82867 w 3450405"/>
              <a:gd name="connsiteY11" fmla="*/ 1638442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625667 w 3450405"/>
              <a:gd name="connsiteY14" fmla="*/ 1620945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625667 w 3450405"/>
              <a:gd name="connsiteY14" fmla="*/ 1620945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625667 w 3450405"/>
              <a:gd name="connsiteY14" fmla="*/ 1620945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32541"/>
              <a:gd name="connsiteY0" fmla="*/ 6728001 h 6728001"/>
              <a:gd name="connsiteX1" fmla="*/ 3080150 w 3432541"/>
              <a:gd name="connsiteY1" fmla="*/ 6709503 h 6728001"/>
              <a:gd name="connsiteX2" fmla="*/ 2530643 w 3432541"/>
              <a:gd name="connsiteY2" fmla="*/ 3878472 h 6728001"/>
              <a:gd name="connsiteX3" fmla="*/ 2442955 w 3432541"/>
              <a:gd name="connsiteY3" fmla="*/ 3482959 h 6728001"/>
              <a:gd name="connsiteX4" fmla="*/ 2713620 w 3432541"/>
              <a:gd name="connsiteY4" fmla="*/ 2866616 h 6728001"/>
              <a:gd name="connsiteX5" fmla="*/ 2754481 w 3432541"/>
              <a:gd name="connsiteY5" fmla="*/ 2192548 h 6728001"/>
              <a:gd name="connsiteX6" fmla="*/ 3402181 w 3432541"/>
              <a:gd name="connsiteY6" fmla="*/ 1301960 h 6728001"/>
              <a:gd name="connsiteX7" fmla="*/ 3016174 w 3432541"/>
              <a:gd name="connsiteY7" fmla="*/ 1075118 h 6728001"/>
              <a:gd name="connsiteX8" fmla="*/ 2421106 w 3432541"/>
              <a:gd name="connsiteY8" fmla="*/ 1821072 h 6728001"/>
              <a:gd name="connsiteX9" fmla="*/ 2764006 w 3432541"/>
              <a:gd name="connsiteY9" fmla="*/ 563772 h 6728001"/>
              <a:gd name="connsiteX10" fmla="*/ 2487781 w 3432541"/>
              <a:gd name="connsiteY10" fmla="*/ 397084 h 6728001"/>
              <a:gd name="connsiteX11" fmla="*/ 2034792 w 3432541"/>
              <a:gd name="connsiteY11" fmla="*/ 1645310 h 6728001"/>
              <a:gd name="connsiteX12" fmla="*/ 2082969 w 3432541"/>
              <a:gd name="connsiteY12" fmla="*/ 154197 h 6728001"/>
              <a:gd name="connsiteX13" fmla="*/ 1768643 w 3432541"/>
              <a:gd name="connsiteY13" fmla="*/ 163723 h 6728001"/>
              <a:gd name="connsiteX14" fmla="*/ 1625667 w 3432541"/>
              <a:gd name="connsiteY14" fmla="*/ 1620945 h 6728001"/>
              <a:gd name="connsiteX15" fmla="*/ 1482893 w 3432541"/>
              <a:gd name="connsiteY15" fmla="*/ 378035 h 6728001"/>
              <a:gd name="connsiteX16" fmla="*/ 1197144 w 3432541"/>
              <a:gd name="connsiteY16" fmla="*/ 368510 h 6728001"/>
              <a:gd name="connsiteX17" fmla="*/ 1188171 w 3432541"/>
              <a:gd name="connsiteY17" fmla="*/ 1717750 h 6728001"/>
              <a:gd name="connsiteX18" fmla="*/ 909084 w 3432541"/>
              <a:gd name="connsiteY18" fmla="*/ 2336423 h 6728001"/>
              <a:gd name="connsiteX19" fmla="*/ 227494 w 3432541"/>
              <a:gd name="connsiteY19" fmla="*/ 1822074 h 6728001"/>
              <a:gd name="connsiteX20" fmla="*/ 159816 w 3432541"/>
              <a:gd name="connsiteY20" fmla="*/ 2133742 h 6728001"/>
              <a:gd name="connsiteX21" fmla="*/ 669507 w 3432541"/>
              <a:gd name="connsiteY21" fmla="*/ 2806910 h 6728001"/>
              <a:gd name="connsiteX22" fmla="*/ 1330494 w 3432541"/>
              <a:gd name="connsiteY22" fmla="*/ 3583198 h 6728001"/>
              <a:gd name="connsiteX23" fmla="*/ 1506706 w 3432541"/>
              <a:gd name="connsiteY23" fmla="*/ 4107073 h 6728001"/>
              <a:gd name="connsiteX24" fmla="*/ 1313917 w 3432541"/>
              <a:gd name="connsiteY24" fmla="*/ 6728001 h 6728001"/>
              <a:gd name="connsiteX0" fmla="*/ 1313917 w 3314077"/>
              <a:gd name="connsiteY0" fmla="*/ 6728001 h 6728001"/>
              <a:gd name="connsiteX1" fmla="*/ 3080150 w 3314077"/>
              <a:gd name="connsiteY1" fmla="*/ 6709503 h 6728001"/>
              <a:gd name="connsiteX2" fmla="*/ 2530643 w 3314077"/>
              <a:gd name="connsiteY2" fmla="*/ 3878472 h 6728001"/>
              <a:gd name="connsiteX3" fmla="*/ 2442955 w 3314077"/>
              <a:gd name="connsiteY3" fmla="*/ 3482959 h 6728001"/>
              <a:gd name="connsiteX4" fmla="*/ 2713620 w 3314077"/>
              <a:gd name="connsiteY4" fmla="*/ 2866616 h 6728001"/>
              <a:gd name="connsiteX5" fmla="*/ 2754481 w 3314077"/>
              <a:gd name="connsiteY5" fmla="*/ 2192548 h 6728001"/>
              <a:gd name="connsiteX6" fmla="*/ 3271692 w 3314077"/>
              <a:gd name="connsiteY6" fmla="*/ 1150868 h 6728001"/>
              <a:gd name="connsiteX7" fmla="*/ 3016174 w 3314077"/>
              <a:gd name="connsiteY7" fmla="*/ 1075118 h 6728001"/>
              <a:gd name="connsiteX8" fmla="*/ 2421106 w 3314077"/>
              <a:gd name="connsiteY8" fmla="*/ 1821072 h 6728001"/>
              <a:gd name="connsiteX9" fmla="*/ 2764006 w 3314077"/>
              <a:gd name="connsiteY9" fmla="*/ 563772 h 6728001"/>
              <a:gd name="connsiteX10" fmla="*/ 2487781 w 3314077"/>
              <a:gd name="connsiteY10" fmla="*/ 397084 h 6728001"/>
              <a:gd name="connsiteX11" fmla="*/ 2034792 w 3314077"/>
              <a:gd name="connsiteY11" fmla="*/ 1645310 h 6728001"/>
              <a:gd name="connsiteX12" fmla="*/ 2082969 w 3314077"/>
              <a:gd name="connsiteY12" fmla="*/ 154197 h 6728001"/>
              <a:gd name="connsiteX13" fmla="*/ 1768643 w 3314077"/>
              <a:gd name="connsiteY13" fmla="*/ 163723 h 6728001"/>
              <a:gd name="connsiteX14" fmla="*/ 1625667 w 3314077"/>
              <a:gd name="connsiteY14" fmla="*/ 1620945 h 6728001"/>
              <a:gd name="connsiteX15" fmla="*/ 1482893 w 3314077"/>
              <a:gd name="connsiteY15" fmla="*/ 378035 h 6728001"/>
              <a:gd name="connsiteX16" fmla="*/ 1197144 w 3314077"/>
              <a:gd name="connsiteY16" fmla="*/ 368510 h 6728001"/>
              <a:gd name="connsiteX17" fmla="*/ 1188171 w 3314077"/>
              <a:gd name="connsiteY17" fmla="*/ 1717750 h 6728001"/>
              <a:gd name="connsiteX18" fmla="*/ 909084 w 3314077"/>
              <a:gd name="connsiteY18" fmla="*/ 2336423 h 6728001"/>
              <a:gd name="connsiteX19" fmla="*/ 227494 w 3314077"/>
              <a:gd name="connsiteY19" fmla="*/ 1822074 h 6728001"/>
              <a:gd name="connsiteX20" fmla="*/ 159816 w 3314077"/>
              <a:gd name="connsiteY20" fmla="*/ 2133742 h 6728001"/>
              <a:gd name="connsiteX21" fmla="*/ 669507 w 3314077"/>
              <a:gd name="connsiteY21" fmla="*/ 2806910 h 6728001"/>
              <a:gd name="connsiteX22" fmla="*/ 1330494 w 3314077"/>
              <a:gd name="connsiteY22" fmla="*/ 3583198 h 6728001"/>
              <a:gd name="connsiteX23" fmla="*/ 1506706 w 3314077"/>
              <a:gd name="connsiteY23" fmla="*/ 4107073 h 6728001"/>
              <a:gd name="connsiteX24" fmla="*/ 1313917 w 3314077"/>
              <a:gd name="connsiteY24" fmla="*/ 6728001 h 6728001"/>
              <a:gd name="connsiteX0" fmla="*/ 1313917 w 3295291"/>
              <a:gd name="connsiteY0" fmla="*/ 6728001 h 6728001"/>
              <a:gd name="connsiteX1" fmla="*/ 3080150 w 3295291"/>
              <a:gd name="connsiteY1" fmla="*/ 6709503 h 6728001"/>
              <a:gd name="connsiteX2" fmla="*/ 2530643 w 3295291"/>
              <a:gd name="connsiteY2" fmla="*/ 3878472 h 6728001"/>
              <a:gd name="connsiteX3" fmla="*/ 2442955 w 3295291"/>
              <a:gd name="connsiteY3" fmla="*/ 3482959 h 6728001"/>
              <a:gd name="connsiteX4" fmla="*/ 2713620 w 3295291"/>
              <a:gd name="connsiteY4" fmla="*/ 2866616 h 6728001"/>
              <a:gd name="connsiteX5" fmla="*/ 2754481 w 3295291"/>
              <a:gd name="connsiteY5" fmla="*/ 2192548 h 6728001"/>
              <a:gd name="connsiteX6" fmla="*/ 3271692 w 3295291"/>
              <a:gd name="connsiteY6" fmla="*/ 1150868 h 6728001"/>
              <a:gd name="connsiteX7" fmla="*/ 3016174 w 3295291"/>
              <a:gd name="connsiteY7" fmla="*/ 1075118 h 6728001"/>
              <a:gd name="connsiteX8" fmla="*/ 2421106 w 3295291"/>
              <a:gd name="connsiteY8" fmla="*/ 1821072 h 6728001"/>
              <a:gd name="connsiteX9" fmla="*/ 2764006 w 3295291"/>
              <a:gd name="connsiteY9" fmla="*/ 563772 h 6728001"/>
              <a:gd name="connsiteX10" fmla="*/ 2487781 w 3295291"/>
              <a:gd name="connsiteY10" fmla="*/ 397084 h 6728001"/>
              <a:gd name="connsiteX11" fmla="*/ 2034792 w 3295291"/>
              <a:gd name="connsiteY11" fmla="*/ 1645310 h 6728001"/>
              <a:gd name="connsiteX12" fmla="*/ 2082969 w 3295291"/>
              <a:gd name="connsiteY12" fmla="*/ 154197 h 6728001"/>
              <a:gd name="connsiteX13" fmla="*/ 1768643 w 3295291"/>
              <a:gd name="connsiteY13" fmla="*/ 163723 h 6728001"/>
              <a:gd name="connsiteX14" fmla="*/ 1625667 w 3295291"/>
              <a:gd name="connsiteY14" fmla="*/ 1620945 h 6728001"/>
              <a:gd name="connsiteX15" fmla="*/ 1482893 w 3295291"/>
              <a:gd name="connsiteY15" fmla="*/ 378035 h 6728001"/>
              <a:gd name="connsiteX16" fmla="*/ 1197144 w 3295291"/>
              <a:gd name="connsiteY16" fmla="*/ 368510 h 6728001"/>
              <a:gd name="connsiteX17" fmla="*/ 1188171 w 3295291"/>
              <a:gd name="connsiteY17" fmla="*/ 1717750 h 6728001"/>
              <a:gd name="connsiteX18" fmla="*/ 909084 w 3295291"/>
              <a:gd name="connsiteY18" fmla="*/ 2336423 h 6728001"/>
              <a:gd name="connsiteX19" fmla="*/ 227494 w 3295291"/>
              <a:gd name="connsiteY19" fmla="*/ 1822074 h 6728001"/>
              <a:gd name="connsiteX20" fmla="*/ 159816 w 3295291"/>
              <a:gd name="connsiteY20" fmla="*/ 2133742 h 6728001"/>
              <a:gd name="connsiteX21" fmla="*/ 669507 w 3295291"/>
              <a:gd name="connsiteY21" fmla="*/ 2806910 h 6728001"/>
              <a:gd name="connsiteX22" fmla="*/ 1330494 w 3295291"/>
              <a:gd name="connsiteY22" fmla="*/ 3583198 h 6728001"/>
              <a:gd name="connsiteX23" fmla="*/ 1506706 w 3295291"/>
              <a:gd name="connsiteY23" fmla="*/ 4107073 h 6728001"/>
              <a:gd name="connsiteX24" fmla="*/ 1313917 w 3295291"/>
              <a:gd name="connsiteY24" fmla="*/ 6728001 h 6728001"/>
              <a:gd name="connsiteX0" fmla="*/ 1313917 w 3295291"/>
              <a:gd name="connsiteY0" fmla="*/ 6728001 h 6728001"/>
              <a:gd name="connsiteX1" fmla="*/ 3080150 w 3295291"/>
              <a:gd name="connsiteY1" fmla="*/ 6709503 h 6728001"/>
              <a:gd name="connsiteX2" fmla="*/ 2530643 w 3295291"/>
              <a:gd name="connsiteY2" fmla="*/ 3878472 h 6728001"/>
              <a:gd name="connsiteX3" fmla="*/ 2442955 w 3295291"/>
              <a:gd name="connsiteY3" fmla="*/ 3482959 h 6728001"/>
              <a:gd name="connsiteX4" fmla="*/ 2713620 w 3295291"/>
              <a:gd name="connsiteY4" fmla="*/ 2866616 h 6728001"/>
              <a:gd name="connsiteX5" fmla="*/ 2754481 w 3295291"/>
              <a:gd name="connsiteY5" fmla="*/ 2192548 h 6728001"/>
              <a:gd name="connsiteX6" fmla="*/ 3271692 w 3295291"/>
              <a:gd name="connsiteY6" fmla="*/ 1150868 h 6728001"/>
              <a:gd name="connsiteX7" fmla="*/ 3016174 w 3295291"/>
              <a:gd name="connsiteY7" fmla="*/ 1075118 h 6728001"/>
              <a:gd name="connsiteX8" fmla="*/ 2421106 w 3295291"/>
              <a:gd name="connsiteY8" fmla="*/ 1821072 h 6728001"/>
              <a:gd name="connsiteX9" fmla="*/ 2764006 w 3295291"/>
              <a:gd name="connsiteY9" fmla="*/ 563772 h 6728001"/>
              <a:gd name="connsiteX10" fmla="*/ 2487781 w 3295291"/>
              <a:gd name="connsiteY10" fmla="*/ 397084 h 6728001"/>
              <a:gd name="connsiteX11" fmla="*/ 2034792 w 3295291"/>
              <a:gd name="connsiteY11" fmla="*/ 1645310 h 6728001"/>
              <a:gd name="connsiteX12" fmla="*/ 2082969 w 3295291"/>
              <a:gd name="connsiteY12" fmla="*/ 154197 h 6728001"/>
              <a:gd name="connsiteX13" fmla="*/ 1768643 w 3295291"/>
              <a:gd name="connsiteY13" fmla="*/ 163723 h 6728001"/>
              <a:gd name="connsiteX14" fmla="*/ 1625667 w 3295291"/>
              <a:gd name="connsiteY14" fmla="*/ 1620945 h 6728001"/>
              <a:gd name="connsiteX15" fmla="*/ 1482893 w 3295291"/>
              <a:gd name="connsiteY15" fmla="*/ 378035 h 6728001"/>
              <a:gd name="connsiteX16" fmla="*/ 1197144 w 3295291"/>
              <a:gd name="connsiteY16" fmla="*/ 368510 h 6728001"/>
              <a:gd name="connsiteX17" fmla="*/ 1188171 w 3295291"/>
              <a:gd name="connsiteY17" fmla="*/ 1717750 h 6728001"/>
              <a:gd name="connsiteX18" fmla="*/ 909084 w 3295291"/>
              <a:gd name="connsiteY18" fmla="*/ 2336423 h 6728001"/>
              <a:gd name="connsiteX19" fmla="*/ 227494 w 3295291"/>
              <a:gd name="connsiteY19" fmla="*/ 1822074 h 6728001"/>
              <a:gd name="connsiteX20" fmla="*/ 159816 w 3295291"/>
              <a:gd name="connsiteY20" fmla="*/ 2133742 h 6728001"/>
              <a:gd name="connsiteX21" fmla="*/ 669507 w 3295291"/>
              <a:gd name="connsiteY21" fmla="*/ 2806910 h 6728001"/>
              <a:gd name="connsiteX22" fmla="*/ 1330494 w 3295291"/>
              <a:gd name="connsiteY22" fmla="*/ 3583198 h 6728001"/>
              <a:gd name="connsiteX23" fmla="*/ 1506706 w 3295291"/>
              <a:gd name="connsiteY23" fmla="*/ 4107073 h 6728001"/>
              <a:gd name="connsiteX24" fmla="*/ 1313917 w 3295291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669507 w 3292922"/>
              <a:gd name="connsiteY21" fmla="*/ 2806910 h 6728001"/>
              <a:gd name="connsiteX22" fmla="*/ 1330494 w 3292922"/>
              <a:gd name="connsiteY22" fmla="*/ 3583198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669507 w 3292922"/>
              <a:gd name="connsiteY21" fmla="*/ 2806910 h 6728001"/>
              <a:gd name="connsiteX22" fmla="*/ 1330494 w 3292922"/>
              <a:gd name="connsiteY22" fmla="*/ 3583198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669507 w 3292922"/>
              <a:gd name="connsiteY21" fmla="*/ 2806910 h 6728001"/>
              <a:gd name="connsiteX22" fmla="*/ 1330494 w 3292922"/>
              <a:gd name="connsiteY22" fmla="*/ 3583198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669507 w 3292922"/>
              <a:gd name="connsiteY21" fmla="*/ 2806910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03735 w 3292922"/>
              <a:gd name="connsiteY4" fmla="*/ 2784203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8013 w 3292922"/>
              <a:gd name="connsiteY3" fmla="*/ 3421148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292922" h="6728001">
                <a:moveTo>
                  <a:pt x="1313917" y="6728001"/>
                </a:moveTo>
                <a:lnTo>
                  <a:pt x="3080150" y="6709503"/>
                </a:lnTo>
                <a:cubicBezTo>
                  <a:pt x="2901007" y="5613780"/>
                  <a:pt x="2805281" y="4930985"/>
                  <a:pt x="2530643" y="3878472"/>
                </a:cubicBezTo>
                <a:cubicBezTo>
                  <a:pt x="2496835" y="3710006"/>
                  <a:pt x="2416222" y="3623214"/>
                  <a:pt x="2388013" y="3421148"/>
                </a:cubicBezTo>
                <a:cubicBezTo>
                  <a:pt x="2488975" y="3081794"/>
                  <a:pt x="2557147" y="3039271"/>
                  <a:pt x="2644943" y="2791070"/>
                </a:cubicBezTo>
                <a:cubicBezTo>
                  <a:pt x="2710030" y="2495898"/>
                  <a:pt x="2711066" y="2456210"/>
                  <a:pt x="2754481" y="2192548"/>
                </a:cubicBezTo>
                <a:cubicBezTo>
                  <a:pt x="2746333" y="1985452"/>
                  <a:pt x="3073254" y="1479481"/>
                  <a:pt x="3271692" y="1150868"/>
                </a:cubicBezTo>
                <a:cubicBezTo>
                  <a:pt x="3356967" y="952533"/>
                  <a:pt x="3169677" y="805276"/>
                  <a:pt x="2988703" y="1054514"/>
                </a:cubicBezTo>
                <a:cubicBezTo>
                  <a:pt x="2845795" y="1216579"/>
                  <a:pt x="2581031" y="1593810"/>
                  <a:pt x="2421106" y="1821072"/>
                </a:cubicBezTo>
                <a:cubicBezTo>
                  <a:pt x="2548106" y="1401971"/>
                  <a:pt x="2665581" y="992397"/>
                  <a:pt x="2764006" y="563772"/>
                </a:cubicBezTo>
                <a:cubicBezTo>
                  <a:pt x="2813218" y="314534"/>
                  <a:pt x="2595731" y="208171"/>
                  <a:pt x="2487781" y="397084"/>
                </a:cubicBezTo>
                <a:cubicBezTo>
                  <a:pt x="2363956" y="569328"/>
                  <a:pt x="2150336" y="1369872"/>
                  <a:pt x="2034792" y="1645310"/>
                </a:cubicBezTo>
                <a:cubicBezTo>
                  <a:pt x="2091942" y="1194459"/>
                  <a:pt x="2078206" y="628860"/>
                  <a:pt x="2082969" y="154197"/>
                </a:cubicBezTo>
                <a:cubicBezTo>
                  <a:pt x="2082969" y="38309"/>
                  <a:pt x="1835318" y="-129965"/>
                  <a:pt x="1768643" y="163723"/>
                </a:cubicBezTo>
                <a:cubicBezTo>
                  <a:pt x="1682124" y="397879"/>
                  <a:pt x="1638953" y="1234968"/>
                  <a:pt x="1625667" y="1620945"/>
                </a:cubicBezTo>
                <a:cubicBezTo>
                  <a:pt x="1564339" y="1205538"/>
                  <a:pt x="1505118" y="766972"/>
                  <a:pt x="1482893" y="378035"/>
                </a:cubicBezTo>
                <a:cubicBezTo>
                  <a:pt x="1454318" y="84347"/>
                  <a:pt x="1220956" y="133560"/>
                  <a:pt x="1197144" y="368510"/>
                </a:cubicBezTo>
                <a:cubicBezTo>
                  <a:pt x="1136819" y="844760"/>
                  <a:pt x="1162771" y="1265312"/>
                  <a:pt x="1188171" y="1717750"/>
                </a:cubicBezTo>
                <a:cubicBezTo>
                  <a:pt x="1140161" y="2045735"/>
                  <a:pt x="1199686" y="2167944"/>
                  <a:pt x="1046440" y="2322687"/>
                </a:cubicBezTo>
                <a:cubicBezTo>
                  <a:pt x="855940" y="2122662"/>
                  <a:pt x="618019" y="1903036"/>
                  <a:pt x="227494" y="1822074"/>
                </a:cubicBezTo>
                <a:cubicBezTo>
                  <a:pt x="-15394" y="1795087"/>
                  <a:pt x="-102122" y="1989280"/>
                  <a:pt x="159816" y="2133742"/>
                </a:cubicBezTo>
                <a:cubicBezTo>
                  <a:pt x="345554" y="2368692"/>
                  <a:pt x="756777" y="2611448"/>
                  <a:pt x="861805" y="2861852"/>
                </a:cubicBezTo>
                <a:cubicBezTo>
                  <a:pt x="1030874" y="3125377"/>
                  <a:pt x="1206326" y="3251130"/>
                  <a:pt x="1378569" y="3432105"/>
                </a:cubicBezTo>
                <a:cubicBezTo>
                  <a:pt x="1526589" y="3620465"/>
                  <a:pt x="1509779" y="3863770"/>
                  <a:pt x="1506706" y="4107073"/>
                </a:cubicBezTo>
                <a:cubicBezTo>
                  <a:pt x="1513397" y="5266921"/>
                  <a:pt x="1464287" y="5526742"/>
                  <a:pt x="1313917" y="6728001"/>
                </a:cubicBezTo>
                <a:close/>
              </a:path>
            </a:pathLst>
          </a:custGeom>
          <a:solidFill>
            <a:schemeClr val="bg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06\02-\color-pencil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3979"/>
            <a:ext cx="9144000" cy="5364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58474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="" xmlns:p14="http://schemas.microsoft.com/office/powerpoint/2010/main" val="3891988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06\02-\color-pencil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3979"/>
            <a:ext cx="9144000" cy="5364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34362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291830"/>
            <a:ext cx="9144000" cy="185167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39552" y="3628599"/>
            <a:ext cx="3115187" cy="11781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="" xmlns:p14="http://schemas.microsoft.com/office/powerpoint/2010/main" val="2001118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395536" y="159482"/>
            <a:ext cx="8352928" cy="482453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2588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0195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="" xmlns:p14="http://schemas.microsoft.com/office/powerpoint/2010/main" val="1896935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9" r:id="rId2"/>
    <p:sldLayoutId id="2147483669" r:id="rId3"/>
    <p:sldLayoutId id="2147483672" r:id="rId4"/>
    <p:sldLayoutId id="2147483661" r:id="rId5"/>
    <p:sldLayoutId id="2147483670" r:id="rId6"/>
    <p:sldLayoutId id="2147483660" r:id="rId7"/>
    <p:sldLayoutId id="2147483655" r:id="rId8"/>
    <p:sldLayoutId id="2147483662" r:id="rId9"/>
    <p:sldLayoutId id="2147483663" r:id="rId10"/>
    <p:sldLayoutId id="2147483671" r:id="rId11"/>
    <p:sldLayoutId id="2147483665" r:id="rId12"/>
    <p:sldLayoutId id="2147483666" r:id="rId13"/>
    <p:sldLayoutId id="2147483667" r:id="rId14"/>
    <p:sldLayoutId id="2147483668" r:id="rId15"/>
    <p:sldLayoutId id="2147483673" r:id="rId16"/>
    <p:sldLayoutId id="2147483656" r:id="rId1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-92546"/>
            <a:ext cx="9144000" cy="3312368"/>
          </a:xfrm>
        </p:spPr>
        <p:txBody>
          <a:bodyPr/>
          <a:lstStyle/>
          <a:p>
            <a:r>
              <a:rPr lang="ru-RU" sz="3800" b="0" dirty="0"/>
              <a:t>Тема урока: </a:t>
            </a:r>
          </a:p>
          <a:p>
            <a:r>
              <a:rPr lang="ru-RU" sz="3800" dirty="0"/>
              <a:t>«Либеральные и охранительные </a:t>
            </a:r>
          </a:p>
          <a:p>
            <a:r>
              <a:rPr lang="ru-RU" sz="3800" dirty="0"/>
              <a:t>тенденции во внутренней политике </a:t>
            </a:r>
          </a:p>
          <a:p>
            <a:r>
              <a:rPr lang="ru-RU" sz="3800" dirty="0"/>
              <a:t>Александра </a:t>
            </a:r>
            <a:r>
              <a:rPr lang="en-US" sz="3800" dirty="0"/>
              <a:t>I</a:t>
            </a:r>
            <a:r>
              <a:rPr lang="ru-RU" sz="3800" dirty="0"/>
              <a:t> в 1815-1825 гг.»</a:t>
            </a:r>
          </a:p>
        </p:txBody>
      </p:sp>
    </p:spTree>
    <p:extLst>
      <p:ext uri="{BB962C8B-B14F-4D97-AF65-F5344CB8AC3E}">
        <p14:creationId xmlns="" xmlns:p14="http://schemas.microsoft.com/office/powerpoint/2010/main" val="29718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"/>
          <p:cNvSpPr/>
          <p:nvPr/>
        </p:nvSpPr>
        <p:spPr>
          <a:xfrm rot="2700000">
            <a:off x="3750518" y="2228880"/>
            <a:ext cx="382495" cy="68574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48446FA7-B93D-4843-97D1-EF2B81A6E2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15816" y="987574"/>
            <a:ext cx="6228184" cy="3312368"/>
          </a:xfrm>
        </p:spPr>
        <p:txBody>
          <a:bodyPr/>
          <a:lstStyle/>
          <a:p>
            <a:pPr algn="ctr"/>
            <a:r>
              <a:rPr lang="ru-RU" sz="2000" b="1" u="sng" dirty="0">
                <a:solidFill>
                  <a:schemeClr val="tx1"/>
                </a:solidFill>
              </a:rPr>
              <a:t>План урока</a:t>
            </a:r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b="1" i="1" dirty="0">
                <a:solidFill>
                  <a:schemeClr val="tx1"/>
                </a:solidFill>
              </a:rPr>
              <a:t> </a:t>
            </a:r>
            <a:endParaRPr lang="ru-RU" sz="2000" dirty="0">
              <a:solidFill>
                <a:schemeClr val="tx1"/>
              </a:solidFill>
            </a:endParaRPr>
          </a:p>
          <a:p>
            <a:pPr lvl="0" algn="just"/>
            <a:r>
              <a:rPr lang="ru-RU" sz="2000" dirty="0">
                <a:solidFill>
                  <a:schemeClr val="tx1"/>
                </a:solidFill>
              </a:rPr>
              <a:t>1. Влияние Отечественной войны 1812 г. на власть и общество</a:t>
            </a:r>
          </a:p>
          <a:p>
            <a:pPr lvl="0" algn="just"/>
            <a:r>
              <a:rPr lang="ru-RU" sz="2000" dirty="0">
                <a:solidFill>
                  <a:schemeClr val="tx1"/>
                </a:solidFill>
              </a:rPr>
              <a:t>2. Продолжение реформ</a:t>
            </a:r>
          </a:p>
          <a:p>
            <a:pPr lvl="0" algn="just"/>
            <a:r>
              <a:rPr lang="ru-RU" sz="2000" dirty="0">
                <a:solidFill>
                  <a:schemeClr val="tx1"/>
                </a:solidFill>
              </a:rPr>
              <a:t>3. Реформаторский проект Н.Н. Новосильцева</a:t>
            </a:r>
          </a:p>
          <a:p>
            <a:pPr lvl="0" algn="just"/>
            <a:r>
              <a:rPr lang="ru-RU" sz="2000" dirty="0">
                <a:solidFill>
                  <a:schemeClr val="tx1"/>
                </a:solidFill>
              </a:rPr>
              <a:t>4. Отказ от проведения реформ в начале 1820-х гг.</a:t>
            </a:r>
          </a:p>
          <a:p>
            <a:pPr lvl="0" algn="just"/>
            <a:r>
              <a:rPr lang="ru-RU" sz="2000" dirty="0">
                <a:solidFill>
                  <a:schemeClr val="tx1"/>
                </a:solidFill>
              </a:rPr>
              <a:t>5. Итоги внутренней политики Александра </a:t>
            </a:r>
            <a:r>
              <a:rPr lang="en-US" sz="2000" dirty="0">
                <a:solidFill>
                  <a:schemeClr val="tx1"/>
                </a:solidFill>
              </a:rPr>
              <a:t>I </a:t>
            </a:r>
            <a:endParaRPr lang="ru-RU" sz="2000" dirty="0">
              <a:solidFill>
                <a:schemeClr val="tx1"/>
              </a:solidFill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94797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23478"/>
            <a:ext cx="9144000" cy="965602"/>
          </a:xfrm>
        </p:spPr>
        <p:txBody>
          <a:bodyPr/>
          <a:lstStyle/>
          <a:p>
            <a:pPr algn="l"/>
            <a:r>
              <a:rPr lang="ru-RU" altLang="ko-KR" sz="2800" dirty="0"/>
              <a:t>1. Влияние Отечественной войны 1812 г. на власть и общество</a:t>
            </a:r>
            <a:endParaRPr lang="ko-KR" alt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6277808" y="2364947"/>
            <a:ext cx="25246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Ждали приближения российских законов к западноевропейским, послаблений в </a:t>
            </a:r>
          </a:p>
          <a:p>
            <a:pPr algn="ctr"/>
            <a:r>
              <a:rPr lang="ru-RU" dirty="0"/>
              <a:t>национальной </a:t>
            </a:r>
          </a:p>
          <a:p>
            <a:pPr algn="ctr"/>
            <a:r>
              <a:rPr lang="ru-RU" dirty="0"/>
              <a:t>политике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94691" y="2612271"/>
            <a:ext cx="16779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Надеялись </a:t>
            </a:r>
          </a:p>
          <a:p>
            <a:pPr algn="ctr"/>
            <a:r>
              <a:rPr lang="ru-RU" dirty="0"/>
              <a:t>на </a:t>
            </a:r>
          </a:p>
          <a:p>
            <a:pPr algn="ctr"/>
            <a:r>
              <a:rPr lang="ru-RU" dirty="0"/>
              <a:t>улучшение </a:t>
            </a:r>
          </a:p>
          <a:p>
            <a:pPr algn="ctr"/>
            <a:r>
              <a:rPr lang="ru-RU" dirty="0"/>
              <a:t>своего </a:t>
            </a:r>
          </a:p>
          <a:p>
            <a:pPr algn="ctr"/>
            <a:r>
              <a:rPr lang="ru-RU" dirty="0"/>
              <a:t>положения</a:t>
            </a:r>
            <a:endParaRPr lang="ko-KR" altLang="en-US" sz="12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26261" y="1442359"/>
            <a:ext cx="20464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dirty="0">
                <a:cs typeface="Arial" pitchFamily="34" charset="0"/>
              </a:rPr>
              <a:t>Полагали, что какие-либо изменения не нужны и даже вредны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0108" y="2306482"/>
            <a:ext cx="15771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Мечтали и </a:t>
            </a:r>
          </a:p>
          <a:p>
            <a:pPr algn="ctr"/>
            <a:r>
              <a:rPr lang="ru-RU" dirty="0"/>
              <a:t>говорили о </a:t>
            </a:r>
          </a:p>
          <a:p>
            <a:pPr algn="ctr"/>
            <a:r>
              <a:rPr lang="ru-RU" dirty="0"/>
              <a:t>будущей </a:t>
            </a:r>
          </a:p>
          <a:p>
            <a:pPr algn="ctr"/>
            <a:r>
              <a:rPr lang="ru-RU" dirty="0"/>
              <a:t>конституции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" name="Round Same Side Corner Rectangle 18"/>
          <p:cNvSpPr/>
          <p:nvPr/>
        </p:nvSpPr>
        <p:spPr>
          <a:xfrm>
            <a:off x="107504" y="3519683"/>
            <a:ext cx="1994636" cy="965601"/>
          </a:xfrm>
          <a:prstGeom prst="round2SameRect">
            <a:avLst>
              <a:gd name="adj1" fmla="val 30795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altLang="ko-KR" b="1" dirty="0">
                <a:solidFill>
                  <a:schemeClr val="tx1"/>
                </a:solidFill>
              </a:rPr>
              <a:t>Либеральные слои дворянства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0" name="Round Same Side Corner Rectangle 19"/>
          <p:cNvSpPr/>
          <p:nvPr/>
        </p:nvSpPr>
        <p:spPr>
          <a:xfrm>
            <a:off x="2135027" y="2996455"/>
            <a:ext cx="2392153" cy="1046455"/>
          </a:xfrm>
          <a:prstGeom prst="round2SameRect">
            <a:avLst>
              <a:gd name="adj1" fmla="val 32929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Консервативные слои дворянства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Round Same Side Corner Rectangle 20"/>
          <p:cNvSpPr/>
          <p:nvPr/>
        </p:nvSpPr>
        <p:spPr>
          <a:xfrm>
            <a:off x="4572000" y="2075634"/>
            <a:ext cx="1533452" cy="498260"/>
          </a:xfrm>
          <a:prstGeom prst="round2SameRect">
            <a:avLst>
              <a:gd name="adj1" fmla="val 30795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Крестьяне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Round Same Side Corner Rectangle 21"/>
          <p:cNvSpPr/>
          <p:nvPr/>
        </p:nvSpPr>
        <p:spPr>
          <a:xfrm>
            <a:off x="6184337" y="1600647"/>
            <a:ext cx="2629692" cy="706545"/>
          </a:xfrm>
          <a:prstGeom prst="round2SameRect">
            <a:avLst>
              <a:gd name="adj1" fmla="val 28661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Народы Российской империи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320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7356"/>
            <a:ext cx="9144000" cy="576064"/>
          </a:xfrm>
        </p:spPr>
        <p:txBody>
          <a:bodyPr/>
          <a:lstStyle/>
          <a:p>
            <a:pPr lvl="0"/>
            <a:r>
              <a:rPr lang="ru-RU" b="1" dirty="0"/>
              <a:t>Продолжение реформ</a:t>
            </a:r>
            <a:endParaRPr lang="ru-RU" dirty="0"/>
          </a:p>
        </p:txBody>
      </p:sp>
      <p:sp>
        <p:nvSpPr>
          <p:cNvPr id="11" name="Rounded Rectangle 10"/>
          <p:cNvSpPr/>
          <p:nvPr/>
        </p:nvSpPr>
        <p:spPr>
          <a:xfrm>
            <a:off x="5940152" y="2133518"/>
            <a:ext cx="3070466" cy="2526464"/>
          </a:xfrm>
          <a:custGeom>
            <a:avLst/>
            <a:gdLst/>
            <a:ahLst/>
            <a:cxnLst/>
            <a:rect l="l" t="t" r="r" b="b"/>
            <a:pathLst>
              <a:path w="2478725" h="2077967">
                <a:moveTo>
                  <a:pt x="2478725" y="1659755"/>
                </a:moveTo>
                <a:lnTo>
                  <a:pt x="2478725" y="1670652"/>
                </a:lnTo>
                <a:lnTo>
                  <a:pt x="2469117" y="1670652"/>
                </a:lnTo>
                <a:cubicBezTo>
                  <a:pt x="2473080" y="1667608"/>
                  <a:pt x="2475945" y="1663714"/>
                  <a:pt x="2478725" y="1659755"/>
                </a:cubicBezTo>
                <a:close/>
                <a:moveTo>
                  <a:pt x="330916" y="0"/>
                </a:moveTo>
                <a:lnTo>
                  <a:pt x="2117356" y="0"/>
                </a:lnTo>
                <a:cubicBezTo>
                  <a:pt x="2300116" y="0"/>
                  <a:pt x="2448272" y="148156"/>
                  <a:pt x="2448272" y="330916"/>
                </a:cubicBezTo>
                <a:lnTo>
                  <a:pt x="2448272" y="1382518"/>
                </a:lnTo>
                <a:cubicBezTo>
                  <a:pt x="2448272" y="1565278"/>
                  <a:pt x="2300116" y="1713434"/>
                  <a:pt x="2117356" y="1713434"/>
                </a:cubicBezTo>
                <a:lnTo>
                  <a:pt x="1294529" y="1713434"/>
                </a:lnTo>
                <a:cubicBezTo>
                  <a:pt x="916525" y="1962656"/>
                  <a:pt x="764520" y="2007378"/>
                  <a:pt x="138599" y="2077967"/>
                </a:cubicBezTo>
                <a:cubicBezTo>
                  <a:pt x="503798" y="1878758"/>
                  <a:pt x="544190" y="1899957"/>
                  <a:pt x="711670" y="1713434"/>
                </a:cubicBezTo>
                <a:lnTo>
                  <a:pt x="330916" y="1713434"/>
                </a:lnTo>
                <a:cubicBezTo>
                  <a:pt x="148156" y="1713434"/>
                  <a:pt x="0" y="1565278"/>
                  <a:pt x="0" y="1382518"/>
                </a:cubicBezTo>
                <a:lnTo>
                  <a:pt x="0" y="330916"/>
                </a:lnTo>
                <a:cubicBezTo>
                  <a:pt x="0" y="148156"/>
                  <a:pt x="148156" y="0"/>
                  <a:pt x="33091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Великое княжество 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Финляндское, также стало управляться «по-новому»: оно получило широкую 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автономию в рамках 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империи.</a:t>
            </a:r>
          </a:p>
        </p:txBody>
      </p:sp>
      <p:sp>
        <p:nvSpPr>
          <p:cNvPr id="12" name="Rounded Rectangle 10"/>
          <p:cNvSpPr/>
          <p:nvPr/>
        </p:nvSpPr>
        <p:spPr>
          <a:xfrm>
            <a:off x="4995229" y="800627"/>
            <a:ext cx="3544697" cy="1332891"/>
          </a:xfrm>
          <a:custGeom>
            <a:avLst/>
            <a:gdLst/>
            <a:ahLst/>
            <a:cxnLst/>
            <a:rect l="l" t="t" r="r" b="b"/>
            <a:pathLst>
              <a:path w="2478725" h="2077967">
                <a:moveTo>
                  <a:pt x="2478725" y="1659755"/>
                </a:moveTo>
                <a:lnTo>
                  <a:pt x="2478725" y="1670652"/>
                </a:lnTo>
                <a:lnTo>
                  <a:pt x="2469117" y="1670652"/>
                </a:lnTo>
                <a:cubicBezTo>
                  <a:pt x="2473080" y="1667608"/>
                  <a:pt x="2475945" y="1663714"/>
                  <a:pt x="2478725" y="1659755"/>
                </a:cubicBezTo>
                <a:close/>
                <a:moveTo>
                  <a:pt x="330916" y="0"/>
                </a:moveTo>
                <a:lnTo>
                  <a:pt x="2117356" y="0"/>
                </a:lnTo>
                <a:cubicBezTo>
                  <a:pt x="2300116" y="0"/>
                  <a:pt x="2448272" y="148156"/>
                  <a:pt x="2448272" y="330916"/>
                </a:cubicBezTo>
                <a:lnTo>
                  <a:pt x="2448272" y="1382518"/>
                </a:lnTo>
                <a:cubicBezTo>
                  <a:pt x="2448272" y="1565278"/>
                  <a:pt x="2300116" y="1713434"/>
                  <a:pt x="2117356" y="1713434"/>
                </a:cubicBezTo>
                <a:lnTo>
                  <a:pt x="1294529" y="1713434"/>
                </a:lnTo>
                <a:cubicBezTo>
                  <a:pt x="916525" y="1962656"/>
                  <a:pt x="764520" y="2007378"/>
                  <a:pt x="138599" y="2077967"/>
                </a:cubicBezTo>
                <a:cubicBezTo>
                  <a:pt x="503798" y="1878758"/>
                  <a:pt x="544190" y="1899957"/>
                  <a:pt x="711670" y="1713434"/>
                </a:cubicBezTo>
                <a:lnTo>
                  <a:pt x="330916" y="1713434"/>
                </a:lnTo>
                <a:cubicBezTo>
                  <a:pt x="148156" y="1713434"/>
                  <a:pt x="0" y="1565278"/>
                  <a:pt x="0" y="1382518"/>
                </a:cubicBezTo>
                <a:lnTo>
                  <a:pt x="0" y="330916"/>
                </a:lnTo>
                <a:cubicBezTo>
                  <a:pt x="0" y="148156"/>
                  <a:pt x="148156" y="0"/>
                  <a:pt x="3309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dirty="0">
                <a:solidFill>
                  <a:schemeClr val="bg1"/>
                </a:solidFill>
              </a:rPr>
              <a:t>В 1815 г. Царству Польскому </a:t>
            </a:r>
          </a:p>
          <a:p>
            <a:pPr algn="ctr"/>
            <a:r>
              <a:rPr lang="ru-RU" sz="1700" dirty="0">
                <a:solidFill>
                  <a:schemeClr val="bg1"/>
                </a:solidFill>
              </a:rPr>
              <a:t>была дарована </a:t>
            </a:r>
          </a:p>
          <a:p>
            <a:pPr algn="ctr"/>
            <a:r>
              <a:rPr lang="ru-RU" sz="1700" dirty="0">
                <a:solidFill>
                  <a:schemeClr val="bg1"/>
                </a:solidFill>
              </a:rPr>
              <a:t>конституция.</a:t>
            </a:r>
            <a:endParaRPr lang="ko-KR" altLang="en-US" sz="1700" dirty="0">
              <a:solidFill>
                <a:schemeClr val="bg1"/>
              </a:solidFill>
            </a:endParaRPr>
          </a:p>
        </p:txBody>
      </p:sp>
      <p:sp>
        <p:nvSpPr>
          <p:cNvPr id="13" name="Rounded Rectangle 10"/>
          <p:cNvSpPr/>
          <p:nvPr/>
        </p:nvSpPr>
        <p:spPr>
          <a:xfrm flipH="1">
            <a:off x="251520" y="2534905"/>
            <a:ext cx="2771800" cy="1508511"/>
          </a:xfrm>
          <a:custGeom>
            <a:avLst/>
            <a:gdLst/>
            <a:ahLst/>
            <a:cxnLst/>
            <a:rect l="l" t="t" r="r" b="b"/>
            <a:pathLst>
              <a:path w="2478725" h="2077967">
                <a:moveTo>
                  <a:pt x="2478725" y="1659755"/>
                </a:moveTo>
                <a:lnTo>
                  <a:pt x="2478725" y="1670652"/>
                </a:lnTo>
                <a:lnTo>
                  <a:pt x="2469117" y="1670652"/>
                </a:lnTo>
                <a:cubicBezTo>
                  <a:pt x="2473080" y="1667608"/>
                  <a:pt x="2475945" y="1663714"/>
                  <a:pt x="2478725" y="1659755"/>
                </a:cubicBezTo>
                <a:close/>
                <a:moveTo>
                  <a:pt x="330916" y="0"/>
                </a:moveTo>
                <a:lnTo>
                  <a:pt x="2117356" y="0"/>
                </a:lnTo>
                <a:cubicBezTo>
                  <a:pt x="2300116" y="0"/>
                  <a:pt x="2448272" y="148156"/>
                  <a:pt x="2448272" y="330916"/>
                </a:cubicBezTo>
                <a:lnTo>
                  <a:pt x="2448272" y="1382518"/>
                </a:lnTo>
                <a:cubicBezTo>
                  <a:pt x="2448272" y="1565278"/>
                  <a:pt x="2300116" y="1713434"/>
                  <a:pt x="2117356" y="1713434"/>
                </a:cubicBezTo>
                <a:lnTo>
                  <a:pt x="1294529" y="1713434"/>
                </a:lnTo>
                <a:cubicBezTo>
                  <a:pt x="916525" y="1962656"/>
                  <a:pt x="764520" y="2007378"/>
                  <a:pt x="138599" y="2077967"/>
                </a:cubicBezTo>
                <a:cubicBezTo>
                  <a:pt x="503798" y="1878758"/>
                  <a:pt x="544190" y="1899957"/>
                  <a:pt x="711670" y="1713434"/>
                </a:cubicBezTo>
                <a:lnTo>
                  <a:pt x="330916" y="1713434"/>
                </a:lnTo>
                <a:cubicBezTo>
                  <a:pt x="148156" y="1713434"/>
                  <a:pt x="0" y="1565278"/>
                  <a:pt x="0" y="1382518"/>
                </a:cubicBezTo>
                <a:lnTo>
                  <a:pt x="0" y="330916"/>
                </a:lnTo>
                <a:cubicBezTo>
                  <a:pt x="0" y="148156"/>
                  <a:pt x="148156" y="0"/>
                  <a:pt x="3309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Проведен ряд реформ, коснувшихся крестьян в Прибалтике.</a:t>
            </a:r>
          </a:p>
        </p:txBody>
      </p:sp>
      <p:sp>
        <p:nvSpPr>
          <p:cNvPr id="14" name="Rounded Rectangle 10"/>
          <p:cNvSpPr/>
          <p:nvPr/>
        </p:nvSpPr>
        <p:spPr>
          <a:xfrm flipH="1">
            <a:off x="0" y="757696"/>
            <a:ext cx="4032447" cy="1705686"/>
          </a:xfrm>
          <a:custGeom>
            <a:avLst/>
            <a:gdLst/>
            <a:ahLst/>
            <a:cxnLst/>
            <a:rect l="l" t="t" r="r" b="b"/>
            <a:pathLst>
              <a:path w="2478725" h="2077967">
                <a:moveTo>
                  <a:pt x="2478725" y="1659755"/>
                </a:moveTo>
                <a:lnTo>
                  <a:pt x="2478725" y="1670652"/>
                </a:lnTo>
                <a:lnTo>
                  <a:pt x="2469117" y="1670652"/>
                </a:lnTo>
                <a:cubicBezTo>
                  <a:pt x="2473080" y="1667608"/>
                  <a:pt x="2475945" y="1663714"/>
                  <a:pt x="2478725" y="1659755"/>
                </a:cubicBezTo>
                <a:close/>
                <a:moveTo>
                  <a:pt x="330916" y="0"/>
                </a:moveTo>
                <a:lnTo>
                  <a:pt x="2117356" y="0"/>
                </a:lnTo>
                <a:cubicBezTo>
                  <a:pt x="2300116" y="0"/>
                  <a:pt x="2448272" y="148156"/>
                  <a:pt x="2448272" y="330916"/>
                </a:cubicBezTo>
                <a:lnTo>
                  <a:pt x="2448272" y="1382518"/>
                </a:lnTo>
                <a:cubicBezTo>
                  <a:pt x="2448272" y="1565278"/>
                  <a:pt x="2300116" y="1713434"/>
                  <a:pt x="2117356" y="1713434"/>
                </a:cubicBezTo>
                <a:lnTo>
                  <a:pt x="1294529" y="1713434"/>
                </a:lnTo>
                <a:cubicBezTo>
                  <a:pt x="916525" y="1962656"/>
                  <a:pt x="764520" y="2007378"/>
                  <a:pt x="138599" y="2077967"/>
                </a:cubicBezTo>
                <a:cubicBezTo>
                  <a:pt x="503798" y="1878758"/>
                  <a:pt x="544190" y="1899957"/>
                  <a:pt x="711670" y="1713434"/>
                </a:cubicBezTo>
                <a:lnTo>
                  <a:pt x="330916" y="1713434"/>
                </a:lnTo>
                <a:cubicBezTo>
                  <a:pt x="148156" y="1713434"/>
                  <a:pt x="0" y="1565278"/>
                  <a:pt x="0" y="1382518"/>
                </a:cubicBezTo>
                <a:lnTo>
                  <a:pt x="0" y="330916"/>
                </a:lnTo>
                <a:cubicBezTo>
                  <a:pt x="0" y="148156"/>
                  <a:pt x="148156" y="0"/>
                  <a:pt x="33091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dirty="0">
                <a:solidFill>
                  <a:schemeClr val="bg1"/>
                </a:solidFill>
              </a:rPr>
              <a:t>После войны по решению Венского </a:t>
            </a:r>
          </a:p>
          <a:p>
            <a:pPr algn="ctr"/>
            <a:r>
              <a:rPr lang="ru-RU" sz="1700" dirty="0">
                <a:solidFill>
                  <a:schemeClr val="bg1"/>
                </a:solidFill>
              </a:rPr>
              <a:t>конгресса 1815 г. Россия получила </a:t>
            </a:r>
          </a:p>
          <a:p>
            <a:pPr algn="ctr"/>
            <a:r>
              <a:rPr lang="ru-RU" sz="1700" dirty="0">
                <a:solidFill>
                  <a:schemeClr val="bg1"/>
                </a:solidFill>
              </a:rPr>
              <a:t>часть польских земель. Они получили название Царство Польское. </a:t>
            </a:r>
          </a:p>
        </p:txBody>
      </p:sp>
    </p:spTree>
    <p:extLst>
      <p:ext uri="{BB962C8B-B14F-4D97-AF65-F5344CB8AC3E}">
        <p14:creationId xmlns="" xmlns:p14="http://schemas.microsoft.com/office/powerpoint/2010/main" val="418315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49878"/>
            <a:ext cx="9144000" cy="576064"/>
          </a:xfrm>
        </p:spPr>
        <p:txBody>
          <a:bodyPr/>
          <a:lstStyle/>
          <a:p>
            <a:r>
              <a:rPr lang="ru-RU" altLang="ko-KR" sz="3200" dirty="0"/>
              <a:t>3. Реформаторский проект Н.Н. Новосильцева</a:t>
            </a:r>
            <a:endParaRPr lang="ko-KR" alt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1835696" y="772076"/>
            <a:ext cx="5976664" cy="110799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>
                <a:solidFill>
                  <a:schemeClr val="bg1"/>
                </a:solidFill>
              </a:rPr>
              <a:t>Задание</a:t>
            </a:r>
            <a:r>
              <a:rPr lang="ru-RU" dirty="0">
                <a:solidFill>
                  <a:schemeClr val="bg1"/>
                </a:solidFill>
              </a:rPr>
              <a:t>: прочитайте пункт «Реформаторский проект Н.Н. Новосильцева» параграфа 6 (стр. 41-42) и 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ответьте на вопросы:</a:t>
            </a:r>
          </a:p>
          <a:p>
            <a:pPr algn="ctr"/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5524" y="1935425"/>
            <a:ext cx="8802364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1. Как назывался проект, подготовленный Н.Н. Новосильцевым?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5524" y="2368609"/>
            <a:ext cx="880236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2. Какова была основная идея этого проекта?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5524" y="2809723"/>
            <a:ext cx="8802364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3. Какие полномочия имел парламент согласно проекту?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E7ADE474-4F30-4DD3-B288-33CB04C43CA9}"/>
              </a:ext>
            </a:extLst>
          </p:cNvPr>
          <p:cNvSpPr txBox="1"/>
          <p:nvPr/>
        </p:nvSpPr>
        <p:spPr>
          <a:xfrm>
            <a:off x="165524" y="3238995"/>
            <a:ext cx="8802364" cy="64633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4. Предусматривал ли проект Н.Н. Новосильцева изменение положения </a:t>
            </a:r>
          </a:p>
          <a:p>
            <a:r>
              <a:rPr lang="ru-RU" dirty="0"/>
              <a:t>крестьян?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25EACD50-C60B-4688-97AE-78967F002248}"/>
              </a:ext>
            </a:extLst>
          </p:cNvPr>
          <p:cNvSpPr txBox="1"/>
          <p:nvPr/>
        </p:nvSpPr>
        <p:spPr>
          <a:xfrm>
            <a:off x="165524" y="3941808"/>
            <a:ext cx="8802365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5. Кто согласно проекту Н.Н. Новосильцева понимались под «гражданами»? </a:t>
            </a:r>
          </a:p>
          <a:p>
            <a:r>
              <a:rPr lang="ru-RU" dirty="0">
                <a:solidFill>
                  <a:schemeClr val="bg1"/>
                </a:solidFill>
              </a:rPr>
              <a:t>Какие права им могли бы быть предоставлены?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54285972-ADB2-486A-9A92-EA6A67C542C3}"/>
              </a:ext>
            </a:extLst>
          </p:cNvPr>
          <p:cNvSpPr txBox="1"/>
          <p:nvPr/>
        </p:nvSpPr>
        <p:spPr>
          <a:xfrm>
            <a:off x="165525" y="4609058"/>
            <a:ext cx="880236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6. Каким должно было стать устройство Российской империи согласно проекту?</a:t>
            </a:r>
          </a:p>
        </p:txBody>
      </p:sp>
    </p:spTree>
    <p:extLst>
      <p:ext uri="{BB962C8B-B14F-4D97-AF65-F5344CB8AC3E}">
        <p14:creationId xmlns="" xmlns:p14="http://schemas.microsoft.com/office/powerpoint/2010/main" val="249731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92"/>
          <p:cNvSpPr>
            <a:spLocks noChangeArrowheads="1"/>
          </p:cNvSpPr>
          <p:nvPr/>
        </p:nvSpPr>
        <p:spPr bwMode="auto">
          <a:xfrm rot="5400000" flipH="1">
            <a:off x="5751037" y="-1750206"/>
            <a:ext cx="855971" cy="48508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 w="25400">
            <a:solidFill>
              <a:schemeClr val="accent3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1" name="AutoShape 92"/>
          <p:cNvSpPr>
            <a:spLocks noChangeArrowheads="1"/>
          </p:cNvSpPr>
          <p:nvPr/>
        </p:nvSpPr>
        <p:spPr bwMode="auto">
          <a:xfrm rot="5400000" flipH="1">
            <a:off x="6055217" y="310838"/>
            <a:ext cx="612000" cy="438900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 w="25400">
            <a:solidFill>
              <a:schemeClr val="accent4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2" name="AutoShape 92"/>
          <p:cNvSpPr>
            <a:spLocks noChangeArrowheads="1"/>
          </p:cNvSpPr>
          <p:nvPr/>
        </p:nvSpPr>
        <p:spPr bwMode="auto">
          <a:xfrm rot="5400000" flipH="1">
            <a:off x="5979709" y="1322942"/>
            <a:ext cx="612000" cy="438900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 w="25400">
            <a:solidFill>
              <a:schemeClr val="accent1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6" name="TextBox 10"/>
          <p:cNvSpPr txBox="1"/>
          <p:nvPr/>
        </p:nvSpPr>
        <p:spPr bwMode="auto">
          <a:xfrm>
            <a:off x="4321328" y="207801"/>
            <a:ext cx="3986827" cy="92333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/>
              <a:t>Причины отказа Александра </a:t>
            </a:r>
            <a:r>
              <a:rPr lang="en-US" b="1" dirty="0"/>
              <a:t>I </a:t>
            </a:r>
            <a:r>
              <a:rPr lang="ru-RU" b="1" dirty="0"/>
              <a:t>от </a:t>
            </a:r>
          </a:p>
          <a:p>
            <a:pPr algn="ctr"/>
            <a:r>
              <a:rPr lang="ru-RU" b="1" dirty="0"/>
              <a:t>проведения реформ в начале </a:t>
            </a:r>
          </a:p>
          <a:p>
            <a:pPr algn="ctr"/>
            <a:r>
              <a:rPr lang="ru-RU" b="1" dirty="0"/>
              <a:t>1820-х гг.:</a:t>
            </a:r>
          </a:p>
        </p:txBody>
      </p:sp>
      <p:sp>
        <p:nvSpPr>
          <p:cNvPr id="18" name="AutoShape 92"/>
          <p:cNvSpPr>
            <a:spLocks noChangeAspect="1" noChangeArrowheads="1"/>
          </p:cNvSpPr>
          <p:nvPr/>
        </p:nvSpPr>
        <p:spPr bwMode="auto">
          <a:xfrm rot="16200000" flipH="1">
            <a:off x="3563888" y="272536"/>
            <a:ext cx="837709" cy="837709"/>
          </a:xfrm>
          <a:prstGeom prst="ellipse">
            <a:avLst/>
          </a:prstGeom>
          <a:solidFill>
            <a:schemeClr val="accent3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9" name="AutoShape 92"/>
          <p:cNvSpPr>
            <a:spLocks noChangeAspect="1" noChangeArrowheads="1"/>
          </p:cNvSpPr>
          <p:nvPr/>
        </p:nvSpPr>
        <p:spPr bwMode="auto">
          <a:xfrm rot="16200000" flipH="1">
            <a:off x="3849210" y="2173991"/>
            <a:ext cx="648000" cy="648000"/>
          </a:xfrm>
          <a:prstGeom prst="ellipse">
            <a:avLst/>
          </a:prstGeom>
          <a:solidFill>
            <a:schemeClr val="accent4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0" name="AutoShape 92"/>
          <p:cNvSpPr>
            <a:spLocks noChangeAspect="1" noChangeArrowheads="1"/>
          </p:cNvSpPr>
          <p:nvPr/>
        </p:nvSpPr>
        <p:spPr bwMode="auto">
          <a:xfrm rot="16200000" flipH="1">
            <a:off x="3813963" y="3211445"/>
            <a:ext cx="648000" cy="648000"/>
          </a:xfrm>
          <a:prstGeom prst="ellipse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pSp>
        <p:nvGrpSpPr>
          <p:cNvPr id="33" name="그룹 95"/>
          <p:cNvGrpSpPr/>
          <p:nvPr/>
        </p:nvGrpSpPr>
        <p:grpSpPr>
          <a:xfrm>
            <a:off x="7918690" y="714644"/>
            <a:ext cx="283532" cy="143201"/>
            <a:chOff x="7123783" y="2013388"/>
            <a:chExt cx="283532" cy="143201"/>
          </a:xfrm>
          <a:solidFill>
            <a:schemeClr val="accent3"/>
          </a:solidFill>
        </p:grpSpPr>
        <p:sp>
          <p:nvSpPr>
            <p:cNvPr id="34" name="이등변 삼각형 96"/>
            <p:cNvSpPr>
              <a:spLocks noChangeAspect="1"/>
            </p:cNvSpPr>
            <p:nvPr/>
          </p:nvSpPr>
          <p:spPr>
            <a:xfrm rot="16200000" flipV="1">
              <a:off x="7116411" y="2030989"/>
              <a:ext cx="122744" cy="1080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35" name="이등변 삼각형 97"/>
            <p:cNvSpPr>
              <a:spLocks noChangeAspect="1"/>
            </p:cNvSpPr>
            <p:nvPr/>
          </p:nvSpPr>
          <p:spPr>
            <a:xfrm rot="16200000" flipV="1">
              <a:off x="7272714" y="2021989"/>
              <a:ext cx="143201" cy="1260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sp>
        <p:nvSpPr>
          <p:cNvPr id="49" name="TextBox 10"/>
          <p:cNvSpPr txBox="1"/>
          <p:nvPr/>
        </p:nvSpPr>
        <p:spPr bwMode="auto">
          <a:xfrm>
            <a:off x="4697888" y="2140863"/>
            <a:ext cx="3610267" cy="86177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Сопротивление реформам со </a:t>
            </a:r>
          </a:p>
          <a:p>
            <a:r>
              <a:rPr lang="ru-RU" dirty="0"/>
              <a:t>стороны большинства дворян</a:t>
            </a:r>
          </a:p>
          <a:p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10"/>
          <p:cNvSpPr txBox="1"/>
          <p:nvPr/>
        </p:nvSpPr>
        <p:spPr bwMode="auto">
          <a:xfrm>
            <a:off x="4287982" y="3162374"/>
            <a:ext cx="4202851" cy="86177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Страх перед народными </a:t>
            </a:r>
          </a:p>
          <a:p>
            <a:pPr algn="ctr"/>
            <a:r>
              <a:rPr lang="ru-RU" dirty="0"/>
              <a:t>выступлениями</a:t>
            </a:r>
          </a:p>
          <a:p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2587" y="195487"/>
            <a:ext cx="3925118" cy="2621310"/>
          </a:xfrm>
        </p:spPr>
        <p:txBody>
          <a:bodyPr/>
          <a:lstStyle/>
          <a:p>
            <a:pPr lvl="0" algn="ctr"/>
            <a:r>
              <a:rPr lang="ru-RU" sz="3400" b="1" dirty="0"/>
              <a:t>Отказ от </a:t>
            </a:r>
          </a:p>
          <a:p>
            <a:pPr lvl="0" algn="ctr"/>
            <a:r>
              <a:rPr lang="ru-RU" sz="3400" b="1" dirty="0"/>
              <a:t>проведения </a:t>
            </a:r>
          </a:p>
          <a:p>
            <a:pPr lvl="0" algn="ctr"/>
            <a:r>
              <a:rPr lang="ru-RU" sz="3400" b="1" dirty="0"/>
              <a:t>реформ в </a:t>
            </a:r>
          </a:p>
          <a:p>
            <a:pPr lvl="0" algn="ctr"/>
            <a:r>
              <a:rPr lang="ru-RU" sz="3400" b="1" dirty="0"/>
              <a:t>начале 1820-х гг.</a:t>
            </a:r>
            <a:endParaRPr lang="ru-RU" sz="3400" dirty="0"/>
          </a:p>
        </p:txBody>
      </p:sp>
    </p:spTree>
    <p:extLst>
      <p:ext uri="{BB962C8B-B14F-4D97-AF65-F5344CB8AC3E}">
        <p14:creationId xmlns="" xmlns:p14="http://schemas.microsoft.com/office/powerpoint/2010/main" val="417494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="" xmlns:a16="http://schemas.microsoft.com/office/drawing/2014/main" id="{4A84BA98-C646-4FAA-8770-D239F916D5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700" y="0"/>
            <a:ext cx="9144000" cy="5143500"/>
          </a:xfrm>
        </p:spPr>
      </p:sp>
      <p:grpSp>
        <p:nvGrpSpPr>
          <p:cNvPr id="2" name="그룹 1">
            <a:extLst>
              <a:ext uri="{FF2B5EF4-FFF2-40B4-BE49-F238E27FC236}">
                <a16:creationId xmlns="" xmlns:a16="http://schemas.microsoft.com/office/drawing/2014/main" id="{76C54AC0-3FA9-4D15-AF7D-D9C10781D101}"/>
              </a:ext>
            </a:extLst>
          </p:cNvPr>
          <p:cNvGrpSpPr/>
          <p:nvPr/>
        </p:nvGrpSpPr>
        <p:grpSpPr>
          <a:xfrm>
            <a:off x="260033" y="660133"/>
            <a:ext cx="8606276" cy="4494567"/>
            <a:chOff x="-527286" y="3156034"/>
            <a:chExt cx="8606276" cy="4494567"/>
          </a:xfrm>
        </p:grpSpPr>
        <p:sp>
          <p:nvSpPr>
            <p:cNvPr id="7" name="Round Same Side Corner Rectangle 6"/>
            <p:cNvSpPr/>
            <p:nvPr/>
          </p:nvSpPr>
          <p:spPr>
            <a:xfrm rot="5400000">
              <a:off x="2327082" y="1898694"/>
              <a:ext cx="4494567" cy="7009248"/>
            </a:xfrm>
            <a:prstGeom prst="round2SameRect">
              <a:avLst>
                <a:gd name="adj1" fmla="val 15768"/>
                <a:gd name="adj2" fmla="val 0"/>
              </a:avLst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-527286" y="3156034"/>
              <a:ext cx="2686092" cy="4477729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1176803" y="2294802"/>
            <a:ext cx="867848" cy="1654808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242CE2E-96C0-417C-8138-B3DE9B5703F4}"/>
              </a:ext>
            </a:extLst>
          </p:cNvPr>
          <p:cNvSpPr/>
          <p:nvPr/>
        </p:nvSpPr>
        <p:spPr>
          <a:xfrm>
            <a:off x="763563" y="1193890"/>
            <a:ext cx="17307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попятное 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движение: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8562C545-9833-4371-8CA9-75066E5BA95E}"/>
              </a:ext>
            </a:extLst>
          </p:cNvPr>
          <p:cNvSpPr/>
          <p:nvPr/>
        </p:nvSpPr>
        <p:spPr>
          <a:xfrm>
            <a:off x="2903356" y="1059582"/>
            <a:ext cx="5616626" cy="3337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Издавались указы, вновь разрешавшие помещикам ссылать крестьян в Сибирь за «предерзостные        поступки»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Крепостным опять запретили подавать жалобы на  своих господ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Усилился надзор за содержанием газет, журналов,  книг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Чиновникам запретили без дозволения начальства издавать любые произведения, «касавшиеся               внутренних и внешних отношений» Российского    государства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Placeholder 1">
            <a:extLst>
              <a:ext uri="{FF2B5EF4-FFF2-40B4-BE49-F238E27FC236}">
                <a16:creationId xmlns="" xmlns:a16="http://schemas.microsoft.com/office/drawing/2014/main" id="{1356B49D-7EFB-4F47-83A2-9FA7ACBB33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00" y="199724"/>
            <a:ext cx="9117713" cy="660133"/>
          </a:xfrm>
        </p:spPr>
        <p:txBody>
          <a:bodyPr/>
          <a:lstStyle/>
          <a:p>
            <a:pPr lvl="0" algn="ctr"/>
            <a:r>
              <a:rPr lang="ru-RU" sz="2800" b="1" dirty="0"/>
              <a:t>4. Отказ от проведения реформ в начале 1820-х гг.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418648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ru-RU" sz="2800" b="1" dirty="0"/>
              <a:t>4. Отказ от проведения реформ в начале 1820-х гг.</a:t>
            </a:r>
            <a:endParaRPr lang="ru-RU" sz="2800" dirty="0"/>
          </a:p>
        </p:txBody>
      </p:sp>
      <p:sp>
        <p:nvSpPr>
          <p:cNvPr id="4" name="Oval 3"/>
          <p:cNvSpPr/>
          <p:nvPr/>
        </p:nvSpPr>
        <p:spPr>
          <a:xfrm>
            <a:off x="4813221" y="699542"/>
            <a:ext cx="4294988" cy="16689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bg1"/>
                </a:solidFill>
              </a:rPr>
              <a:t>В учебных заведениях </a:t>
            </a:r>
          </a:p>
          <a:p>
            <a:pPr lvl="0" algn="ctr"/>
            <a:r>
              <a:rPr lang="ru-RU" dirty="0">
                <a:solidFill>
                  <a:schemeClr val="bg1"/>
                </a:solidFill>
              </a:rPr>
              <a:t>значительно увеличили количество часов, </a:t>
            </a:r>
          </a:p>
          <a:p>
            <a:pPr lvl="0" algn="ctr"/>
            <a:r>
              <a:rPr lang="ru-RU" dirty="0">
                <a:solidFill>
                  <a:schemeClr val="bg1"/>
                </a:solidFill>
              </a:rPr>
              <a:t>отводимых на </a:t>
            </a:r>
          </a:p>
          <a:p>
            <a:pPr lvl="0" algn="ctr"/>
            <a:r>
              <a:rPr lang="ru-RU" dirty="0">
                <a:solidFill>
                  <a:schemeClr val="bg1"/>
                </a:solidFill>
              </a:rPr>
              <a:t>религиозное обучение</a:t>
            </a:r>
          </a:p>
        </p:txBody>
      </p:sp>
      <p:sp>
        <p:nvSpPr>
          <p:cNvPr id="5" name="Oval 4"/>
          <p:cNvSpPr/>
          <p:nvPr/>
        </p:nvSpPr>
        <p:spPr>
          <a:xfrm>
            <a:off x="0" y="1064727"/>
            <a:ext cx="4730331" cy="20289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bg1"/>
                </a:solidFill>
              </a:rPr>
              <a:t>1817 г. – для усиления </a:t>
            </a:r>
          </a:p>
          <a:p>
            <a:pPr lvl="0" algn="ctr"/>
            <a:r>
              <a:rPr lang="ru-RU" dirty="0">
                <a:solidFill>
                  <a:schemeClr val="bg1"/>
                </a:solidFill>
              </a:rPr>
              <a:t>религиозных основ царь </a:t>
            </a:r>
          </a:p>
          <a:p>
            <a:pPr lvl="0" algn="ctr"/>
            <a:r>
              <a:rPr lang="ru-RU" dirty="0">
                <a:solidFill>
                  <a:schemeClr val="bg1"/>
                </a:solidFill>
              </a:rPr>
              <a:t>переименовал Министерство народного просвещения в </a:t>
            </a:r>
          </a:p>
          <a:p>
            <a:pPr lvl="0" algn="ctr"/>
            <a:r>
              <a:rPr lang="ru-RU" dirty="0">
                <a:solidFill>
                  <a:schemeClr val="bg1"/>
                </a:solidFill>
              </a:rPr>
              <a:t>Министерство духовных дел и народного просвещения</a:t>
            </a:r>
          </a:p>
        </p:txBody>
      </p:sp>
      <p:sp>
        <p:nvSpPr>
          <p:cNvPr id="6" name="Oval 5"/>
          <p:cNvSpPr/>
          <p:nvPr/>
        </p:nvSpPr>
        <p:spPr>
          <a:xfrm>
            <a:off x="4347768" y="2733663"/>
            <a:ext cx="4563368" cy="16689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tx1"/>
                </a:solidFill>
              </a:rPr>
              <a:t>В интересах РПЦ </a:t>
            </a:r>
          </a:p>
          <a:p>
            <a:pPr lvl="0" algn="ctr"/>
            <a:r>
              <a:rPr lang="ru-RU" dirty="0">
                <a:solidFill>
                  <a:schemeClr val="tx1"/>
                </a:solidFill>
              </a:rPr>
              <a:t>Александр </a:t>
            </a:r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ru-RU" dirty="0">
                <a:solidFill>
                  <a:schemeClr val="tx1"/>
                </a:solidFill>
              </a:rPr>
              <a:t> запретил </a:t>
            </a:r>
          </a:p>
          <a:p>
            <a:pPr lvl="0" algn="ctr"/>
            <a:r>
              <a:rPr lang="ru-RU" dirty="0">
                <a:solidFill>
                  <a:schemeClr val="tx1"/>
                </a:solidFill>
              </a:rPr>
              <a:t>деятельность ордена </a:t>
            </a:r>
          </a:p>
          <a:p>
            <a:pPr lvl="0" algn="ctr"/>
            <a:r>
              <a:rPr lang="ru-RU" dirty="0">
                <a:solidFill>
                  <a:schemeClr val="tx1"/>
                </a:solidFill>
              </a:rPr>
              <a:t>иезуитов, осуществлявшего пропаганду католицизма в </a:t>
            </a:r>
          </a:p>
          <a:p>
            <a:pPr lvl="0" algn="ctr"/>
            <a:r>
              <a:rPr lang="ru-RU" dirty="0">
                <a:solidFill>
                  <a:schemeClr val="tx1"/>
                </a:solidFill>
              </a:rPr>
              <a:t>стране</a:t>
            </a:r>
          </a:p>
        </p:txBody>
      </p:sp>
      <p:sp>
        <p:nvSpPr>
          <p:cNvPr id="8" name="Oval 7"/>
          <p:cNvSpPr/>
          <p:nvPr/>
        </p:nvSpPr>
        <p:spPr>
          <a:xfrm>
            <a:off x="130374" y="3291830"/>
            <a:ext cx="4043468" cy="129614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bg1"/>
                </a:solidFill>
              </a:rPr>
              <a:t>1820 г. – иезуиты были </a:t>
            </a:r>
          </a:p>
          <a:p>
            <a:pPr lvl="0" algn="ctr"/>
            <a:r>
              <a:rPr lang="ru-RU" dirty="0">
                <a:solidFill>
                  <a:schemeClr val="bg1"/>
                </a:solidFill>
              </a:rPr>
              <a:t>высланы из России, </a:t>
            </a:r>
          </a:p>
          <a:p>
            <a:pPr lvl="0" algn="ctr"/>
            <a:r>
              <a:rPr lang="ru-RU" dirty="0">
                <a:solidFill>
                  <a:schemeClr val="bg1"/>
                </a:solidFill>
              </a:rPr>
              <a:t>имущество ордена </a:t>
            </a:r>
          </a:p>
          <a:p>
            <a:pPr lvl="0" algn="ctr"/>
            <a:r>
              <a:rPr lang="ru-RU" dirty="0">
                <a:solidFill>
                  <a:schemeClr val="bg1"/>
                </a:solidFill>
              </a:rPr>
              <a:t>конфисковано</a:t>
            </a:r>
          </a:p>
        </p:txBody>
      </p:sp>
    </p:spTree>
    <p:extLst>
      <p:ext uri="{BB962C8B-B14F-4D97-AF65-F5344CB8AC3E}">
        <p14:creationId xmlns="" xmlns:p14="http://schemas.microsoft.com/office/powerpoint/2010/main" val="379983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D9E0195-93F5-4D1E-ABEF-492262082599}"/>
              </a:ext>
            </a:extLst>
          </p:cNvPr>
          <p:cNvSpPr/>
          <p:nvPr/>
        </p:nvSpPr>
        <p:spPr>
          <a:xfrm>
            <a:off x="107504" y="129659"/>
            <a:ext cx="8928992" cy="593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Итоги внутренней политики Александра 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39F2B110-B5E5-4E20-B3C9-F6AF56BA7775}"/>
              </a:ext>
            </a:extLst>
          </p:cNvPr>
          <p:cNvSpPr/>
          <p:nvPr/>
        </p:nvSpPr>
        <p:spPr>
          <a:xfrm>
            <a:off x="-252536" y="2685628"/>
            <a:ext cx="9144000" cy="1022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Задание: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заполните сводную таблицу «Основные итоги внутренней политики </a:t>
            </a:r>
          </a:p>
          <a:p>
            <a:pPr indent="450215"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Александра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используя материалы учебника, изложенные в параграфах 2 и 6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="" xmlns:a16="http://schemas.microsoft.com/office/drawing/2014/main" id="{A399FE63-D8E9-42C7-8258-1E1816CD90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99861225"/>
              </p:ext>
            </p:extLst>
          </p:nvPr>
        </p:nvGraphicFramePr>
        <p:xfrm>
          <a:off x="1115616" y="4266451"/>
          <a:ext cx="6984776" cy="713900"/>
        </p:xfrm>
        <a:graphic>
          <a:graphicData uri="http://schemas.openxmlformats.org/drawingml/2006/table">
            <a:tbl>
              <a:tblPr firstRow="1" firstCol="1" bandRow="1">
                <a:tableStyleId>{E269D01E-BC32-4049-B463-5C60D7B0CCD2}</a:tableStyleId>
              </a:tblPr>
              <a:tblGrid>
                <a:gridCol w="3492014">
                  <a:extLst>
                    <a:ext uri="{9D8B030D-6E8A-4147-A177-3AD203B41FA5}">
                      <a16:colId xmlns="" xmlns:a16="http://schemas.microsoft.com/office/drawing/2014/main" val="4206127874"/>
                    </a:ext>
                  </a:extLst>
                </a:gridCol>
                <a:gridCol w="3492762">
                  <a:extLst>
                    <a:ext uri="{9D8B030D-6E8A-4147-A177-3AD203B41FA5}">
                      <a16:colId xmlns="" xmlns:a16="http://schemas.microsoft.com/office/drawing/2014/main" val="4075482978"/>
                    </a:ext>
                  </a:extLst>
                </a:gridCol>
              </a:tblGrid>
              <a:tr h="356950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Событие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Его значение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09168920"/>
                  </a:ext>
                </a:extLst>
              </a:tr>
              <a:tr h="356950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34458308"/>
                  </a:ext>
                </a:extLst>
              </a:tr>
            </a:tbl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4C565502-D957-4017-89D7-3607971ED309}"/>
              </a:ext>
            </a:extLst>
          </p:cNvPr>
          <p:cNvSpPr/>
          <p:nvPr/>
        </p:nvSpPr>
        <p:spPr>
          <a:xfrm>
            <a:off x="520116" y="3772270"/>
            <a:ext cx="7560840" cy="40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«Основные итоги внутренней политики Александра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626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F2619"/>
      </a:accent1>
      <a:accent2>
        <a:srgbClr val="8388E3"/>
      </a:accent2>
      <a:accent3>
        <a:srgbClr val="EC771B"/>
      </a:accent3>
      <a:accent4>
        <a:srgbClr val="B2F608"/>
      </a:accent4>
      <a:accent5>
        <a:srgbClr val="F6E213"/>
      </a:accent5>
      <a:accent6>
        <a:srgbClr val="CBCBC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F2619"/>
      </a:accent1>
      <a:accent2>
        <a:srgbClr val="8388E3"/>
      </a:accent2>
      <a:accent3>
        <a:srgbClr val="EC771B"/>
      </a:accent3>
      <a:accent4>
        <a:srgbClr val="B2F608"/>
      </a:accent4>
      <a:accent5>
        <a:srgbClr val="F6E213"/>
      </a:accent5>
      <a:accent6>
        <a:srgbClr val="CBCBC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F2619"/>
      </a:accent1>
      <a:accent2>
        <a:srgbClr val="8388E3"/>
      </a:accent2>
      <a:accent3>
        <a:srgbClr val="EC771B"/>
      </a:accent3>
      <a:accent4>
        <a:srgbClr val="B2F608"/>
      </a:accent4>
      <a:accent5>
        <a:srgbClr val="F6E213"/>
      </a:accent5>
      <a:accent6>
        <a:srgbClr val="CBCBC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1252</TotalTime>
  <Words>444</Words>
  <Application>Microsoft Office PowerPoint</Application>
  <PresentationFormat>Экран (16:9)</PresentationFormat>
  <Paragraphs>97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Cover and End Slide Master</vt:lpstr>
      <vt:lpstr>Contents Slide Master</vt:lpstr>
      <vt:lpstr>Section Break Slide Master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Учитель</cp:lastModifiedBy>
  <cp:revision>98</cp:revision>
  <dcterms:created xsi:type="dcterms:W3CDTF">2016-12-05T23:26:54Z</dcterms:created>
  <dcterms:modified xsi:type="dcterms:W3CDTF">2020-09-30T05:53:02Z</dcterms:modified>
</cp:coreProperties>
</file>