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2" r:id="rId5"/>
    <p:sldId id="270" r:id="rId6"/>
    <p:sldId id="275" r:id="rId7"/>
    <p:sldId id="272" r:id="rId8"/>
    <p:sldId id="292" r:id="rId9"/>
    <p:sldId id="276" r:id="rId10"/>
    <p:sldId id="267" r:id="rId11"/>
    <p:sldId id="263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8663"/>
    <a:srgbClr val="FE51C2"/>
    <a:srgbClr val="D33530"/>
    <a:srgbClr val="FF62BC"/>
    <a:srgbClr val="FFF500"/>
    <a:srgbClr val="E663E2"/>
    <a:srgbClr val="F9AA4C"/>
    <a:srgbClr val="E6E6E6"/>
    <a:srgbClr val="EC771B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65" autoAdjust="0"/>
    <p:restoredTop sz="94660"/>
  </p:normalViewPr>
  <p:slideViewPr>
    <p:cSldViewPr>
      <p:cViewPr varScale="1">
        <p:scale>
          <a:sx n="86" d="100"/>
          <a:sy n="86" d="100"/>
        </p:scale>
        <p:origin x="-810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pPr/>
              <a:t>2020-09-30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=""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-92546"/>
            <a:ext cx="9144000" cy="3312368"/>
          </a:xfrm>
        </p:spPr>
        <p:txBody>
          <a:bodyPr/>
          <a:lstStyle/>
          <a:p>
            <a:r>
              <a:rPr lang="ru-RU" sz="3800" b="0" dirty="0"/>
              <a:t>Тема урока: </a:t>
            </a:r>
          </a:p>
          <a:p>
            <a:r>
              <a:rPr lang="ru-RU" sz="3800" dirty="0"/>
              <a:t>«Либеральные и охранительные </a:t>
            </a:r>
          </a:p>
          <a:p>
            <a:r>
              <a:rPr lang="ru-RU" sz="3800" dirty="0"/>
              <a:t>тенденции во внутренней политике </a:t>
            </a:r>
          </a:p>
          <a:p>
            <a:r>
              <a:rPr lang="ru-RU" sz="3800" dirty="0"/>
              <a:t>Александра </a:t>
            </a:r>
            <a:r>
              <a:rPr lang="en-US" sz="3800" dirty="0"/>
              <a:t>I</a:t>
            </a:r>
            <a:r>
              <a:rPr lang="ru-RU" sz="3800" dirty="0"/>
              <a:t> в 1815-1825 гг.»</a:t>
            </a:r>
          </a:p>
        </p:txBody>
      </p:sp>
    </p:spTree>
    <p:extLst>
      <p:ext uri="{BB962C8B-B14F-4D97-AF65-F5344CB8AC3E}">
        <p14:creationId xmlns=""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8446FA7-B93D-4843-97D1-EF2B81A6E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5816" y="987574"/>
            <a:ext cx="6228184" cy="3312368"/>
          </a:xfrm>
        </p:spPr>
        <p:txBody>
          <a:bodyPr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</a:rPr>
              <a:t>План урока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i="1" dirty="0">
                <a:solidFill>
                  <a:schemeClr val="tx1"/>
                </a:solidFill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1. Влияние Отечественной войны 1812 г. на власть и общество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2. Продолжение реформ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3. Реформаторский проект Н.Н. Новосильцева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4. Отказ от проведения реформ в начале 1820-х гг.</a:t>
            </a:r>
          </a:p>
          <a:p>
            <a:pPr lvl="0" algn="just"/>
            <a:r>
              <a:rPr lang="ru-RU" sz="2000" dirty="0">
                <a:solidFill>
                  <a:schemeClr val="tx1"/>
                </a:solidFill>
              </a:rPr>
              <a:t>5. Итоги внутренней политики Александра </a:t>
            </a:r>
            <a:r>
              <a:rPr lang="en-US" sz="2000" dirty="0">
                <a:solidFill>
                  <a:schemeClr val="tx1"/>
                </a:solidFill>
              </a:rPr>
              <a:t>I 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47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965602"/>
          </a:xfrm>
        </p:spPr>
        <p:txBody>
          <a:bodyPr/>
          <a:lstStyle/>
          <a:p>
            <a:pPr algn="l"/>
            <a:r>
              <a:rPr lang="ru-RU" altLang="ko-KR" sz="2800" dirty="0"/>
              <a:t>1. Влияние Отечественной войны 1812 г. на власть и общество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77808" y="2364947"/>
            <a:ext cx="252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Ждали приближения российских законов к западноевропейским, послаблений в </a:t>
            </a:r>
          </a:p>
          <a:p>
            <a:pPr algn="ctr"/>
            <a:r>
              <a:rPr lang="ru-RU" dirty="0"/>
              <a:t>национальной </a:t>
            </a:r>
          </a:p>
          <a:p>
            <a:pPr algn="ctr"/>
            <a:r>
              <a:rPr lang="ru-RU" dirty="0"/>
              <a:t>политике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4691" y="2612271"/>
            <a:ext cx="1677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Надеялись </a:t>
            </a:r>
          </a:p>
          <a:p>
            <a:pPr algn="ctr"/>
            <a:r>
              <a:rPr lang="ru-RU" dirty="0"/>
              <a:t>на </a:t>
            </a:r>
          </a:p>
          <a:p>
            <a:pPr algn="ctr"/>
            <a:r>
              <a:rPr lang="ru-RU" dirty="0"/>
              <a:t>улучшение </a:t>
            </a:r>
          </a:p>
          <a:p>
            <a:pPr algn="ctr"/>
            <a:r>
              <a:rPr lang="ru-RU" dirty="0"/>
              <a:t>своего </a:t>
            </a:r>
          </a:p>
          <a:p>
            <a:pPr algn="ctr"/>
            <a:r>
              <a:rPr lang="ru-RU" dirty="0"/>
              <a:t>положения</a:t>
            </a:r>
            <a:endParaRPr lang="ko-KR" altLang="en-US" sz="1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6261" y="1442359"/>
            <a:ext cx="2046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dirty="0">
                <a:cs typeface="Arial" pitchFamily="34" charset="0"/>
              </a:rPr>
              <a:t>Полагали, что какие-либо изменения не нужны и даже вредны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108" y="2306482"/>
            <a:ext cx="157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Мечтали и </a:t>
            </a:r>
          </a:p>
          <a:p>
            <a:pPr algn="ctr"/>
            <a:r>
              <a:rPr lang="ru-RU" dirty="0"/>
              <a:t>говорили о </a:t>
            </a:r>
          </a:p>
          <a:p>
            <a:pPr algn="ctr"/>
            <a:r>
              <a:rPr lang="ru-RU" dirty="0"/>
              <a:t>будущей </a:t>
            </a:r>
          </a:p>
          <a:p>
            <a:pPr algn="ctr"/>
            <a:r>
              <a:rPr lang="ru-RU" dirty="0"/>
              <a:t>конституции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107504" y="3519683"/>
            <a:ext cx="1994636" cy="965601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b="1" dirty="0">
                <a:solidFill>
                  <a:schemeClr val="tx1"/>
                </a:solidFill>
              </a:rPr>
              <a:t>Либеральные слои дворянства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2135027" y="2996455"/>
            <a:ext cx="2392153" cy="1046455"/>
          </a:xfrm>
          <a:prstGeom prst="round2SameRect">
            <a:avLst>
              <a:gd name="adj1" fmla="val 3292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Консервативные слои дворянства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4572000" y="2075634"/>
            <a:ext cx="1533452" cy="498260"/>
          </a:xfrm>
          <a:prstGeom prst="round2SameRect">
            <a:avLst>
              <a:gd name="adj1" fmla="val 30795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Крестьяне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6184337" y="1600647"/>
            <a:ext cx="2629692" cy="706545"/>
          </a:xfrm>
          <a:prstGeom prst="round2SameRect">
            <a:avLst>
              <a:gd name="adj1" fmla="val 28661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Народы Российской империи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2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7356"/>
            <a:ext cx="9144000" cy="576064"/>
          </a:xfrm>
        </p:spPr>
        <p:txBody>
          <a:bodyPr/>
          <a:lstStyle/>
          <a:p>
            <a:pPr lvl="0"/>
            <a:r>
              <a:rPr lang="ru-RU" b="1" dirty="0"/>
              <a:t>Продолжение реформ</a:t>
            </a:r>
            <a:endParaRPr lang="ru-RU" dirty="0"/>
          </a:p>
        </p:txBody>
      </p:sp>
      <p:sp>
        <p:nvSpPr>
          <p:cNvPr id="11" name="Rounded Rectangle 10"/>
          <p:cNvSpPr/>
          <p:nvPr/>
        </p:nvSpPr>
        <p:spPr>
          <a:xfrm>
            <a:off x="5940152" y="2133518"/>
            <a:ext cx="3070466" cy="2526464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Великое княжество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Финляндское, также стало управляться «по-новому»: оно получило широкую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автономию в рамках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империи.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4995229" y="800627"/>
            <a:ext cx="3544697" cy="1332891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</a:rPr>
              <a:t>В 1815 г. Царству Польскому 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</a:rPr>
              <a:t>была дарована 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</a:rPr>
              <a:t>конституция.</a:t>
            </a:r>
            <a:endParaRPr lang="ko-KR" altLang="en-US" sz="1700" dirty="0">
              <a:solidFill>
                <a:schemeClr val="bg1"/>
              </a:solidFill>
            </a:endParaRPr>
          </a:p>
        </p:txBody>
      </p:sp>
      <p:sp>
        <p:nvSpPr>
          <p:cNvPr id="13" name="Rounded Rectangle 10"/>
          <p:cNvSpPr/>
          <p:nvPr/>
        </p:nvSpPr>
        <p:spPr>
          <a:xfrm flipH="1">
            <a:off x="251520" y="2534905"/>
            <a:ext cx="2771800" cy="1508511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Проведен ряд реформ, коснувшихся крестьян в Прибалтике.</a:t>
            </a:r>
          </a:p>
        </p:txBody>
      </p:sp>
      <p:sp>
        <p:nvSpPr>
          <p:cNvPr id="14" name="Rounded Rectangle 10"/>
          <p:cNvSpPr/>
          <p:nvPr/>
        </p:nvSpPr>
        <p:spPr>
          <a:xfrm flipH="1">
            <a:off x="0" y="757696"/>
            <a:ext cx="4032447" cy="1705686"/>
          </a:xfrm>
          <a:custGeom>
            <a:avLst/>
            <a:gdLst/>
            <a:ahLst/>
            <a:cxnLst/>
            <a:rect l="l" t="t" r="r" b="b"/>
            <a:pathLst>
              <a:path w="2478725" h="2077967">
                <a:moveTo>
                  <a:pt x="2478725" y="1659755"/>
                </a:moveTo>
                <a:lnTo>
                  <a:pt x="2478725" y="1670652"/>
                </a:lnTo>
                <a:lnTo>
                  <a:pt x="2469117" y="1670652"/>
                </a:lnTo>
                <a:cubicBezTo>
                  <a:pt x="2473080" y="1667608"/>
                  <a:pt x="2475945" y="1663714"/>
                  <a:pt x="2478725" y="1659755"/>
                </a:cubicBezTo>
                <a:close/>
                <a:moveTo>
                  <a:pt x="330916" y="0"/>
                </a:moveTo>
                <a:lnTo>
                  <a:pt x="2117356" y="0"/>
                </a:lnTo>
                <a:cubicBezTo>
                  <a:pt x="2300116" y="0"/>
                  <a:pt x="2448272" y="148156"/>
                  <a:pt x="2448272" y="330916"/>
                </a:cubicBezTo>
                <a:lnTo>
                  <a:pt x="2448272" y="1382518"/>
                </a:lnTo>
                <a:cubicBezTo>
                  <a:pt x="2448272" y="1565278"/>
                  <a:pt x="2300116" y="1713434"/>
                  <a:pt x="2117356" y="1713434"/>
                </a:cubicBezTo>
                <a:lnTo>
                  <a:pt x="1294529" y="1713434"/>
                </a:lnTo>
                <a:cubicBezTo>
                  <a:pt x="916525" y="1962656"/>
                  <a:pt x="764520" y="2007378"/>
                  <a:pt x="138599" y="2077967"/>
                </a:cubicBezTo>
                <a:cubicBezTo>
                  <a:pt x="503798" y="1878758"/>
                  <a:pt x="544190" y="1899957"/>
                  <a:pt x="711670" y="1713434"/>
                </a:cubicBezTo>
                <a:lnTo>
                  <a:pt x="330916" y="1713434"/>
                </a:lnTo>
                <a:cubicBezTo>
                  <a:pt x="148156" y="1713434"/>
                  <a:pt x="0" y="1565278"/>
                  <a:pt x="0" y="1382518"/>
                </a:cubicBezTo>
                <a:lnTo>
                  <a:pt x="0" y="330916"/>
                </a:lnTo>
                <a:cubicBezTo>
                  <a:pt x="0" y="148156"/>
                  <a:pt x="148156" y="0"/>
                  <a:pt x="3309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bg1"/>
                </a:solidFill>
              </a:rPr>
              <a:t>После войны по решению Венского 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</a:rPr>
              <a:t>конгресса 1815 г. Россия получила </a:t>
            </a:r>
          </a:p>
          <a:p>
            <a:pPr algn="ctr"/>
            <a:r>
              <a:rPr lang="ru-RU" sz="1700" dirty="0">
                <a:solidFill>
                  <a:schemeClr val="bg1"/>
                </a:solidFill>
              </a:rPr>
              <a:t>часть польских земель. Они получили название Царство Польское. </a:t>
            </a:r>
          </a:p>
        </p:txBody>
      </p:sp>
    </p:spTree>
    <p:extLst>
      <p:ext uri="{BB962C8B-B14F-4D97-AF65-F5344CB8AC3E}">
        <p14:creationId xmlns="" xmlns:p14="http://schemas.microsoft.com/office/powerpoint/2010/main" val="418315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9878"/>
            <a:ext cx="9144000" cy="576064"/>
          </a:xfrm>
        </p:spPr>
        <p:txBody>
          <a:bodyPr/>
          <a:lstStyle/>
          <a:p>
            <a:r>
              <a:rPr lang="ru-RU" altLang="ko-KR" sz="3200" dirty="0"/>
              <a:t>3. Реформаторский проект Н.Н. Новосильцева</a:t>
            </a:r>
            <a:endParaRPr lang="ko-KR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772076"/>
            <a:ext cx="5976664" cy="110799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chemeClr val="bg1"/>
                </a:solidFill>
              </a:rPr>
              <a:t>Задание</a:t>
            </a:r>
            <a:r>
              <a:rPr lang="ru-RU" dirty="0">
                <a:solidFill>
                  <a:schemeClr val="bg1"/>
                </a:solidFill>
              </a:rPr>
              <a:t>: прочитайте пункт «Реформаторский проект Н.Н. Новосильцева» параграфа 6 (стр. 41-42) и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ответьте на вопросы:</a:t>
            </a:r>
          </a:p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24" y="1935425"/>
            <a:ext cx="880236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1. Как назывался проект, подготовленный Н.Н. Новосильцевым?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524" y="2368609"/>
            <a:ext cx="880236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2. Какова была основная идея этого проекта?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5524" y="2809723"/>
            <a:ext cx="8802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3. Какие полномочия имел парламент согласно проекту?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7ADE474-4F30-4DD3-B288-33CB04C43CA9}"/>
              </a:ext>
            </a:extLst>
          </p:cNvPr>
          <p:cNvSpPr txBox="1"/>
          <p:nvPr/>
        </p:nvSpPr>
        <p:spPr>
          <a:xfrm>
            <a:off x="165524" y="3238995"/>
            <a:ext cx="8802364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4. Предусматривал ли проект Н.Н. Новосильцева изменение положения </a:t>
            </a:r>
          </a:p>
          <a:p>
            <a:r>
              <a:rPr lang="ru-RU" dirty="0"/>
              <a:t>крестьян?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5EACD50-C60B-4688-97AE-78967F002248}"/>
              </a:ext>
            </a:extLst>
          </p:cNvPr>
          <p:cNvSpPr txBox="1"/>
          <p:nvPr/>
        </p:nvSpPr>
        <p:spPr>
          <a:xfrm>
            <a:off x="165524" y="3941808"/>
            <a:ext cx="880236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5. Кто согласно проекту Н.Н. Новосильцева понимались под «гражданами»? </a:t>
            </a:r>
          </a:p>
          <a:p>
            <a:r>
              <a:rPr lang="ru-RU" dirty="0">
                <a:solidFill>
                  <a:schemeClr val="bg1"/>
                </a:solidFill>
              </a:rPr>
              <a:t>Какие права им могли бы быть предоставлены?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285972-ADB2-486A-9A92-EA6A67C542C3}"/>
              </a:ext>
            </a:extLst>
          </p:cNvPr>
          <p:cNvSpPr txBox="1"/>
          <p:nvPr/>
        </p:nvSpPr>
        <p:spPr>
          <a:xfrm>
            <a:off x="165525" y="4609058"/>
            <a:ext cx="880236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6. Каким должно было стать устройство Российской империи согласно проекту?</a:t>
            </a:r>
          </a:p>
        </p:txBody>
      </p:sp>
    </p:spTree>
    <p:extLst>
      <p:ext uri="{BB962C8B-B14F-4D97-AF65-F5344CB8AC3E}">
        <p14:creationId xmlns="" xmlns:p14="http://schemas.microsoft.com/office/powerpoint/2010/main" val="24973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2"/>
          <p:cNvSpPr>
            <a:spLocks noChangeArrowheads="1"/>
          </p:cNvSpPr>
          <p:nvPr/>
        </p:nvSpPr>
        <p:spPr bwMode="auto">
          <a:xfrm rot="5400000" flipH="1">
            <a:off x="5751037" y="-1750206"/>
            <a:ext cx="855971" cy="48508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3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AutoShape 92"/>
          <p:cNvSpPr>
            <a:spLocks noChangeArrowheads="1"/>
          </p:cNvSpPr>
          <p:nvPr/>
        </p:nvSpPr>
        <p:spPr bwMode="auto">
          <a:xfrm rot="5400000" flipH="1">
            <a:off x="6055217" y="310838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4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AutoShape 92"/>
          <p:cNvSpPr>
            <a:spLocks noChangeArrowheads="1"/>
          </p:cNvSpPr>
          <p:nvPr/>
        </p:nvSpPr>
        <p:spPr bwMode="auto">
          <a:xfrm rot="5400000" flipH="1">
            <a:off x="5979709" y="1322942"/>
            <a:ext cx="612000" cy="438900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5400">
            <a:solidFill>
              <a:schemeClr val="accent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0"/>
          <p:cNvSpPr txBox="1"/>
          <p:nvPr/>
        </p:nvSpPr>
        <p:spPr bwMode="auto">
          <a:xfrm>
            <a:off x="4321328" y="207801"/>
            <a:ext cx="3986827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Причины отказа Александра </a:t>
            </a:r>
            <a:r>
              <a:rPr lang="en-US" b="1" dirty="0"/>
              <a:t>I </a:t>
            </a:r>
            <a:r>
              <a:rPr lang="ru-RU" b="1" dirty="0"/>
              <a:t>от </a:t>
            </a:r>
          </a:p>
          <a:p>
            <a:pPr algn="ctr"/>
            <a:r>
              <a:rPr lang="ru-RU" b="1" dirty="0"/>
              <a:t>проведения реформ в начале </a:t>
            </a:r>
          </a:p>
          <a:p>
            <a:pPr algn="ctr"/>
            <a:r>
              <a:rPr lang="ru-RU" b="1" dirty="0"/>
              <a:t>1820-х гг.:</a:t>
            </a:r>
          </a:p>
        </p:txBody>
      </p:sp>
      <p:sp>
        <p:nvSpPr>
          <p:cNvPr id="18" name="AutoShape 92"/>
          <p:cNvSpPr>
            <a:spLocks noChangeAspect="1" noChangeArrowheads="1"/>
          </p:cNvSpPr>
          <p:nvPr/>
        </p:nvSpPr>
        <p:spPr bwMode="auto">
          <a:xfrm rot="16200000" flipH="1">
            <a:off x="3563888" y="272536"/>
            <a:ext cx="837709" cy="837709"/>
          </a:xfrm>
          <a:prstGeom prst="ellipse">
            <a:avLst/>
          </a:prstGeom>
          <a:solidFill>
            <a:schemeClr val="accent3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AutoShape 92"/>
          <p:cNvSpPr>
            <a:spLocks noChangeAspect="1" noChangeArrowheads="1"/>
          </p:cNvSpPr>
          <p:nvPr/>
        </p:nvSpPr>
        <p:spPr bwMode="auto">
          <a:xfrm rot="16200000" flipH="1">
            <a:off x="3849210" y="2173991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AutoShape 92"/>
          <p:cNvSpPr>
            <a:spLocks noChangeAspect="1" noChangeArrowheads="1"/>
          </p:cNvSpPr>
          <p:nvPr/>
        </p:nvSpPr>
        <p:spPr bwMode="auto">
          <a:xfrm rot="16200000" flipH="1">
            <a:off x="3813963" y="3211445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33" name="그룹 95"/>
          <p:cNvGrpSpPr/>
          <p:nvPr/>
        </p:nvGrpSpPr>
        <p:grpSpPr>
          <a:xfrm>
            <a:off x="7918690" y="714644"/>
            <a:ext cx="283532" cy="143201"/>
            <a:chOff x="7123783" y="2013388"/>
            <a:chExt cx="283532" cy="143201"/>
          </a:xfrm>
          <a:solidFill>
            <a:schemeClr val="accent3"/>
          </a:solidFill>
        </p:grpSpPr>
        <p:sp>
          <p:nvSpPr>
            <p:cNvPr id="34" name="이등변 삼각형 96"/>
            <p:cNvSpPr>
              <a:spLocks noChangeAspect="1"/>
            </p:cNvSpPr>
            <p:nvPr/>
          </p:nvSpPr>
          <p:spPr>
            <a:xfrm rot="16200000" flipV="1">
              <a:off x="7116411" y="2030989"/>
              <a:ext cx="122744" cy="108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35" name="이등변 삼각형 97"/>
            <p:cNvSpPr>
              <a:spLocks noChangeAspect="1"/>
            </p:cNvSpPr>
            <p:nvPr/>
          </p:nvSpPr>
          <p:spPr>
            <a:xfrm rot="16200000" flipV="1">
              <a:off x="7272714" y="2021989"/>
              <a:ext cx="143201" cy="126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49" name="TextBox 10"/>
          <p:cNvSpPr txBox="1"/>
          <p:nvPr/>
        </p:nvSpPr>
        <p:spPr bwMode="auto">
          <a:xfrm>
            <a:off x="4697888" y="2140863"/>
            <a:ext cx="3610267" cy="8617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Сопротивление реформам со </a:t>
            </a:r>
          </a:p>
          <a:p>
            <a:r>
              <a:rPr lang="ru-RU" dirty="0"/>
              <a:t>стороны большинства дворян</a:t>
            </a:r>
          </a:p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10"/>
          <p:cNvSpPr txBox="1"/>
          <p:nvPr/>
        </p:nvSpPr>
        <p:spPr bwMode="auto">
          <a:xfrm>
            <a:off x="4287982" y="3162374"/>
            <a:ext cx="4202851" cy="86177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Страх перед народными </a:t>
            </a:r>
          </a:p>
          <a:p>
            <a:pPr algn="ctr"/>
            <a:r>
              <a:rPr lang="ru-RU" dirty="0"/>
              <a:t>выступлениями</a:t>
            </a:r>
          </a:p>
          <a:p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587" y="195487"/>
            <a:ext cx="3925118" cy="2621310"/>
          </a:xfrm>
        </p:spPr>
        <p:txBody>
          <a:bodyPr/>
          <a:lstStyle/>
          <a:p>
            <a:pPr lvl="0" algn="ctr"/>
            <a:r>
              <a:rPr lang="ru-RU" sz="3400" b="1" dirty="0"/>
              <a:t>Отказ от </a:t>
            </a:r>
          </a:p>
          <a:p>
            <a:pPr lvl="0" algn="ctr"/>
            <a:r>
              <a:rPr lang="ru-RU" sz="3400" b="1" dirty="0"/>
              <a:t>проведения </a:t>
            </a:r>
          </a:p>
          <a:p>
            <a:pPr lvl="0" algn="ctr"/>
            <a:r>
              <a:rPr lang="ru-RU" sz="3400" b="1" dirty="0"/>
              <a:t>реформ в </a:t>
            </a:r>
          </a:p>
          <a:p>
            <a:pPr lvl="0" algn="ctr"/>
            <a:r>
              <a:rPr lang="ru-RU" sz="3400" b="1" dirty="0"/>
              <a:t>начале 1820-х гг.</a:t>
            </a:r>
            <a:endParaRPr lang="ru-RU" sz="3400" dirty="0"/>
          </a:p>
        </p:txBody>
      </p:sp>
    </p:spTree>
    <p:extLst>
      <p:ext uri="{BB962C8B-B14F-4D97-AF65-F5344CB8AC3E}">
        <p14:creationId xmlns="" xmlns:p14="http://schemas.microsoft.com/office/powerpoint/2010/main" val="4174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4A84BA98-C646-4FAA-8770-D239F916D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00" y="0"/>
            <a:ext cx="9144000" cy="5143500"/>
          </a:xfrm>
        </p:spPr>
      </p:sp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76C54AC0-3FA9-4D15-AF7D-D9C10781D101}"/>
              </a:ext>
            </a:extLst>
          </p:cNvPr>
          <p:cNvGrpSpPr/>
          <p:nvPr/>
        </p:nvGrpSpPr>
        <p:grpSpPr>
          <a:xfrm>
            <a:off x="260033" y="660133"/>
            <a:ext cx="8606276" cy="4494567"/>
            <a:chOff x="-527286" y="3156034"/>
            <a:chExt cx="8606276" cy="4494567"/>
          </a:xfrm>
        </p:grpSpPr>
        <p:sp>
          <p:nvSpPr>
            <p:cNvPr id="7" name="Round Same Side Corner Rectangle 6"/>
            <p:cNvSpPr/>
            <p:nvPr/>
          </p:nvSpPr>
          <p:spPr>
            <a:xfrm rot="5400000">
              <a:off x="2327082" y="1898694"/>
              <a:ext cx="4494567" cy="7009248"/>
            </a:xfrm>
            <a:prstGeom prst="round2SameRect">
              <a:avLst>
                <a:gd name="adj1" fmla="val 15768"/>
                <a:gd name="adj2" fmla="val 0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527286" y="3156034"/>
              <a:ext cx="2686092" cy="447772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1176803" y="2294802"/>
            <a:ext cx="867848" cy="1654808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242CE2E-96C0-417C-8138-B3DE9B5703F4}"/>
              </a:ext>
            </a:extLst>
          </p:cNvPr>
          <p:cNvSpPr/>
          <p:nvPr/>
        </p:nvSpPr>
        <p:spPr>
          <a:xfrm>
            <a:off x="763563" y="1193890"/>
            <a:ext cx="1730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попятное 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движение: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562C545-9833-4371-8CA9-75066E5BA95E}"/>
              </a:ext>
            </a:extLst>
          </p:cNvPr>
          <p:cNvSpPr/>
          <p:nvPr/>
        </p:nvSpPr>
        <p:spPr>
          <a:xfrm>
            <a:off x="2903356" y="1059582"/>
            <a:ext cx="5616626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Издавались указы, вновь разрешавшие помещикам ссылать крестьян в Сибирь за «предерзостные        поступки»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Крепостным опять запретили подавать жалобы на  своих господ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Усилился надзор за содержанием газет, журналов,  книг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Чиновникам запретили без дозволения начальства издавать любые произведения, «касавшиеся               внутренних и внешних отношений» Российского    государства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="" xmlns:a16="http://schemas.microsoft.com/office/drawing/2014/main" id="{1356B49D-7EFB-4F47-83A2-9FA7ACBB33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0" y="199724"/>
            <a:ext cx="9117713" cy="660133"/>
          </a:xfrm>
        </p:spPr>
        <p:txBody>
          <a:bodyPr/>
          <a:lstStyle/>
          <a:p>
            <a:pPr lvl="0" algn="ctr"/>
            <a:r>
              <a:rPr lang="ru-RU" sz="2800" b="1" dirty="0"/>
              <a:t>4. Отказ от проведения реформ в начале 1820-х гг.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1864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sz="2800" b="1" dirty="0"/>
              <a:t>4. Отказ от проведения реформ в начале 1820-х гг.</a:t>
            </a:r>
            <a:endParaRPr lang="ru-RU" sz="2800" dirty="0"/>
          </a:p>
        </p:txBody>
      </p:sp>
      <p:sp>
        <p:nvSpPr>
          <p:cNvPr id="4" name="Oval 3"/>
          <p:cNvSpPr/>
          <p:nvPr/>
        </p:nvSpPr>
        <p:spPr>
          <a:xfrm>
            <a:off x="4813221" y="699542"/>
            <a:ext cx="4294988" cy="16689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В учебных заведениях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значительно увеличили количество часов,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отводимых на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религиозное обучение</a:t>
            </a:r>
          </a:p>
        </p:txBody>
      </p:sp>
      <p:sp>
        <p:nvSpPr>
          <p:cNvPr id="5" name="Oval 4"/>
          <p:cNvSpPr/>
          <p:nvPr/>
        </p:nvSpPr>
        <p:spPr>
          <a:xfrm>
            <a:off x="0" y="1064727"/>
            <a:ext cx="4730331" cy="2028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1817 г. – для усиления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религиозных основ царь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переименовал Министерство народного просвещения в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Министерство духовных дел и народного просвещения</a:t>
            </a:r>
          </a:p>
        </p:txBody>
      </p:sp>
      <p:sp>
        <p:nvSpPr>
          <p:cNvPr id="6" name="Oval 5"/>
          <p:cNvSpPr/>
          <p:nvPr/>
        </p:nvSpPr>
        <p:spPr>
          <a:xfrm>
            <a:off x="4347768" y="2733663"/>
            <a:ext cx="4563368" cy="16689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В интересах РПЦ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Александр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запретил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деятельность ордена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иезуитов, осуществлявшего пропаганду католицизма в </a:t>
            </a:r>
          </a:p>
          <a:p>
            <a:pPr lvl="0" algn="ctr"/>
            <a:r>
              <a:rPr lang="ru-RU" dirty="0">
                <a:solidFill>
                  <a:schemeClr val="tx1"/>
                </a:solidFill>
              </a:rPr>
              <a:t>стране</a:t>
            </a:r>
          </a:p>
        </p:txBody>
      </p:sp>
      <p:sp>
        <p:nvSpPr>
          <p:cNvPr id="8" name="Oval 7"/>
          <p:cNvSpPr/>
          <p:nvPr/>
        </p:nvSpPr>
        <p:spPr>
          <a:xfrm>
            <a:off x="130374" y="3291830"/>
            <a:ext cx="4043468" cy="12961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1820 г. – иезуиты были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высланы из России,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имущество ордена </a:t>
            </a:r>
          </a:p>
          <a:p>
            <a:pPr lvl="0" algn="ctr"/>
            <a:r>
              <a:rPr lang="ru-RU" dirty="0">
                <a:solidFill>
                  <a:schemeClr val="bg1"/>
                </a:solidFill>
              </a:rPr>
              <a:t>конфисковано</a:t>
            </a:r>
          </a:p>
        </p:txBody>
      </p:sp>
    </p:spTree>
    <p:extLst>
      <p:ext uri="{BB962C8B-B14F-4D97-AF65-F5344CB8AC3E}">
        <p14:creationId xmlns="" xmlns:p14="http://schemas.microsoft.com/office/powerpoint/2010/main" val="37998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D9E0195-93F5-4D1E-ABEF-492262082599}"/>
              </a:ext>
            </a:extLst>
          </p:cNvPr>
          <p:cNvSpPr/>
          <p:nvPr/>
        </p:nvSpPr>
        <p:spPr>
          <a:xfrm>
            <a:off x="107504" y="129659"/>
            <a:ext cx="8928992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Итоги внутренней политики Александра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9F2B110-B5E5-4E20-B3C9-F6AF56BA7775}"/>
              </a:ext>
            </a:extLst>
          </p:cNvPr>
          <p:cNvSpPr/>
          <p:nvPr/>
        </p:nvSpPr>
        <p:spPr>
          <a:xfrm>
            <a:off x="-252536" y="2685628"/>
            <a:ext cx="9144000" cy="102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сводную таблицу «Основные итоги внутренней политики </a:t>
            </a: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используя материалы учебника, изложенные в параграфах 2 и 6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399FE63-D8E9-42C7-8258-1E1816CD9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9861225"/>
              </p:ext>
            </p:extLst>
          </p:nvPr>
        </p:nvGraphicFramePr>
        <p:xfrm>
          <a:off x="1115616" y="4266451"/>
          <a:ext cx="6984776" cy="713900"/>
        </p:xfrm>
        <a:graphic>
          <a:graphicData uri="http://schemas.openxmlformats.org/drawingml/2006/table">
            <a:tbl>
              <a:tblPr firstRow="1" firstCol="1" bandRow="1">
                <a:tableStyleId>{E269D01E-BC32-4049-B463-5C60D7B0CCD2}</a:tableStyleId>
              </a:tblPr>
              <a:tblGrid>
                <a:gridCol w="3492014">
                  <a:extLst>
                    <a:ext uri="{9D8B030D-6E8A-4147-A177-3AD203B41FA5}">
                      <a16:colId xmlns="" xmlns:a16="http://schemas.microsoft.com/office/drawing/2014/main" val="4206127874"/>
                    </a:ext>
                  </a:extLst>
                </a:gridCol>
                <a:gridCol w="3492762">
                  <a:extLst>
                    <a:ext uri="{9D8B030D-6E8A-4147-A177-3AD203B41FA5}">
                      <a16:colId xmlns="" xmlns:a16="http://schemas.microsoft.com/office/drawing/2014/main" val="4075482978"/>
                    </a:ext>
                  </a:extLst>
                </a:gridCol>
              </a:tblGrid>
              <a:tr h="3569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Событие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Его значение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09168920"/>
                  </a:ext>
                </a:extLst>
              </a:tr>
              <a:tr h="35695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34458308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565502-D957-4017-89D7-3607971ED309}"/>
              </a:ext>
            </a:extLst>
          </p:cNvPr>
          <p:cNvSpPr/>
          <p:nvPr/>
        </p:nvSpPr>
        <p:spPr>
          <a:xfrm>
            <a:off x="520116" y="3772270"/>
            <a:ext cx="756084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«Основные итоги внутренней политики Александра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2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444</Words>
  <Application>Microsoft Office PowerPoint</Application>
  <PresentationFormat>Экран (16:9)</PresentationFormat>
  <Paragraphs>97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Учитель</cp:lastModifiedBy>
  <cp:revision>98</cp:revision>
  <dcterms:created xsi:type="dcterms:W3CDTF">2016-12-05T23:26:54Z</dcterms:created>
  <dcterms:modified xsi:type="dcterms:W3CDTF">2020-09-30T05:53:02Z</dcterms:modified>
</cp:coreProperties>
</file>