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sldIdLst>
    <p:sldId id="313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264" r:id="rId11"/>
    <p:sldId id="268" r:id="rId12"/>
    <p:sldId id="270" r:id="rId13"/>
    <p:sldId id="312" r:id="rId14"/>
    <p:sldId id="286" r:id="rId15"/>
    <p:sldId id="287" r:id="rId16"/>
    <p:sldId id="308" r:id="rId17"/>
    <p:sldId id="309" r:id="rId18"/>
    <p:sldId id="310" r:id="rId19"/>
    <p:sldId id="290" r:id="rId20"/>
    <p:sldId id="291" r:id="rId21"/>
    <p:sldId id="314" r:id="rId22"/>
    <p:sldId id="288" r:id="rId23"/>
    <p:sldId id="292" r:id="rId24"/>
    <p:sldId id="289" r:id="rId25"/>
    <p:sldId id="295" r:id="rId26"/>
    <p:sldId id="294" r:id="rId27"/>
    <p:sldId id="296" r:id="rId28"/>
    <p:sldId id="297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99FF"/>
    <a:srgbClr val="FFCCFF"/>
    <a:srgbClr val="856BA5"/>
    <a:srgbClr val="6E558D"/>
    <a:srgbClr val="99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7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89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80899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0900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80901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0902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0903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0904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0905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0906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0907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0908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0909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0910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0911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80912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0913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0914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7EEAA92-06BE-47C0-AFB3-74FE47B8C9E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091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8091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2230679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C93FFB-A3E7-4A07-BEBC-0E5D57AF623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41497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9636DA6-8B91-4D29-94C9-30E19857C16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408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EC4A21-3440-4949-BD44-47083F94932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9785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7775BBF-1855-4935-9C7C-B752784CDC8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62126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ED97BA2-A245-48AD-91DC-5973214D7B4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39886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755E18A-770F-44DD-B3EF-EDE61D0AFCC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26015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69EA791-2E25-4594-96AA-E8692F5CF91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59386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9EDFB08-E4EC-4D49-AFEA-23BC1B347E9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24719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698B351-4994-4FE6-8CE7-1A642B8DF5A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01939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CC255CC-E134-466E-88CC-A03C9B485A0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1084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48B3A6F-D968-4196-9988-4A6C93FC384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03807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9EE3B1E-A61A-46B4-981A-1C2FF2A9292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54386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FB7383E-BAA8-43A7-A3B7-8949919C1C5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2430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B6D989A-41C3-46E2-B316-6D10856DFDF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0633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B7319-8752-43DC-9251-6FF6EC4E550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3" r:id="rId4"/>
    <p:sldLayoutId id="2147483650" r:id="rId5"/>
    <p:sldLayoutId id="2147483661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89F3C1-90F4-4A6D-8E85-77ACC55DEDFD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grpSp>
        <p:nvGrpSpPr>
          <p:cNvPr id="79876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7987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9878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9879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666699"/>
                </a:solidFill>
              </a:endParaRPr>
            </a:p>
          </p:txBody>
        </p:sp>
        <p:sp>
          <p:nvSpPr>
            <p:cNvPr id="79880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666699"/>
                </a:solidFill>
              </a:endParaRPr>
            </a:p>
          </p:txBody>
        </p:sp>
        <p:sp>
          <p:nvSpPr>
            <p:cNvPr id="79881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9999CC"/>
                </a:solidFill>
              </a:endParaRPr>
            </a:p>
          </p:txBody>
        </p:sp>
        <p:sp>
          <p:nvSpPr>
            <p:cNvPr id="79882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666699"/>
                </a:solidFill>
              </a:endParaRPr>
            </a:p>
          </p:txBody>
        </p:sp>
        <p:sp>
          <p:nvSpPr>
            <p:cNvPr id="79883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9884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9999CC"/>
                </a:solidFill>
              </a:endParaRPr>
            </a:p>
          </p:txBody>
        </p:sp>
        <p:sp>
          <p:nvSpPr>
            <p:cNvPr id="79885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9999CC"/>
                </a:solidFill>
              </a:endParaRPr>
            </a:p>
          </p:txBody>
        </p:sp>
      </p:grpSp>
      <p:sp>
        <p:nvSpPr>
          <p:cNvPr id="7988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7988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7988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5309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1388981"/>
            <a:ext cx="5429563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01.12.2020г</a:t>
            </a:r>
          </a:p>
          <a:p>
            <a:r>
              <a:rPr lang="ru-RU" sz="5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Классная </a:t>
            </a:r>
            <a:r>
              <a:rPr lang="ru-RU" sz="5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работа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164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67545" y="908720"/>
            <a:ext cx="80648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i="1" dirty="0" smtClean="0">
                <a:latin typeface="Calibri" panose="020F0502020204030204" pitchFamily="34" charset="0"/>
                <a:cs typeface="Arial" pitchFamily="34" charset="0"/>
              </a:rPr>
              <a:t>   </a:t>
            </a:r>
            <a:endParaRPr kumimoji="0" lang="ru-RU" sz="28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7" y="620691"/>
            <a:ext cx="77048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Calibri" panose="020F0502020204030204" pitchFamily="34" charset="0"/>
              </a:rPr>
              <a:t>6</a:t>
            </a:r>
            <a:r>
              <a:rPr lang="ru-RU" sz="2800" dirty="0" smtClean="0">
                <a:latin typeface="Calibri" panose="020F0502020204030204" pitchFamily="34" charset="0"/>
              </a:rPr>
              <a:t>. Чему </a:t>
            </a:r>
            <a:r>
              <a:rPr lang="ru-RU" sz="2800" dirty="0">
                <a:latin typeface="Calibri" panose="020F0502020204030204" pitchFamily="34" charset="0"/>
              </a:rPr>
              <a:t>равна градусная мера угла </a:t>
            </a:r>
            <a:r>
              <a:rPr lang="ru-RU" sz="2800" i="1" dirty="0">
                <a:latin typeface="Calibri" panose="020F0502020204030204" pitchFamily="34" charset="0"/>
              </a:rPr>
              <a:t>ВАС</a:t>
            </a:r>
            <a:r>
              <a:rPr lang="ru-RU" sz="2800" dirty="0">
                <a:latin typeface="Calibri" panose="020F0502020204030204" pitchFamily="34" charset="0"/>
              </a:rPr>
              <a:t>, если </a:t>
            </a:r>
            <a:r>
              <a:rPr lang="ru-RU" sz="2800" i="1" dirty="0">
                <a:latin typeface="Calibri" panose="020F0502020204030204" pitchFamily="34" charset="0"/>
              </a:rPr>
              <a:t>А</a:t>
            </a:r>
            <a:r>
              <a:rPr lang="en-US" sz="2800" i="1" dirty="0">
                <a:latin typeface="Calibri" panose="020F0502020204030204" pitchFamily="34" charset="0"/>
              </a:rPr>
              <a:t>D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ru-RU" sz="2800" dirty="0">
                <a:latin typeface="Calibri" panose="020F0502020204030204" pitchFamily="34" charset="0"/>
              </a:rPr>
              <a:t>– биссектриса треугольника </a:t>
            </a:r>
            <a:r>
              <a:rPr lang="ru-RU" sz="2800" i="1" dirty="0">
                <a:latin typeface="Calibri" panose="020F0502020204030204" pitchFamily="34" charset="0"/>
              </a:rPr>
              <a:t>АВС</a:t>
            </a:r>
            <a:r>
              <a:rPr lang="ru-RU" sz="2800" dirty="0">
                <a:latin typeface="Calibri" panose="020F0502020204030204" pitchFamily="34" charset="0"/>
              </a:rPr>
              <a:t>, а угол </a:t>
            </a:r>
            <a:r>
              <a:rPr lang="ru-RU" sz="2800" i="1" dirty="0">
                <a:latin typeface="Calibri" panose="020F0502020204030204" pitchFamily="34" charset="0"/>
              </a:rPr>
              <a:t>ВА</a:t>
            </a:r>
            <a:r>
              <a:rPr lang="en-US" sz="2800" i="1" dirty="0">
                <a:latin typeface="Calibri" panose="020F0502020204030204" pitchFamily="34" charset="0"/>
              </a:rPr>
              <a:t>D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ru-RU" sz="2800" dirty="0">
                <a:latin typeface="Calibri" panose="020F0502020204030204" pitchFamily="34" charset="0"/>
              </a:rPr>
              <a:t>равен 35°?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4" y="1628801"/>
            <a:ext cx="42386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4257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67545" y="908722"/>
            <a:ext cx="80648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i="1" dirty="0" smtClean="0">
                <a:latin typeface="Times New Roman" pitchFamily="18" charset="0"/>
                <a:cs typeface="Arial" pitchFamily="34" charset="0"/>
              </a:rPr>
              <a:t>   </a:t>
            </a:r>
            <a:endParaRPr kumimoji="0" lang="ru-RU" sz="24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764704"/>
            <a:ext cx="7200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Calibri" panose="020F0502020204030204" pitchFamily="34" charset="0"/>
              </a:rPr>
              <a:t>10</a:t>
            </a:r>
            <a:r>
              <a:rPr lang="ru-RU" sz="2800" dirty="0" smtClean="0">
                <a:latin typeface="Calibri" panose="020F0502020204030204" pitchFamily="34" charset="0"/>
              </a:rPr>
              <a:t>. Чему </a:t>
            </a:r>
            <a:r>
              <a:rPr lang="ru-RU" sz="2800" dirty="0">
                <a:latin typeface="Calibri" panose="020F0502020204030204" pitchFamily="34" charset="0"/>
              </a:rPr>
              <a:t>равна градусная мера угла</a:t>
            </a:r>
            <a:r>
              <a:rPr lang="ru-RU" sz="2800" i="1" dirty="0">
                <a:latin typeface="Calibri" panose="020F0502020204030204" pitchFamily="34" charset="0"/>
              </a:rPr>
              <a:t> А</a:t>
            </a:r>
            <a:r>
              <a:rPr lang="en-US" sz="2800" i="1" dirty="0">
                <a:latin typeface="Calibri" panose="020F0502020204030204" pitchFamily="34" charset="0"/>
              </a:rPr>
              <a:t>DB</a:t>
            </a:r>
            <a:r>
              <a:rPr lang="ru-RU" sz="2800" dirty="0">
                <a:latin typeface="Calibri" panose="020F0502020204030204" pitchFamily="34" charset="0"/>
              </a:rPr>
              <a:t>, если отрезок </a:t>
            </a:r>
            <a:r>
              <a:rPr lang="en-US" sz="2800" i="1" dirty="0">
                <a:latin typeface="Calibri" panose="020F0502020204030204" pitchFamily="34" charset="0"/>
              </a:rPr>
              <a:t>BD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ru-RU" sz="2800" dirty="0">
                <a:latin typeface="Calibri" panose="020F0502020204030204" pitchFamily="34" charset="0"/>
              </a:rPr>
              <a:t>– высота треугольника </a:t>
            </a:r>
            <a:r>
              <a:rPr lang="ru-RU" sz="2800" i="1" dirty="0">
                <a:latin typeface="Calibri" panose="020F0502020204030204" pitchFamily="34" charset="0"/>
              </a:rPr>
              <a:t>АВС</a:t>
            </a:r>
            <a:r>
              <a:rPr lang="ru-RU" sz="2800" dirty="0">
                <a:latin typeface="Calibri" panose="020F0502020204030204" pitchFamily="34" charset="0"/>
              </a:rPr>
              <a:t>?</a:t>
            </a:r>
          </a:p>
          <a:p>
            <a:r>
              <a:rPr lang="ru-RU" sz="2800" dirty="0">
                <a:latin typeface="Calibri" panose="020F0502020204030204" pitchFamily="34" charset="0"/>
              </a:rPr>
              <a:t> </a:t>
            </a:r>
          </a:p>
        </p:txBody>
      </p:sp>
      <p:pic>
        <p:nvPicPr>
          <p:cNvPr id="2051" name="Picture 3" descr="C:\Users\User\Desktop\фффф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083864"/>
            <a:ext cx="3703683" cy="300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3519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403648" y="1268760"/>
            <a:ext cx="7344816" cy="2590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4000" b="1" dirty="0" smtClean="0">
                <a:solidFill>
                  <a:srgbClr val="002060"/>
                </a:solidFill>
                <a:latin typeface="Monotype Corsiva" panose="03010101010201010101" pitchFamily="66" charset="0"/>
                <a:ea typeface="Times New Roman"/>
              </a:rPr>
              <a:t>Тема урока: 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4000" b="1" dirty="0" smtClean="0">
                <a:solidFill>
                  <a:srgbClr val="002060"/>
                </a:solidFill>
                <a:latin typeface="Monotype Corsiva" panose="03010101010201010101" pitchFamily="66" charset="0"/>
                <a:ea typeface="Times New Roman"/>
              </a:rPr>
              <a:t>Равнобедренные </a:t>
            </a:r>
            <a:r>
              <a:rPr lang="ru-RU" sz="4000" b="1" dirty="0">
                <a:solidFill>
                  <a:srgbClr val="002060"/>
                </a:solidFill>
                <a:latin typeface="Monotype Corsiva" panose="03010101010201010101" pitchFamily="66" charset="0"/>
                <a:ea typeface="Times New Roman"/>
              </a:rPr>
              <a:t>и равносторонние треугольники. Свойства равнобедренного треугольника. </a:t>
            </a:r>
            <a:endParaRPr lang="ru-RU" sz="40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112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6" y="404664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Треугольник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называется </a:t>
            </a:r>
            <a:r>
              <a:rPr lang="ru-RU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равнобедренным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если две его стороны равны. 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3053202" y="932726"/>
            <a:ext cx="3068586" cy="2469370"/>
            <a:chOff x="3053202" y="699542"/>
            <a:chExt cx="3068586" cy="1852028"/>
          </a:xfrm>
        </p:grpSpPr>
        <p:sp>
          <p:nvSpPr>
            <p:cNvPr id="4" name="Равнобедренный треугольник 3"/>
            <p:cNvSpPr/>
            <p:nvPr/>
          </p:nvSpPr>
          <p:spPr>
            <a:xfrm>
              <a:off x="3455876" y="1115705"/>
              <a:ext cx="2232248" cy="1368152"/>
            </a:xfrm>
            <a:prstGeom prst="triangle">
              <a:avLst/>
            </a:prstGeom>
            <a:noFill/>
            <a:ln w="38100">
              <a:solidFill>
                <a:srgbClr val="0033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053202" y="2139702"/>
              <a:ext cx="423514" cy="3924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i="1" dirty="0"/>
                <a:t>В</a:t>
              </a: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4378678" y="699542"/>
              <a:ext cx="423514" cy="3924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i="1" dirty="0"/>
                <a:t>А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698274" y="2159155"/>
              <a:ext cx="423514" cy="3924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i="1" dirty="0"/>
                <a:t>С</a:t>
              </a: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3981725" y="2242860"/>
            <a:ext cx="1134761" cy="156848"/>
            <a:chOff x="3981720" y="1682145"/>
            <a:chExt cx="1134761" cy="117636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>
              <a:off x="3981720" y="1702603"/>
              <a:ext cx="126014" cy="97178"/>
            </a:xfrm>
            <a:prstGeom prst="line">
              <a:avLst/>
            </a:prstGeom>
            <a:ln w="38100">
              <a:solidFill>
                <a:srgbClr val="0033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flipV="1">
              <a:off x="5026471" y="1682145"/>
              <a:ext cx="90010" cy="117636"/>
            </a:xfrm>
            <a:prstGeom prst="line">
              <a:avLst/>
            </a:prstGeom>
            <a:ln w="38100">
              <a:solidFill>
                <a:srgbClr val="0033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2244348" y="3429004"/>
            <a:ext cx="4655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i="1" dirty="0" smtClean="0">
                <a:latin typeface="Calibri" panose="020F0502020204030204" pitchFamily="34" charset="0"/>
              </a:rPr>
              <a:t>АВ</a:t>
            </a:r>
            <a:r>
              <a:rPr lang="ru-RU" sz="2400" dirty="0" smtClean="0">
                <a:latin typeface="Calibri" panose="020F0502020204030204" pitchFamily="34" charset="0"/>
              </a:rPr>
              <a:t>, </a:t>
            </a:r>
            <a:r>
              <a:rPr lang="ru-RU" sz="2400" i="1" dirty="0">
                <a:latin typeface="Calibri" panose="020F0502020204030204" pitchFamily="34" charset="0"/>
              </a:rPr>
              <a:t>А</a:t>
            </a:r>
            <a:r>
              <a:rPr lang="ru-RU" sz="2400" i="1" dirty="0" smtClean="0">
                <a:latin typeface="Calibri" panose="020F0502020204030204" pitchFamily="34" charset="0"/>
              </a:rPr>
              <a:t>С</a:t>
            </a:r>
            <a:r>
              <a:rPr lang="ru-RU" sz="2400" dirty="0" smtClean="0">
                <a:latin typeface="Calibri" panose="020F0502020204030204" pitchFamily="34" charset="0"/>
              </a:rPr>
              <a:t> – боковые стороны </a:t>
            </a:r>
            <a:r>
              <a:rPr lang="ru-RU" sz="2400" dirty="0">
                <a:latin typeface="Calibri" panose="020F0502020204030204" pitchFamily="34" charset="0"/>
              </a:rPr>
              <a:t>∆ </a:t>
            </a:r>
            <a:r>
              <a:rPr lang="ru-RU" sz="2400" i="1" dirty="0">
                <a:latin typeface="Calibri" panose="020F0502020204030204" pitchFamily="34" charset="0"/>
              </a:rPr>
              <a:t>АВС</a:t>
            </a:r>
            <a:r>
              <a:rPr lang="ru-RU" sz="2400" dirty="0" smtClean="0">
                <a:latin typeface="Calibri" panose="020F0502020204030204" pitchFamily="34" charset="0"/>
              </a:rPr>
              <a:t>.</a:t>
            </a:r>
            <a:endParaRPr lang="ru-RU" sz="2400" dirty="0">
              <a:latin typeface="Calibri" panose="020F0502020204030204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2971968" y="3198184"/>
            <a:ext cx="3216393" cy="1166497"/>
            <a:chOff x="2971964" y="2398638"/>
            <a:chExt cx="3216393" cy="874873"/>
          </a:xfrm>
        </p:grpSpPr>
        <p:sp>
          <p:nvSpPr>
            <p:cNvPr id="21" name="TextBox 20"/>
            <p:cNvSpPr txBox="1"/>
            <p:nvPr/>
          </p:nvSpPr>
          <p:spPr>
            <a:xfrm>
              <a:off x="2971964" y="2927262"/>
              <a:ext cx="321639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i="1" dirty="0">
                  <a:latin typeface="Calibri" panose="020F0502020204030204" pitchFamily="34" charset="0"/>
                </a:rPr>
                <a:t>В</a:t>
              </a:r>
              <a:r>
                <a:rPr lang="ru-RU" sz="2400" i="1" dirty="0" smtClean="0">
                  <a:latin typeface="Calibri" panose="020F0502020204030204" pitchFamily="34" charset="0"/>
                </a:rPr>
                <a:t>С</a:t>
              </a:r>
              <a:r>
                <a:rPr lang="ru-RU" sz="2400" dirty="0" smtClean="0">
                  <a:latin typeface="Calibri" panose="020F0502020204030204" pitchFamily="34" charset="0"/>
                </a:rPr>
                <a:t> – основание </a:t>
              </a:r>
              <a:r>
                <a:rPr lang="ru-RU" sz="2400" dirty="0">
                  <a:latin typeface="Calibri" panose="020F0502020204030204" pitchFamily="34" charset="0"/>
                </a:rPr>
                <a:t>∆ </a:t>
              </a:r>
              <a:r>
                <a:rPr lang="ru-RU" sz="2400" i="1" dirty="0">
                  <a:latin typeface="Calibri" panose="020F0502020204030204" pitchFamily="34" charset="0"/>
                </a:rPr>
                <a:t>АВС</a:t>
              </a:r>
              <a:r>
                <a:rPr lang="ru-RU" sz="2400" dirty="0" smtClean="0">
                  <a:latin typeface="Calibri" panose="020F0502020204030204" pitchFamily="34" charset="0"/>
                </a:rPr>
                <a:t>.</a:t>
              </a:r>
              <a:endParaRPr lang="ru-RU" sz="2400" dirty="0">
                <a:latin typeface="Calibri" panose="020F0502020204030204" pitchFamily="34" charset="0"/>
              </a:endParaRPr>
            </a:p>
          </p:txBody>
        </p:sp>
        <p:grpSp>
          <p:nvGrpSpPr>
            <p:cNvPr id="25" name="Группа 24"/>
            <p:cNvGrpSpPr/>
            <p:nvPr/>
          </p:nvGrpSpPr>
          <p:grpSpPr>
            <a:xfrm>
              <a:off x="4562847" y="2398638"/>
              <a:ext cx="63846" cy="173112"/>
              <a:chOff x="4562847" y="2398638"/>
              <a:chExt cx="63846" cy="173112"/>
            </a:xfrm>
          </p:grpSpPr>
          <p:cxnSp>
            <p:nvCxnSpPr>
              <p:cNvPr id="23" name="Прямая соединительная линия 22"/>
              <p:cNvCxnSpPr/>
              <p:nvPr/>
            </p:nvCxnSpPr>
            <p:spPr>
              <a:xfrm>
                <a:off x="4562847" y="2401312"/>
                <a:ext cx="9153" cy="170438"/>
              </a:xfrm>
              <a:prstGeom prst="line">
                <a:avLst/>
              </a:prstGeom>
              <a:ln w="38100">
                <a:solidFill>
                  <a:srgbClr val="0033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>
                <a:off x="4617540" y="2398638"/>
                <a:ext cx="9153" cy="170438"/>
              </a:xfrm>
              <a:prstGeom prst="line">
                <a:avLst/>
              </a:prstGeom>
              <a:ln w="38100">
                <a:solidFill>
                  <a:srgbClr val="0033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" name="Группа 10"/>
          <p:cNvGrpSpPr/>
          <p:nvPr/>
        </p:nvGrpSpPr>
        <p:grpSpPr>
          <a:xfrm>
            <a:off x="116741" y="1476615"/>
            <a:ext cx="4491259" cy="3383908"/>
            <a:chOff x="116741" y="1107460"/>
            <a:chExt cx="4491259" cy="2537931"/>
          </a:xfrm>
        </p:grpSpPr>
        <p:sp>
          <p:nvSpPr>
            <p:cNvPr id="26" name="TextBox 25"/>
            <p:cNvSpPr txBox="1"/>
            <p:nvPr/>
          </p:nvSpPr>
          <p:spPr>
            <a:xfrm>
              <a:off x="116741" y="3299142"/>
              <a:ext cx="3911264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dirty="0" smtClean="0">
                  <a:latin typeface="Calibri" panose="020F0502020204030204" pitchFamily="34" charset="0"/>
                </a:rPr>
                <a:t>      Точка</a:t>
              </a:r>
              <a:r>
                <a:rPr lang="ru-RU" sz="2400" i="1" dirty="0" smtClean="0">
                  <a:latin typeface="Calibri" panose="020F0502020204030204" pitchFamily="34" charset="0"/>
                </a:rPr>
                <a:t> А</a:t>
              </a:r>
              <a:r>
                <a:rPr lang="ru-RU" sz="2400" dirty="0" smtClean="0">
                  <a:latin typeface="Calibri" panose="020F0502020204030204" pitchFamily="34" charset="0"/>
                </a:rPr>
                <a:t> – вершина </a:t>
              </a:r>
              <a:r>
                <a:rPr lang="ru-RU" sz="2400" dirty="0">
                  <a:latin typeface="Calibri" panose="020F0502020204030204" pitchFamily="34" charset="0"/>
                </a:rPr>
                <a:t>∆ </a:t>
              </a:r>
              <a:r>
                <a:rPr lang="ru-RU" sz="2400" i="1" dirty="0" smtClean="0">
                  <a:latin typeface="Calibri" panose="020F0502020204030204" pitchFamily="34" charset="0"/>
                </a:rPr>
                <a:t>АВС</a:t>
              </a:r>
              <a:r>
                <a:rPr lang="ru-RU" sz="2400" dirty="0">
                  <a:latin typeface="Calibri" panose="020F0502020204030204" pitchFamily="34" charset="0"/>
                </a:rPr>
                <a:t>,</a:t>
              </a:r>
            </a:p>
          </p:txBody>
        </p:sp>
        <p:sp>
          <p:nvSpPr>
            <p:cNvPr id="31" name="Овал 30"/>
            <p:cNvSpPr/>
            <p:nvPr/>
          </p:nvSpPr>
          <p:spPr>
            <a:xfrm>
              <a:off x="4536000" y="1107460"/>
              <a:ext cx="72000" cy="72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419880" y="3263813"/>
            <a:ext cx="5506394" cy="1596713"/>
            <a:chOff x="3419876" y="2447857"/>
            <a:chExt cx="5506394" cy="1197535"/>
          </a:xfrm>
        </p:grpSpPr>
        <p:sp>
          <p:nvSpPr>
            <p:cNvPr id="27" name="TextBox 26"/>
            <p:cNvSpPr txBox="1"/>
            <p:nvPr/>
          </p:nvSpPr>
          <p:spPr>
            <a:xfrm>
              <a:off x="3629884" y="3299143"/>
              <a:ext cx="5296386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dirty="0" smtClean="0">
                  <a:latin typeface="Calibri" panose="020F0502020204030204" pitchFamily="34" charset="0"/>
                </a:rPr>
                <a:t>   точки </a:t>
              </a:r>
              <a:r>
                <a:rPr lang="ru-RU" sz="2400" i="1" dirty="0" smtClean="0">
                  <a:latin typeface="Calibri" panose="020F0502020204030204" pitchFamily="34" charset="0"/>
                </a:rPr>
                <a:t>В</a:t>
              </a:r>
              <a:r>
                <a:rPr lang="ru-RU" sz="2400" dirty="0" smtClean="0">
                  <a:latin typeface="Calibri" panose="020F0502020204030204" pitchFamily="34" charset="0"/>
                </a:rPr>
                <a:t>, </a:t>
              </a:r>
              <a:r>
                <a:rPr lang="ru-RU" sz="2400" i="1" dirty="0" smtClean="0">
                  <a:latin typeface="Calibri" panose="020F0502020204030204" pitchFamily="34" charset="0"/>
                </a:rPr>
                <a:t>С</a:t>
              </a:r>
              <a:r>
                <a:rPr lang="ru-RU" sz="2400" dirty="0" smtClean="0">
                  <a:latin typeface="Calibri" panose="020F0502020204030204" pitchFamily="34" charset="0"/>
                </a:rPr>
                <a:t> – вершины при основании</a:t>
              </a:r>
              <a:r>
                <a:rPr lang="ru-RU" sz="2400" dirty="0" smtClean="0"/>
                <a:t>.</a:t>
              </a:r>
              <a:endParaRPr lang="ru-RU" sz="2400" dirty="0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3419876" y="2450531"/>
              <a:ext cx="72000" cy="7200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5652124" y="2447857"/>
              <a:ext cx="72000" cy="7200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95284" y="1487609"/>
            <a:ext cx="4086068" cy="3939928"/>
            <a:chOff x="687269" y="1115705"/>
            <a:chExt cx="4086068" cy="2954946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687269" y="3724402"/>
              <a:ext cx="3388363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latin typeface="Calibri" panose="020F0502020204030204" pitchFamily="34" charset="0"/>
                </a:rPr>
                <a:t>∠ </a:t>
              </a:r>
              <a:r>
                <a:rPr lang="ru-RU" sz="2400" i="1" dirty="0" smtClean="0">
                  <a:latin typeface="Calibri" panose="020F0502020204030204" pitchFamily="34" charset="0"/>
                </a:rPr>
                <a:t>А</a:t>
              </a:r>
              <a:r>
                <a:rPr lang="ru-RU" sz="2400" dirty="0" smtClean="0">
                  <a:latin typeface="Calibri" panose="020F0502020204030204" pitchFamily="34" charset="0"/>
                </a:rPr>
                <a:t> – угол при вершине,</a:t>
              </a:r>
              <a:endParaRPr lang="ru-RU" sz="2400" dirty="0">
                <a:latin typeface="Calibri" panose="020F0502020204030204" pitchFamily="34" charset="0"/>
              </a:endParaRPr>
            </a:p>
          </p:txBody>
        </p:sp>
        <p:grpSp>
          <p:nvGrpSpPr>
            <p:cNvPr id="51" name="Группа 50"/>
            <p:cNvGrpSpPr/>
            <p:nvPr/>
          </p:nvGrpSpPr>
          <p:grpSpPr>
            <a:xfrm>
              <a:off x="4370663" y="1115705"/>
              <a:ext cx="402674" cy="248348"/>
              <a:chOff x="4378678" y="1115705"/>
              <a:chExt cx="402674" cy="248348"/>
            </a:xfrm>
          </p:grpSpPr>
          <p:cxnSp>
            <p:nvCxnSpPr>
              <p:cNvPr id="44" name="Прямая соединительная линия 43"/>
              <p:cNvCxnSpPr/>
              <p:nvPr/>
            </p:nvCxnSpPr>
            <p:spPr>
              <a:xfrm flipV="1">
                <a:off x="4378678" y="1117353"/>
                <a:ext cx="193322" cy="228745"/>
              </a:xfrm>
              <a:prstGeom prst="line">
                <a:avLst/>
              </a:prstGeom>
              <a:ln w="254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Прямая соединительная линия 47"/>
              <p:cNvCxnSpPr>
                <a:stCxn id="4" idx="0"/>
              </p:cNvCxnSpPr>
              <p:nvPr/>
            </p:nvCxnSpPr>
            <p:spPr>
              <a:xfrm>
                <a:off x="4572000" y="1115705"/>
                <a:ext cx="209352" cy="248348"/>
              </a:xfrm>
              <a:prstGeom prst="line">
                <a:avLst/>
              </a:prstGeom>
              <a:ln w="254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Группа 13"/>
          <p:cNvGrpSpPr/>
          <p:nvPr/>
        </p:nvGrpSpPr>
        <p:grpSpPr>
          <a:xfrm>
            <a:off x="3455881" y="2852560"/>
            <a:ext cx="4827703" cy="2574600"/>
            <a:chOff x="3455876" y="2139703"/>
            <a:chExt cx="4827703" cy="1930950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3955919" y="3724404"/>
              <a:ext cx="4327660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latin typeface="Calibri" panose="020F0502020204030204" pitchFamily="34" charset="0"/>
                </a:rPr>
                <a:t>∠ </a:t>
              </a:r>
              <a:r>
                <a:rPr lang="ru-RU" sz="2400" i="1" dirty="0" smtClean="0">
                  <a:latin typeface="Calibri" panose="020F0502020204030204" pitchFamily="34" charset="0"/>
                </a:rPr>
                <a:t>В</a:t>
              </a:r>
              <a:r>
                <a:rPr lang="ru-RU" sz="2400" dirty="0" smtClean="0">
                  <a:latin typeface="Calibri" panose="020F0502020204030204" pitchFamily="34" charset="0"/>
                </a:rPr>
                <a:t>, ∠ </a:t>
              </a:r>
              <a:r>
                <a:rPr lang="ru-RU" sz="2400" i="1" dirty="0" smtClean="0">
                  <a:latin typeface="Calibri" panose="020F0502020204030204" pitchFamily="34" charset="0"/>
                </a:rPr>
                <a:t>С</a:t>
              </a:r>
              <a:r>
                <a:rPr lang="ru-RU" sz="2400" dirty="0" smtClean="0">
                  <a:latin typeface="Calibri" panose="020F0502020204030204" pitchFamily="34" charset="0"/>
                </a:rPr>
                <a:t> – углы при основании</a:t>
              </a:r>
              <a:r>
                <a:rPr lang="ru-RU" sz="2400" dirty="0" smtClean="0"/>
                <a:t>.</a:t>
              </a:r>
              <a:endParaRPr lang="ru-RU" sz="2400" dirty="0"/>
            </a:p>
          </p:txBody>
        </p:sp>
        <p:grpSp>
          <p:nvGrpSpPr>
            <p:cNvPr id="63" name="Группа 62"/>
            <p:cNvGrpSpPr/>
            <p:nvPr/>
          </p:nvGrpSpPr>
          <p:grpSpPr>
            <a:xfrm>
              <a:off x="3455876" y="2139703"/>
              <a:ext cx="365341" cy="346828"/>
              <a:chOff x="3455876" y="2139703"/>
              <a:chExt cx="365341" cy="346828"/>
            </a:xfrm>
          </p:grpSpPr>
          <p:cxnSp>
            <p:nvCxnSpPr>
              <p:cNvPr id="53" name="Прямая соединительная линия 52"/>
              <p:cNvCxnSpPr>
                <a:stCxn id="4" idx="2"/>
              </p:cNvCxnSpPr>
              <p:nvPr/>
            </p:nvCxnSpPr>
            <p:spPr>
              <a:xfrm flipV="1">
                <a:off x="3455876" y="2139703"/>
                <a:ext cx="279805" cy="344154"/>
              </a:xfrm>
              <a:prstGeom prst="line">
                <a:avLst/>
              </a:prstGeom>
              <a:ln w="254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Прямая соединительная линия 59"/>
              <p:cNvCxnSpPr/>
              <p:nvPr/>
            </p:nvCxnSpPr>
            <p:spPr>
              <a:xfrm flipV="1">
                <a:off x="3455876" y="2483857"/>
                <a:ext cx="365341" cy="2674"/>
              </a:xfrm>
              <a:prstGeom prst="line">
                <a:avLst/>
              </a:prstGeom>
              <a:ln w="254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5" name="Прямая соединительная линия 64"/>
            <p:cNvCxnSpPr>
              <a:endCxn id="32" idx="1"/>
            </p:cNvCxnSpPr>
            <p:nvPr/>
          </p:nvCxnSpPr>
          <p:spPr>
            <a:xfrm>
              <a:off x="5436096" y="2175706"/>
              <a:ext cx="226572" cy="282695"/>
            </a:xfrm>
            <a:prstGeom prst="line">
              <a:avLst/>
            </a:prstGeom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я соединительная линия 75"/>
            <p:cNvCxnSpPr>
              <a:endCxn id="32" idx="2"/>
            </p:cNvCxnSpPr>
            <p:nvPr/>
          </p:nvCxnSpPr>
          <p:spPr>
            <a:xfrm flipV="1">
              <a:off x="5292080" y="2483857"/>
              <a:ext cx="360044" cy="2674"/>
            </a:xfrm>
            <a:prstGeom prst="line">
              <a:avLst/>
            </a:prstGeom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8199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767122" y="476672"/>
            <a:ext cx="7366756" cy="4506113"/>
            <a:chOff x="767122" y="357504"/>
            <a:chExt cx="7366756" cy="3379585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767122" y="357504"/>
              <a:ext cx="7366756" cy="7155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450000"/>
              <a:r>
                <a:rPr lang="ru-RU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Треугольник</a:t>
              </a:r>
              <a:r>
                <a: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у которого все стороны равны, называется </a:t>
              </a:r>
              <a:r>
                <a:rPr lang="ru-RU" sz="2800" b="1" dirty="0">
                  <a:solidFill>
                    <a:srgbClr val="CC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равносторонним</a:t>
              </a:r>
              <a:r>
                <a: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</a:p>
          </p:txBody>
        </p:sp>
        <p:sp>
          <p:nvSpPr>
            <p:cNvPr id="3" name="Равнобедренный треугольник 2"/>
            <p:cNvSpPr/>
            <p:nvPr/>
          </p:nvSpPr>
          <p:spPr>
            <a:xfrm>
              <a:off x="3259844" y="1419622"/>
              <a:ext cx="2505878" cy="2160240"/>
            </a:xfrm>
            <a:prstGeom prst="triangle">
              <a:avLst/>
            </a:prstGeom>
            <a:noFill/>
            <a:ln w="38100">
              <a:solidFill>
                <a:srgbClr val="0033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322417" y="968410"/>
              <a:ext cx="423514" cy="3924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i="1" dirty="0" smtClean="0"/>
                <a:t>А</a:t>
              </a:r>
              <a:endParaRPr lang="ru-RU" sz="2800" b="1" i="1" dirty="0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813983" y="3344674"/>
              <a:ext cx="423514" cy="3924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i="1" dirty="0"/>
                <a:t>В</a:t>
              </a: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5797296" y="3291830"/>
              <a:ext cx="423514" cy="3924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i="1" dirty="0" smtClean="0"/>
                <a:t>С</a:t>
              </a:r>
              <a:endParaRPr lang="ru-RU" sz="2800" b="1" i="1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3852752" y="3188973"/>
            <a:ext cx="1314467" cy="1680187"/>
            <a:chOff x="3852747" y="2391730"/>
            <a:chExt cx="1314467" cy="1260140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>
              <a:off x="3852747" y="2391730"/>
              <a:ext cx="144016" cy="72008"/>
            </a:xfrm>
            <a:prstGeom prst="line">
              <a:avLst/>
            </a:prstGeom>
            <a:ln w="38100">
              <a:solidFill>
                <a:srgbClr val="0033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V="1">
              <a:off x="5018123" y="2400114"/>
              <a:ext cx="149091" cy="72008"/>
            </a:xfrm>
            <a:prstGeom prst="line">
              <a:avLst/>
            </a:prstGeom>
            <a:ln w="38100">
              <a:solidFill>
                <a:srgbClr val="0033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4512783" y="3507854"/>
              <a:ext cx="0" cy="144016"/>
            </a:xfrm>
            <a:prstGeom prst="line">
              <a:avLst/>
            </a:prstGeom>
            <a:ln w="38100">
              <a:solidFill>
                <a:srgbClr val="0033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Прямоугольник 32"/>
          <p:cNvSpPr/>
          <p:nvPr/>
        </p:nvSpPr>
        <p:spPr>
          <a:xfrm>
            <a:off x="1043608" y="5133191"/>
            <a:ext cx="73460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/>
            <a:r>
              <a:rPr lang="ru-RU" sz="2800" dirty="0" smtClean="0">
                <a:latin typeface="Calibri" panose="020F0502020204030204" pitchFamily="34" charset="0"/>
              </a:rPr>
              <a:t>Любой </a:t>
            </a:r>
            <a:r>
              <a:rPr lang="ru-RU" sz="2800" dirty="0">
                <a:latin typeface="Calibri" panose="020F0502020204030204" pitchFamily="34" charset="0"/>
              </a:rPr>
              <a:t>равносторонний треугольник является равнобедренным.</a:t>
            </a:r>
          </a:p>
        </p:txBody>
      </p:sp>
    </p:spTree>
    <p:extLst>
      <p:ext uri="{BB962C8B-B14F-4D97-AF65-F5344CB8AC3E}">
        <p14:creationId xmlns:p14="http://schemas.microsoft.com/office/powerpoint/2010/main" xmlns="" val="112928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730825" y="2651822"/>
            <a:ext cx="2977079" cy="2602414"/>
            <a:chOff x="5265476" y="824394"/>
            <a:chExt cx="3323145" cy="2475031"/>
          </a:xfrm>
        </p:grpSpPr>
        <p:sp>
          <p:nvSpPr>
            <p:cNvPr id="6" name="Равнобедренный треугольник 5"/>
            <p:cNvSpPr/>
            <p:nvPr/>
          </p:nvSpPr>
          <p:spPr>
            <a:xfrm>
              <a:off x="5652120" y="1347614"/>
              <a:ext cx="2520280" cy="1944216"/>
            </a:xfrm>
            <a:prstGeom prst="triangle">
              <a:avLst/>
            </a:prstGeom>
            <a:noFill/>
            <a:ln w="38100">
              <a:solidFill>
                <a:srgbClr val="0033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6710923" y="824394"/>
              <a:ext cx="423514" cy="3924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i="1" dirty="0" smtClean="0">
                  <a:solidFill>
                    <a:prstClr val="black"/>
                  </a:solidFill>
                </a:rPr>
                <a:t>А</a:t>
              </a:r>
              <a:endParaRPr lang="ru-RU" sz="2800" b="1" i="1" dirty="0">
                <a:solidFill>
                  <a:prstClr val="black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265476" y="2907010"/>
              <a:ext cx="423514" cy="3924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i="1" dirty="0">
                  <a:solidFill>
                    <a:prstClr val="black"/>
                  </a:solidFill>
                </a:rPr>
                <a:t>В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8165107" y="2899370"/>
              <a:ext cx="423514" cy="3924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i="1" dirty="0" smtClean="0">
                  <a:solidFill>
                    <a:prstClr val="black"/>
                  </a:solidFill>
                </a:rPr>
                <a:t>С</a:t>
              </a:r>
              <a:endParaRPr lang="ru-RU" sz="2800" b="1" i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1541512" y="4224110"/>
            <a:ext cx="1347878" cy="179833"/>
            <a:chOff x="6253533" y="2177319"/>
            <a:chExt cx="1347878" cy="134875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>
              <a:off x="6253533" y="2177319"/>
              <a:ext cx="144016" cy="86010"/>
            </a:xfrm>
            <a:prstGeom prst="line">
              <a:avLst/>
            </a:prstGeom>
            <a:ln w="38100">
              <a:solidFill>
                <a:srgbClr val="0033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flipV="1">
              <a:off x="7452320" y="2240186"/>
              <a:ext cx="149091" cy="72008"/>
            </a:xfrm>
            <a:prstGeom prst="line">
              <a:avLst/>
            </a:prstGeom>
            <a:ln w="38100">
              <a:solidFill>
                <a:srgbClr val="0033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Прямоугольник 19"/>
          <p:cNvSpPr/>
          <p:nvPr/>
        </p:nvSpPr>
        <p:spPr>
          <a:xfrm>
            <a:off x="4139952" y="2596801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3200" b="1" dirty="0">
                <a:solidFill>
                  <a:prstClr val="black"/>
                </a:solidFill>
                <a:latin typeface="Times New Roman" pitchFamily="18" charset="0"/>
              </a:rPr>
              <a:t>Дано: </a:t>
            </a:r>
            <a:r>
              <a:rPr lang="ru-RU" altLang="ru-RU" b="1" dirty="0">
                <a:solidFill>
                  <a:prstClr val="black"/>
                </a:solidFill>
                <a:latin typeface="Times New Roman" pitchFamily="18" charset="0"/>
                <a:sym typeface="Symbol" pitchFamily="18" charset="2"/>
              </a:rPr>
              <a:t></a:t>
            </a:r>
            <a:r>
              <a:rPr lang="ru-RU" altLang="ru-RU" sz="3200" b="1" dirty="0">
                <a:solidFill>
                  <a:prstClr val="black"/>
                </a:solidFill>
                <a:latin typeface="Times New Roman" pitchFamily="18" charset="0"/>
                <a:sym typeface="Symbol" pitchFamily="18" charset="2"/>
              </a:rPr>
              <a:t>АВС – равнобедренный,       </a:t>
            </a:r>
            <a:r>
              <a:rPr lang="ru-RU" altLang="ru-RU" sz="3200" b="1" dirty="0" smtClean="0">
                <a:solidFill>
                  <a:prstClr val="black"/>
                </a:solidFill>
                <a:latin typeface="Times New Roman" pitchFamily="18" charset="0"/>
                <a:sym typeface="Symbol" pitchFamily="18" charset="2"/>
              </a:rPr>
              <a:t>ВС </a:t>
            </a:r>
            <a:r>
              <a:rPr lang="ru-RU" altLang="ru-RU" sz="3200" b="1" dirty="0">
                <a:solidFill>
                  <a:prstClr val="black"/>
                </a:solidFill>
                <a:latin typeface="Times New Roman" pitchFamily="18" charset="0"/>
                <a:sym typeface="Symbol" pitchFamily="18" charset="2"/>
              </a:rPr>
              <a:t>– основание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3200" b="1" dirty="0">
                <a:solidFill>
                  <a:prstClr val="black"/>
                </a:solidFill>
                <a:latin typeface="Times New Roman" pitchFamily="18" charset="0"/>
                <a:sym typeface="Symbol" pitchFamily="18" charset="2"/>
              </a:rPr>
              <a:t>Доказать: </a:t>
            </a:r>
            <a:r>
              <a:rPr lang="ru-RU" altLang="ru-RU" sz="3200" b="1" dirty="0" smtClean="0">
                <a:solidFill>
                  <a:prstClr val="black"/>
                </a:solidFill>
                <a:latin typeface="Times New Roman" pitchFamily="18" charset="0"/>
                <a:sym typeface="Symbol" pitchFamily="18" charset="2"/>
              </a:rPr>
              <a:t>В </a:t>
            </a:r>
            <a:r>
              <a:rPr lang="ru-RU" altLang="ru-RU" sz="3200" b="1" dirty="0">
                <a:solidFill>
                  <a:prstClr val="black"/>
                </a:solidFill>
                <a:latin typeface="Times New Roman" pitchFamily="18" charset="0"/>
                <a:sym typeface="Symbol" pitchFamily="18" charset="2"/>
              </a:rPr>
              <a:t>=С</a:t>
            </a:r>
            <a:endParaRPr lang="ru-RU" altLang="ru-RU" sz="32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46280" y="399923"/>
            <a:ext cx="778615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i="1" dirty="0" smtClean="0">
                <a:solidFill>
                  <a:srgbClr val="0070C0"/>
                </a:solidFill>
                <a:latin typeface="Arial" charset="0"/>
              </a:rPr>
              <a:t>Свойство </a:t>
            </a:r>
            <a:r>
              <a:rPr lang="ru-RU" altLang="ru-RU" sz="3200" b="1" i="1" dirty="0">
                <a:solidFill>
                  <a:srgbClr val="0070C0"/>
                </a:solidFill>
                <a:latin typeface="Arial" charset="0"/>
              </a:rPr>
              <a:t>равнобедренного треугольника.</a:t>
            </a:r>
          </a:p>
          <a:p>
            <a:pPr lvl="0" indent="450000"/>
            <a:r>
              <a:rPr lang="ru-RU" sz="3200" b="1" dirty="0" smtClean="0">
                <a:solidFill>
                  <a:prstClr val="black"/>
                </a:solidFill>
              </a:rPr>
              <a:t>Теорема</a:t>
            </a:r>
            <a:r>
              <a:rPr lang="ru-RU" sz="3200" b="1" dirty="0">
                <a:solidFill>
                  <a:prstClr val="black"/>
                </a:solidFill>
              </a:rPr>
              <a:t>. </a:t>
            </a:r>
            <a:r>
              <a:rPr lang="ru-RU" sz="3200" dirty="0">
                <a:solidFill>
                  <a:prstClr val="black"/>
                </a:solidFill>
              </a:rPr>
              <a:t>В равнобедренном треугольнике углы при основании равны. </a:t>
            </a:r>
          </a:p>
        </p:txBody>
      </p:sp>
    </p:spTree>
    <p:extLst>
      <p:ext uri="{BB962C8B-B14F-4D97-AF65-F5344CB8AC3E}">
        <p14:creationId xmlns:p14="http://schemas.microsoft.com/office/powerpoint/2010/main" xmlns="" val="3830800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404664"/>
            <a:ext cx="82809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/>
            <a:r>
              <a:rPr lang="ru-RU" sz="28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Теорема. </a:t>
            </a:r>
            <a:r>
              <a:rPr lang="ru-RU" sz="2800" dirty="0" smtClean="0">
                <a:solidFill>
                  <a:prstClr val="black"/>
                </a:solidFill>
                <a:latin typeface="Calibri" panose="020F0502020204030204" pitchFamily="34" charset="0"/>
              </a:rPr>
              <a:t>В </a:t>
            </a:r>
            <a:r>
              <a:rPr lang="ru-RU" sz="2800" dirty="0">
                <a:solidFill>
                  <a:prstClr val="black"/>
                </a:solidFill>
                <a:latin typeface="Calibri" panose="020F0502020204030204" pitchFamily="34" charset="0"/>
              </a:rPr>
              <a:t>равнобедренном треугольнике углы при основании равны.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3647" y="1628805"/>
            <a:ext cx="29072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000"/>
            <a:r>
              <a:rPr lang="ru-RU" sz="24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Доказательство</a:t>
            </a:r>
            <a:r>
              <a:rPr lang="ru-RU" sz="2400" b="1" dirty="0">
                <a:solidFill>
                  <a:prstClr val="black"/>
                </a:solidFill>
                <a:latin typeface="Calibri" panose="020F0502020204030204" pitchFamily="34" charset="0"/>
              </a:rPr>
              <a:t>.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-25247" y="1099192"/>
            <a:ext cx="8613869" cy="3300041"/>
            <a:chOff x="-25248" y="824394"/>
            <a:chExt cx="8613869" cy="2475031"/>
          </a:xfrm>
        </p:grpSpPr>
        <p:sp>
          <p:nvSpPr>
            <p:cNvPr id="6" name="Равнобедренный треугольник 5"/>
            <p:cNvSpPr/>
            <p:nvPr/>
          </p:nvSpPr>
          <p:spPr>
            <a:xfrm>
              <a:off x="5652120" y="1347614"/>
              <a:ext cx="2520280" cy="1944216"/>
            </a:xfrm>
            <a:prstGeom prst="triangle">
              <a:avLst/>
            </a:prstGeom>
            <a:noFill/>
            <a:ln w="38100">
              <a:solidFill>
                <a:srgbClr val="0033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6710923" y="824394"/>
              <a:ext cx="423514" cy="3924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i="1" dirty="0" smtClean="0">
                  <a:solidFill>
                    <a:prstClr val="black"/>
                  </a:solidFill>
                </a:rPr>
                <a:t>А</a:t>
              </a:r>
              <a:endParaRPr lang="ru-RU" sz="2800" b="1" i="1" dirty="0">
                <a:solidFill>
                  <a:prstClr val="black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265476" y="2907010"/>
              <a:ext cx="423514" cy="3924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i="1" dirty="0">
                  <a:solidFill>
                    <a:prstClr val="black"/>
                  </a:solidFill>
                </a:rPr>
                <a:t>В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8165107" y="2899370"/>
              <a:ext cx="423514" cy="3924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i="1" dirty="0" smtClean="0">
                  <a:solidFill>
                    <a:prstClr val="black"/>
                  </a:solidFill>
                </a:rPr>
                <a:t>С</a:t>
              </a:r>
              <a:endParaRPr lang="ru-RU" sz="2800" b="1" i="1" dirty="0">
                <a:solidFill>
                  <a:prstClr val="black"/>
                </a:soli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25248" y="1779662"/>
              <a:ext cx="5567422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400" dirty="0" smtClean="0">
                  <a:solidFill>
                    <a:prstClr val="black"/>
                  </a:solidFill>
                  <a:latin typeface="Calibri" panose="020F0502020204030204" pitchFamily="34" charset="0"/>
                </a:rPr>
                <a:t>        1) ∆ </a:t>
              </a:r>
              <a:r>
                <a:rPr lang="ru-RU" sz="2400" i="1" dirty="0" smtClean="0">
                  <a:solidFill>
                    <a:prstClr val="black"/>
                  </a:solidFill>
                  <a:latin typeface="Calibri" panose="020F0502020204030204" pitchFamily="34" charset="0"/>
                </a:rPr>
                <a:t>АВС </a:t>
              </a:r>
              <a:r>
                <a:rPr lang="ru-RU" sz="2400" dirty="0" smtClean="0">
                  <a:solidFill>
                    <a:prstClr val="black"/>
                  </a:solidFill>
                  <a:latin typeface="Calibri" panose="020F0502020204030204" pitchFamily="34" charset="0"/>
                </a:rPr>
                <a:t>– равнобедренный, </a:t>
              </a:r>
              <a:r>
                <a:rPr lang="ru-RU" sz="2400" i="1" dirty="0" smtClean="0">
                  <a:solidFill>
                    <a:prstClr val="black"/>
                  </a:solidFill>
                  <a:latin typeface="Calibri" panose="020F0502020204030204" pitchFamily="34" charset="0"/>
                </a:rPr>
                <a:t>АВ</a:t>
              </a:r>
              <a:r>
                <a:rPr lang="ru-RU" sz="2400" dirty="0" smtClean="0">
                  <a:solidFill>
                    <a:prstClr val="black"/>
                  </a:solidFill>
                  <a:latin typeface="Calibri" panose="020F0502020204030204" pitchFamily="34" charset="0"/>
                </a:rPr>
                <a:t> = </a:t>
              </a:r>
              <a:r>
                <a:rPr lang="ru-RU" sz="2400" i="1" dirty="0" smtClean="0">
                  <a:solidFill>
                    <a:prstClr val="black"/>
                  </a:solidFill>
                  <a:latin typeface="Calibri" panose="020F0502020204030204" pitchFamily="34" charset="0"/>
                </a:rPr>
                <a:t>АС</a:t>
              </a:r>
              <a:r>
                <a:rPr lang="ru-RU" sz="2400" dirty="0" smtClean="0">
                  <a:solidFill>
                    <a:prstClr val="black"/>
                  </a:solidFill>
                  <a:latin typeface="Calibri" panose="020F0502020204030204" pitchFamily="34" charset="0"/>
                </a:rPr>
                <a:t>.</a:t>
              </a:r>
              <a:endParaRPr lang="ru-RU" sz="2400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253533" y="2903096"/>
            <a:ext cx="1347878" cy="179833"/>
            <a:chOff x="6253533" y="2177319"/>
            <a:chExt cx="1347878" cy="134875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>
              <a:off x="6253533" y="2177319"/>
              <a:ext cx="144016" cy="86010"/>
            </a:xfrm>
            <a:prstGeom prst="line">
              <a:avLst/>
            </a:prstGeom>
            <a:ln w="38100">
              <a:solidFill>
                <a:srgbClr val="0033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flipV="1">
              <a:off x="7452320" y="2240186"/>
              <a:ext cx="149091" cy="72008"/>
            </a:xfrm>
            <a:prstGeom prst="line">
              <a:avLst/>
            </a:prstGeom>
            <a:ln w="38100">
              <a:solidFill>
                <a:srgbClr val="0033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13"/>
          <p:cNvGrpSpPr/>
          <p:nvPr/>
        </p:nvGrpSpPr>
        <p:grpSpPr>
          <a:xfrm>
            <a:off x="5652120" y="4005065"/>
            <a:ext cx="2520280" cy="384043"/>
            <a:chOff x="5652120" y="3003798"/>
            <a:chExt cx="2520280" cy="288032"/>
          </a:xfrm>
        </p:grpSpPr>
        <p:grpSp>
          <p:nvGrpSpPr>
            <p:cNvPr id="46" name="Группа 45"/>
            <p:cNvGrpSpPr/>
            <p:nvPr/>
          </p:nvGrpSpPr>
          <p:grpSpPr>
            <a:xfrm>
              <a:off x="5652120" y="3003798"/>
              <a:ext cx="360040" cy="288032"/>
              <a:chOff x="5652120" y="3003798"/>
              <a:chExt cx="360040" cy="288032"/>
            </a:xfrm>
          </p:grpSpPr>
          <p:cxnSp>
            <p:nvCxnSpPr>
              <p:cNvPr id="28" name="Прямая соединительная линия 27"/>
              <p:cNvCxnSpPr>
                <a:stCxn id="6" idx="2"/>
              </p:cNvCxnSpPr>
              <p:nvPr/>
            </p:nvCxnSpPr>
            <p:spPr>
              <a:xfrm>
                <a:off x="5652120" y="3291830"/>
                <a:ext cx="360040" cy="0"/>
              </a:xfrm>
              <a:prstGeom prst="line">
                <a:avLst/>
              </a:prstGeom>
              <a:ln w="2540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Прямая соединительная линия 36"/>
              <p:cNvCxnSpPr>
                <a:stCxn id="6" idx="2"/>
              </p:cNvCxnSpPr>
              <p:nvPr/>
            </p:nvCxnSpPr>
            <p:spPr>
              <a:xfrm flipV="1">
                <a:off x="5652120" y="3003798"/>
                <a:ext cx="180020" cy="288032"/>
              </a:xfrm>
              <a:prstGeom prst="line">
                <a:avLst/>
              </a:prstGeom>
              <a:ln w="2540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Группа 46"/>
            <p:cNvGrpSpPr/>
            <p:nvPr/>
          </p:nvGrpSpPr>
          <p:grpSpPr>
            <a:xfrm>
              <a:off x="7812360" y="3003798"/>
              <a:ext cx="360040" cy="288032"/>
              <a:chOff x="7884368" y="3075806"/>
              <a:chExt cx="288032" cy="216024"/>
            </a:xfrm>
          </p:grpSpPr>
          <p:cxnSp>
            <p:nvCxnSpPr>
              <p:cNvPr id="40" name="Прямая соединительная линия 39"/>
              <p:cNvCxnSpPr>
                <a:endCxn id="6" idx="4"/>
              </p:cNvCxnSpPr>
              <p:nvPr/>
            </p:nvCxnSpPr>
            <p:spPr>
              <a:xfrm>
                <a:off x="7884368" y="3291830"/>
                <a:ext cx="288032" cy="0"/>
              </a:xfrm>
              <a:prstGeom prst="line">
                <a:avLst/>
              </a:prstGeom>
              <a:ln w="2540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единительная линия 44"/>
              <p:cNvCxnSpPr/>
              <p:nvPr/>
            </p:nvCxnSpPr>
            <p:spPr>
              <a:xfrm>
                <a:off x="8028384" y="3075806"/>
                <a:ext cx="144016" cy="216024"/>
              </a:xfrm>
              <a:prstGeom prst="line">
                <a:avLst/>
              </a:prstGeom>
              <a:ln w="25400">
                <a:solidFill>
                  <a:srgbClr val="CC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Группа 14"/>
          <p:cNvGrpSpPr/>
          <p:nvPr/>
        </p:nvGrpSpPr>
        <p:grpSpPr>
          <a:xfrm>
            <a:off x="431564" y="1796818"/>
            <a:ext cx="6729322" cy="3115508"/>
            <a:chOff x="431564" y="1347614"/>
            <a:chExt cx="6729322" cy="2336631"/>
          </a:xfrm>
        </p:grpSpPr>
        <p:sp>
          <p:nvSpPr>
            <p:cNvPr id="48" name="Прямоугольник 47"/>
            <p:cNvSpPr/>
            <p:nvPr/>
          </p:nvSpPr>
          <p:spPr>
            <a:xfrm>
              <a:off x="431564" y="2240186"/>
              <a:ext cx="4972772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i="1" dirty="0" smtClean="0">
                  <a:solidFill>
                    <a:prstClr val="black"/>
                  </a:solidFill>
                  <a:latin typeface="Calibri" panose="020F0502020204030204" pitchFamily="34" charset="0"/>
                </a:rPr>
                <a:t>   2) Проведем </a:t>
              </a:r>
              <a:r>
                <a:rPr lang="en-US" sz="2400" i="1" dirty="0">
                  <a:solidFill>
                    <a:prstClr val="black"/>
                  </a:solidFill>
                  <a:latin typeface="Calibri" panose="020F0502020204030204" pitchFamily="34" charset="0"/>
                </a:rPr>
                <a:t>AF</a:t>
              </a:r>
              <a:r>
                <a:rPr lang="en-US" sz="2400" dirty="0">
                  <a:solidFill>
                    <a:prstClr val="black"/>
                  </a:solidFill>
                  <a:latin typeface="Calibri" panose="020F0502020204030204" pitchFamily="34" charset="0"/>
                </a:rPr>
                <a:t>  </a:t>
              </a:r>
              <a:r>
                <a:rPr lang="ru-RU" sz="2400" dirty="0">
                  <a:solidFill>
                    <a:prstClr val="black"/>
                  </a:solidFill>
                  <a:latin typeface="Calibri" panose="020F0502020204030204" pitchFamily="34" charset="0"/>
                </a:rPr>
                <a:t>биссектрису ∆ </a:t>
              </a:r>
              <a:r>
                <a:rPr lang="ru-RU" sz="2400" i="1" dirty="0">
                  <a:solidFill>
                    <a:prstClr val="black"/>
                  </a:solidFill>
                  <a:latin typeface="Calibri" panose="020F0502020204030204" pitchFamily="34" charset="0"/>
                </a:rPr>
                <a:t>АВС</a:t>
              </a:r>
              <a:endParaRPr lang="ru-RU" sz="2400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50" name="Прямая соединительная линия 49"/>
            <p:cNvCxnSpPr/>
            <p:nvPr/>
          </p:nvCxnSpPr>
          <p:spPr>
            <a:xfrm>
              <a:off x="6912260" y="1347614"/>
              <a:ext cx="0" cy="1944216"/>
            </a:xfrm>
            <a:prstGeom prst="line">
              <a:avLst/>
            </a:prstGeom>
            <a:ln w="25400">
              <a:solidFill>
                <a:srgbClr val="0033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Прямоугольник 50"/>
            <p:cNvSpPr/>
            <p:nvPr/>
          </p:nvSpPr>
          <p:spPr>
            <a:xfrm>
              <a:off x="6737372" y="3291830"/>
              <a:ext cx="423514" cy="3924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i="1" dirty="0">
                  <a:solidFill>
                    <a:prstClr val="black"/>
                  </a:solidFill>
                </a:rPr>
                <a:t>F</a:t>
              </a:r>
              <a:endParaRPr lang="ru-RU" sz="2800" b="1" i="1" dirty="0">
                <a:solidFill>
                  <a:prstClr val="black"/>
                </a:solidFill>
              </a:endParaRPr>
            </a:p>
          </p:txBody>
        </p:sp>
        <p:grpSp>
          <p:nvGrpSpPr>
            <p:cNvPr id="64" name="Группа 63"/>
            <p:cNvGrpSpPr/>
            <p:nvPr/>
          </p:nvGrpSpPr>
          <p:grpSpPr>
            <a:xfrm>
              <a:off x="6749935" y="1623753"/>
              <a:ext cx="341074" cy="83416"/>
              <a:chOff x="6749935" y="1623753"/>
              <a:chExt cx="341074" cy="83416"/>
            </a:xfrm>
          </p:grpSpPr>
          <p:sp>
            <p:nvSpPr>
              <p:cNvPr id="62" name="Полилиния 61"/>
              <p:cNvSpPr/>
              <p:nvPr/>
            </p:nvSpPr>
            <p:spPr>
              <a:xfrm>
                <a:off x="6749935" y="1623753"/>
                <a:ext cx="160712" cy="83416"/>
              </a:xfrm>
              <a:custGeom>
                <a:avLst/>
                <a:gdLst>
                  <a:gd name="connsiteX0" fmla="*/ 0 w 160712"/>
                  <a:gd name="connsiteY0" fmla="*/ 0 h 83416"/>
                  <a:gd name="connsiteX1" fmla="*/ 66501 w 160712"/>
                  <a:gd name="connsiteY1" fmla="*/ 83127 h 83416"/>
                  <a:gd name="connsiteX2" fmla="*/ 160712 w 160712"/>
                  <a:gd name="connsiteY2" fmla="*/ 22167 h 83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0712" h="83416">
                    <a:moveTo>
                      <a:pt x="0" y="0"/>
                    </a:moveTo>
                    <a:cubicBezTo>
                      <a:pt x="19858" y="39716"/>
                      <a:pt x="39716" y="79433"/>
                      <a:pt x="66501" y="83127"/>
                    </a:cubicBezTo>
                    <a:cubicBezTo>
                      <a:pt x="93286" y="86822"/>
                      <a:pt x="126999" y="54494"/>
                      <a:pt x="160712" y="22167"/>
                    </a:cubicBezTo>
                  </a:path>
                </a:pathLst>
              </a:custGeom>
              <a:ln w="25400">
                <a:solidFill>
                  <a:srgbClr val="0033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Полилиния 62"/>
              <p:cNvSpPr/>
              <p:nvPr/>
            </p:nvSpPr>
            <p:spPr>
              <a:xfrm rot="21280452">
                <a:off x="6921059" y="1631478"/>
                <a:ext cx="169950" cy="75293"/>
              </a:xfrm>
              <a:custGeom>
                <a:avLst/>
                <a:gdLst>
                  <a:gd name="connsiteX0" fmla="*/ 0 w 160713"/>
                  <a:gd name="connsiteY0" fmla="*/ 11084 h 49993"/>
                  <a:gd name="connsiteX1" fmla="*/ 77585 w 160713"/>
                  <a:gd name="connsiteY1" fmla="*/ 49876 h 49993"/>
                  <a:gd name="connsiteX2" fmla="*/ 160713 w 160713"/>
                  <a:gd name="connsiteY2" fmla="*/ 0 h 49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0713" h="49993">
                    <a:moveTo>
                      <a:pt x="0" y="11084"/>
                    </a:moveTo>
                    <a:cubicBezTo>
                      <a:pt x="25400" y="31403"/>
                      <a:pt x="50800" y="51723"/>
                      <a:pt x="77585" y="49876"/>
                    </a:cubicBezTo>
                    <a:cubicBezTo>
                      <a:pt x="104370" y="48029"/>
                      <a:pt x="160713" y="0"/>
                      <a:pt x="160713" y="0"/>
                    </a:cubicBezTo>
                  </a:path>
                </a:pathLst>
              </a:custGeom>
              <a:ln w="25400">
                <a:solidFill>
                  <a:srgbClr val="0033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7" name="Прямоугольник 66"/>
          <p:cNvSpPr/>
          <p:nvPr/>
        </p:nvSpPr>
        <p:spPr>
          <a:xfrm>
            <a:off x="431564" y="4670950"/>
            <a:ext cx="15721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   </a:t>
            </a:r>
            <a:r>
              <a:rPr lang="en-US" sz="2400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A</a:t>
            </a:r>
            <a:r>
              <a:rPr lang="ru-RU" sz="2400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В </a:t>
            </a:r>
            <a:r>
              <a:rPr lang="ru-RU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=</a:t>
            </a:r>
            <a:r>
              <a:rPr lang="ru-RU" sz="2400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 АС</a:t>
            </a:r>
            <a:r>
              <a:rPr lang="ru-RU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,</a:t>
            </a:r>
            <a:r>
              <a:rPr lang="en-US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endParaRPr lang="ru-RU" sz="24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732472" y="4670952"/>
            <a:ext cx="54809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  ∠ </a:t>
            </a:r>
            <a:r>
              <a:rPr lang="ru-RU" sz="2400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В</a:t>
            </a:r>
            <a:r>
              <a:rPr lang="en-US" sz="2400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AF</a:t>
            </a:r>
            <a:r>
              <a:rPr lang="ru-RU" sz="2400" i="1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=</a:t>
            </a:r>
            <a:r>
              <a:rPr lang="ru-RU" sz="2400" i="1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∠ </a:t>
            </a:r>
            <a:r>
              <a:rPr lang="ru-RU" sz="2400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С</a:t>
            </a:r>
            <a:r>
              <a:rPr lang="en-US" sz="2400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AF</a:t>
            </a:r>
            <a:r>
              <a:rPr lang="ru-RU" sz="2400" i="1" dirty="0">
                <a:solidFill>
                  <a:prstClr val="black"/>
                </a:solidFill>
                <a:latin typeface="Calibri" panose="020F0502020204030204" pitchFamily="34" charset="0"/>
              </a:rPr>
              <a:t> (т.к. </a:t>
            </a:r>
            <a:r>
              <a:rPr lang="en-US" sz="2400" i="1" dirty="0">
                <a:solidFill>
                  <a:prstClr val="black"/>
                </a:solidFill>
                <a:latin typeface="Calibri" panose="020F0502020204030204" pitchFamily="34" charset="0"/>
              </a:rPr>
              <a:t>AF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</a:rPr>
              <a:t>  </a:t>
            </a:r>
            <a:r>
              <a:rPr lang="ru-RU" sz="2400" dirty="0">
                <a:solidFill>
                  <a:prstClr val="black"/>
                </a:solidFill>
                <a:latin typeface="Calibri" panose="020F0502020204030204" pitchFamily="34" charset="0"/>
              </a:rPr>
              <a:t>биссектриса</a:t>
            </a:r>
            <a:r>
              <a:rPr lang="ru-RU" sz="2400" i="1" dirty="0">
                <a:solidFill>
                  <a:prstClr val="black"/>
                </a:solidFill>
                <a:latin typeface="Calibri" panose="020F0502020204030204" pitchFamily="34" charset="0"/>
              </a:rPr>
              <a:t>)</a:t>
            </a:r>
            <a:r>
              <a:rPr lang="ru-RU" sz="2400" dirty="0">
                <a:solidFill>
                  <a:prstClr val="black"/>
                </a:solidFill>
                <a:latin typeface="Calibri" panose="020F0502020204030204" pitchFamily="34" charset="0"/>
              </a:rPr>
              <a:t>.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endParaRPr lang="ru-RU" sz="24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20297" y="5884846"/>
            <a:ext cx="4123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                   Теорема доказана.</a:t>
            </a:r>
            <a:endParaRPr lang="ru-RU" sz="24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398992" y="1796820"/>
            <a:ext cx="6503307" cy="2565384"/>
            <a:chOff x="398992" y="1347615"/>
            <a:chExt cx="6503307" cy="1924038"/>
          </a:xfrm>
        </p:grpSpPr>
        <p:sp>
          <p:nvSpPr>
            <p:cNvPr id="65" name="Прямоугольник 64"/>
            <p:cNvSpPr/>
            <p:nvPr/>
          </p:nvSpPr>
          <p:spPr>
            <a:xfrm>
              <a:off x="398992" y="2668537"/>
              <a:ext cx="2660839" cy="3462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dirty="0" smtClean="0">
                  <a:solidFill>
                    <a:prstClr val="black"/>
                  </a:solidFill>
                  <a:latin typeface="Calibri" panose="020F0502020204030204" pitchFamily="34" charset="0"/>
                </a:rPr>
                <a:t>    3) ∆</a:t>
              </a:r>
              <a:r>
                <a:rPr lang="en-US" sz="2400" dirty="0" smtClean="0">
                  <a:solidFill>
                    <a:prstClr val="black"/>
                  </a:solidFill>
                  <a:latin typeface="Calibri" panose="020F0502020204030204" pitchFamily="34" charset="0"/>
                </a:rPr>
                <a:t> </a:t>
              </a:r>
              <a:r>
                <a:rPr lang="ru-RU" sz="2400" i="1" dirty="0">
                  <a:solidFill>
                    <a:prstClr val="black"/>
                  </a:solidFill>
                  <a:latin typeface="Calibri" panose="020F0502020204030204" pitchFamily="34" charset="0"/>
                </a:rPr>
                <a:t>АВ</a:t>
              </a:r>
              <a:r>
                <a:rPr lang="en-US" sz="2400" i="1" dirty="0">
                  <a:solidFill>
                    <a:prstClr val="black"/>
                  </a:solidFill>
                  <a:latin typeface="Calibri" panose="020F0502020204030204" pitchFamily="34" charset="0"/>
                </a:rPr>
                <a:t>F</a:t>
              </a:r>
              <a:r>
                <a:rPr lang="en-US" sz="2400" i="1" dirty="0" smtClean="0">
                  <a:solidFill>
                    <a:prstClr val="black"/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smtClean="0">
                  <a:solidFill>
                    <a:prstClr val="black"/>
                  </a:solidFill>
                  <a:latin typeface="Calibri" panose="020F0502020204030204" pitchFamily="34" charset="0"/>
                </a:rPr>
                <a:t>= </a:t>
              </a:r>
              <a:r>
                <a:rPr lang="ru-RU" sz="2400" dirty="0" smtClean="0">
                  <a:solidFill>
                    <a:prstClr val="black"/>
                  </a:solidFill>
                  <a:latin typeface="Calibri" panose="020F0502020204030204" pitchFamily="34" charset="0"/>
                </a:rPr>
                <a:t>∆</a:t>
              </a:r>
              <a:r>
                <a:rPr lang="ru-RU" sz="2400" i="1" dirty="0" smtClean="0">
                  <a:solidFill>
                    <a:prstClr val="black"/>
                  </a:solidFill>
                  <a:latin typeface="Calibri" panose="020F0502020204030204" pitchFamily="34" charset="0"/>
                </a:rPr>
                <a:t>АС</a:t>
              </a:r>
              <a:r>
                <a:rPr lang="en-US" sz="2400" i="1" dirty="0" smtClean="0">
                  <a:solidFill>
                    <a:prstClr val="black"/>
                  </a:solidFill>
                  <a:latin typeface="Calibri" panose="020F0502020204030204" pitchFamily="34" charset="0"/>
                </a:rPr>
                <a:t>F</a:t>
              </a:r>
              <a:endParaRPr lang="ru-RU" sz="2400" dirty="0" smtClean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" name="Равнобедренный треугольник 15"/>
            <p:cNvSpPr/>
            <p:nvPr/>
          </p:nvSpPr>
          <p:spPr>
            <a:xfrm>
              <a:off x="5652120" y="1347615"/>
              <a:ext cx="1250179" cy="1924038"/>
            </a:xfrm>
            <a:prstGeom prst="triangle">
              <a:avLst>
                <a:gd name="adj" fmla="val 100000"/>
              </a:avLst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2278422" y="3556648"/>
            <a:ext cx="38040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     </a:t>
            </a:r>
            <a:r>
              <a:rPr lang="en-US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(</a:t>
            </a:r>
            <a:r>
              <a:rPr lang="ru-RU" sz="2400" dirty="0">
                <a:solidFill>
                  <a:prstClr val="black"/>
                </a:solidFill>
                <a:latin typeface="Calibri" panose="020F0502020204030204" pitchFamily="34" charset="0"/>
              </a:rPr>
              <a:t>по первому признаку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</a:rPr>
              <a:t>)</a:t>
            </a:r>
            <a:r>
              <a:rPr lang="ru-RU" sz="2400" dirty="0">
                <a:solidFill>
                  <a:prstClr val="black"/>
                </a:solidFill>
                <a:latin typeface="Calibri" panose="020F0502020204030204" pitchFamily="34" charset="0"/>
              </a:rPr>
              <a:t>,</a:t>
            </a:r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6935418" y="1859975"/>
            <a:ext cx="1213528" cy="2502231"/>
          </a:xfrm>
          <a:prstGeom prst="triangle">
            <a:avLst>
              <a:gd name="adj" fmla="val 0"/>
            </a:avLst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408342" y="3296216"/>
            <a:ext cx="6597695" cy="1334681"/>
            <a:chOff x="408339" y="2472159"/>
            <a:chExt cx="6597695" cy="1001011"/>
          </a:xfrm>
        </p:grpSpPr>
        <p:grpSp>
          <p:nvGrpSpPr>
            <p:cNvPr id="24" name="Группа 23"/>
            <p:cNvGrpSpPr/>
            <p:nvPr/>
          </p:nvGrpSpPr>
          <p:grpSpPr>
            <a:xfrm>
              <a:off x="408339" y="2472159"/>
              <a:ext cx="6597695" cy="1001011"/>
              <a:chOff x="408339" y="2472159"/>
              <a:chExt cx="6597695" cy="1001011"/>
            </a:xfrm>
          </p:grpSpPr>
          <p:sp>
            <p:nvSpPr>
              <p:cNvPr id="66" name="Прямоугольник 65"/>
              <p:cNvSpPr/>
              <p:nvPr/>
            </p:nvSpPr>
            <p:spPr>
              <a:xfrm>
                <a:off x="408339" y="3126921"/>
                <a:ext cx="3247749" cy="3462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400" i="1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   </a:t>
                </a:r>
                <a:r>
                  <a:rPr lang="en-US" sz="2400" i="1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AF</a:t>
                </a:r>
                <a:r>
                  <a:rPr lang="en-US" sz="240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ru-RU" sz="240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– общая сторона,</a:t>
                </a:r>
                <a:r>
                  <a:rPr lang="en-US" sz="240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ru-RU" sz="240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:endParaRPr lang="ru-RU" sz="2400" dirty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cxnSp>
            <p:nvCxnSpPr>
              <p:cNvPr id="21" name="Прямая соединительная линия 20"/>
              <p:cNvCxnSpPr/>
              <p:nvPr/>
            </p:nvCxnSpPr>
            <p:spPr>
              <a:xfrm>
                <a:off x="6830291" y="2472159"/>
                <a:ext cx="175743" cy="0"/>
              </a:xfrm>
              <a:prstGeom prst="line">
                <a:avLst/>
              </a:prstGeom>
              <a:ln w="25400">
                <a:solidFill>
                  <a:srgbClr val="0033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2" name="Прямая соединительная линия 41"/>
            <p:cNvCxnSpPr/>
            <p:nvPr/>
          </p:nvCxnSpPr>
          <p:spPr>
            <a:xfrm>
              <a:off x="6830291" y="2571750"/>
              <a:ext cx="175743" cy="0"/>
            </a:xfrm>
            <a:prstGeom prst="line">
              <a:avLst/>
            </a:prstGeom>
            <a:ln w="25400">
              <a:solidFill>
                <a:srgbClr val="0033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Группа 25"/>
          <p:cNvGrpSpPr/>
          <p:nvPr/>
        </p:nvGrpSpPr>
        <p:grpSpPr>
          <a:xfrm>
            <a:off x="406759" y="4098444"/>
            <a:ext cx="7632836" cy="1649725"/>
            <a:chOff x="406759" y="3073831"/>
            <a:chExt cx="7632836" cy="1237294"/>
          </a:xfrm>
        </p:grpSpPr>
        <p:grpSp>
          <p:nvGrpSpPr>
            <p:cNvPr id="25" name="Группа 24"/>
            <p:cNvGrpSpPr/>
            <p:nvPr/>
          </p:nvGrpSpPr>
          <p:grpSpPr>
            <a:xfrm>
              <a:off x="406759" y="3129148"/>
              <a:ext cx="7632836" cy="1181977"/>
              <a:chOff x="406759" y="3129148"/>
              <a:chExt cx="7632836" cy="1181977"/>
            </a:xfrm>
          </p:grpSpPr>
          <p:sp>
            <p:nvSpPr>
              <p:cNvPr id="69" name="Прямоугольник 68"/>
              <p:cNvSpPr/>
              <p:nvPr/>
            </p:nvSpPr>
            <p:spPr>
              <a:xfrm>
                <a:off x="406759" y="3964876"/>
                <a:ext cx="3900491" cy="3462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40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   Следовательно, ∠ </a:t>
                </a:r>
                <a:r>
                  <a:rPr lang="ru-RU" sz="2400" i="1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В</a:t>
                </a:r>
                <a:r>
                  <a:rPr lang="ru-RU" sz="240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=</a:t>
                </a:r>
                <a:r>
                  <a:rPr lang="ru-RU" sz="2400" i="1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ru-RU" sz="240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∠ </a:t>
                </a:r>
                <a:r>
                  <a:rPr lang="ru-RU" sz="2400" i="1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С</a:t>
                </a:r>
                <a:r>
                  <a:rPr lang="ru-RU" sz="24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.</a:t>
                </a:r>
                <a:r>
                  <a:rPr lang="ru-RU" sz="240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:endParaRPr lang="ru-RU" sz="2400" dirty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0" name="Полилиния 69"/>
              <p:cNvSpPr/>
              <p:nvPr/>
            </p:nvSpPr>
            <p:spPr>
              <a:xfrm>
                <a:off x="5765470" y="3141023"/>
                <a:ext cx="83127" cy="130629"/>
              </a:xfrm>
              <a:custGeom>
                <a:avLst/>
                <a:gdLst>
                  <a:gd name="connsiteX0" fmla="*/ 0 w 83127"/>
                  <a:gd name="connsiteY0" fmla="*/ 0 h 130629"/>
                  <a:gd name="connsiteX1" fmla="*/ 65314 w 83127"/>
                  <a:gd name="connsiteY1" fmla="*/ 53439 h 130629"/>
                  <a:gd name="connsiteX2" fmla="*/ 83127 w 83127"/>
                  <a:gd name="connsiteY2" fmla="*/ 130629 h 130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127" h="130629">
                    <a:moveTo>
                      <a:pt x="0" y="0"/>
                    </a:moveTo>
                    <a:cubicBezTo>
                      <a:pt x="25730" y="15834"/>
                      <a:pt x="51460" y="31668"/>
                      <a:pt x="65314" y="53439"/>
                    </a:cubicBezTo>
                    <a:cubicBezTo>
                      <a:pt x="79169" y="75211"/>
                      <a:pt x="81148" y="102920"/>
                      <a:pt x="83127" y="130629"/>
                    </a:cubicBezTo>
                  </a:path>
                </a:pathLst>
              </a:custGeom>
              <a:ln w="25400">
                <a:solidFill>
                  <a:srgbClr val="0033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73" name="Полилиния 72"/>
              <p:cNvSpPr/>
              <p:nvPr/>
            </p:nvSpPr>
            <p:spPr>
              <a:xfrm>
                <a:off x="7962388" y="3129148"/>
                <a:ext cx="77207" cy="148442"/>
              </a:xfrm>
              <a:custGeom>
                <a:avLst/>
                <a:gdLst>
                  <a:gd name="connsiteX0" fmla="*/ 77207 w 77207"/>
                  <a:gd name="connsiteY0" fmla="*/ 0 h 148442"/>
                  <a:gd name="connsiteX1" fmla="*/ 11893 w 77207"/>
                  <a:gd name="connsiteY1" fmla="*/ 59377 h 148442"/>
                  <a:gd name="connsiteX2" fmla="*/ 17 w 77207"/>
                  <a:gd name="connsiteY2" fmla="*/ 148442 h 148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7207" h="148442">
                    <a:moveTo>
                      <a:pt x="77207" y="0"/>
                    </a:moveTo>
                    <a:cubicBezTo>
                      <a:pt x="50982" y="17318"/>
                      <a:pt x="24758" y="34637"/>
                      <a:pt x="11893" y="59377"/>
                    </a:cubicBezTo>
                    <a:cubicBezTo>
                      <a:pt x="-972" y="84117"/>
                      <a:pt x="17" y="148442"/>
                      <a:pt x="17" y="148442"/>
                    </a:cubicBezTo>
                  </a:path>
                </a:pathLst>
              </a:custGeom>
              <a:ln w="25400">
                <a:solidFill>
                  <a:srgbClr val="0033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2" name="Полилиния 21"/>
            <p:cNvSpPr/>
            <p:nvPr/>
          </p:nvSpPr>
          <p:spPr>
            <a:xfrm>
              <a:off x="5801532" y="3073831"/>
              <a:ext cx="144651" cy="191145"/>
            </a:xfrm>
            <a:custGeom>
              <a:avLst/>
              <a:gdLst>
                <a:gd name="connsiteX0" fmla="*/ 0 w 144651"/>
                <a:gd name="connsiteY0" fmla="*/ 0 h 191145"/>
                <a:gd name="connsiteX1" fmla="*/ 108488 w 144651"/>
                <a:gd name="connsiteY1" fmla="*/ 72325 h 191145"/>
                <a:gd name="connsiteX2" fmla="*/ 144651 w 144651"/>
                <a:gd name="connsiteY2" fmla="*/ 191145 h 191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651" h="191145">
                  <a:moveTo>
                    <a:pt x="0" y="0"/>
                  </a:moveTo>
                  <a:cubicBezTo>
                    <a:pt x="42190" y="20234"/>
                    <a:pt x="84380" y="40468"/>
                    <a:pt x="108488" y="72325"/>
                  </a:cubicBezTo>
                  <a:cubicBezTo>
                    <a:pt x="132596" y="104182"/>
                    <a:pt x="138623" y="147663"/>
                    <a:pt x="144651" y="191145"/>
                  </a:cubicBezTo>
                </a:path>
              </a:pathLst>
            </a:custGeom>
            <a:ln w="25400">
              <a:solidFill>
                <a:srgbClr val="0033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7889131" y="3073831"/>
              <a:ext cx="111859" cy="189799"/>
            </a:xfrm>
            <a:custGeom>
              <a:avLst/>
              <a:gdLst>
                <a:gd name="connsiteX0" fmla="*/ 107004 w 107004"/>
                <a:gd name="connsiteY0" fmla="*/ 0 h 179962"/>
                <a:gd name="connsiteX1" fmla="*/ 34047 w 107004"/>
                <a:gd name="connsiteY1" fmla="*/ 58366 h 179962"/>
                <a:gd name="connsiteX2" fmla="*/ 0 w 107004"/>
                <a:gd name="connsiteY2" fmla="*/ 179962 h 179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004" h="179962">
                  <a:moveTo>
                    <a:pt x="107004" y="0"/>
                  </a:moveTo>
                  <a:cubicBezTo>
                    <a:pt x="79442" y="14186"/>
                    <a:pt x="51881" y="28372"/>
                    <a:pt x="34047" y="58366"/>
                  </a:cubicBezTo>
                  <a:cubicBezTo>
                    <a:pt x="16213" y="88360"/>
                    <a:pt x="8106" y="134161"/>
                    <a:pt x="0" y="179962"/>
                  </a:cubicBezTo>
                </a:path>
              </a:pathLst>
            </a:custGeom>
            <a:ln w="25400">
              <a:solidFill>
                <a:srgbClr val="0033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20" name="Заголовок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2575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7" grpId="0"/>
      <p:bldP spid="68" grpId="0"/>
      <p:bldP spid="74" grpId="0"/>
      <p:bldP spid="17" grpId="0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398532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181552" y="2722774"/>
            <a:ext cx="4572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000" b="1" dirty="0">
                <a:solidFill>
                  <a:prstClr val="black"/>
                </a:solidFill>
                <a:latin typeface="Times New Roman" pitchFamily="18" charset="0"/>
              </a:rPr>
              <a:t>Дано: </a:t>
            </a:r>
            <a:r>
              <a:rPr lang="ru-RU" altLang="ru-RU" sz="3000" b="1" dirty="0">
                <a:solidFill>
                  <a:prstClr val="black"/>
                </a:solidFill>
                <a:latin typeface="Times New Roman" pitchFamily="18" charset="0"/>
                <a:sym typeface="Symbol" pitchFamily="18" charset="2"/>
              </a:rPr>
              <a:t>АВС –равнобедренный,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000" b="1" dirty="0" smtClean="0">
                <a:solidFill>
                  <a:prstClr val="black"/>
                </a:solidFill>
                <a:latin typeface="Times New Roman" pitchFamily="18" charset="0"/>
                <a:sym typeface="Symbol" pitchFamily="18" charset="2"/>
              </a:rPr>
              <a:t>ВС </a:t>
            </a:r>
            <a:r>
              <a:rPr lang="ru-RU" altLang="ru-RU" sz="3000" b="1" dirty="0">
                <a:solidFill>
                  <a:prstClr val="black"/>
                </a:solidFill>
                <a:latin typeface="Times New Roman" pitchFamily="18" charset="0"/>
                <a:sym typeface="Symbol" pitchFamily="18" charset="2"/>
              </a:rPr>
              <a:t>– основание,</a:t>
            </a:r>
          </a:p>
          <a:p>
            <a:pPr lvl="0"/>
            <a:r>
              <a:rPr lang="ru-RU" altLang="ru-RU" sz="3000" b="1" dirty="0" smtClean="0">
                <a:solidFill>
                  <a:prstClr val="black"/>
                </a:solidFill>
                <a:latin typeface="Times New Roman" pitchFamily="18" charset="0"/>
                <a:sym typeface="Symbol" pitchFamily="18" charset="2"/>
              </a:rPr>
              <a:t>А</a:t>
            </a:r>
            <a:r>
              <a:rPr lang="en-US" sz="2800" b="1" dirty="0" smtClean="0">
                <a:solidFill>
                  <a:prstClr val="black"/>
                </a:solidFill>
              </a:rPr>
              <a:t>F</a:t>
            </a:r>
            <a:r>
              <a:rPr lang="ru-RU" altLang="ru-RU" sz="3000" b="1" dirty="0" smtClean="0">
                <a:solidFill>
                  <a:prstClr val="black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ru-RU" altLang="ru-RU" sz="3000" b="1" dirty="0">
                <a:solidFill>
                  <a:prstClr val="black"/>
                </a:solidFill>
                <a:latin typeface="Times New Roman" pitchFamily="18" charset="0"/>
                <a:sym typeface="Symbol" pitchFamily="18" charset="2"/>
              </a:rPr>
              <a:t>– биссектриса.</a:t>
            </a:r>
          </a:p>
          <a:p>
            <a:pPr lvl="0" fontAlgn="base">
              <a:spcAft>
                <a:spcPct val="0"/>
              </a:spcAft>
            </a:pPr>
            <a:r>
              <a:rPr lang="ru-RU" altLang="ru-RU" sz="3000" b="1" dirty="0">
                <a:solidFill>
                  <a:prstClr val="black"/>
                </a:solidFill>
                <a:latin typeface="Times New Roman" pitchFamily="18" charset="0"/>
                <a:sym typeface="Symbol" pitchFamily="18" charset="2"/>
              </a:rPr>
              <a:t>Доказать:   </a:t>
            </a:r>
            <a:endParaRPr lang="ru-RU" altLang="ru-RU" sz="3000" b="1" dirty="0" smtClean="0">
              <a:solidFill>
                <a:prstClr val="black"/>
              </a:solidFill>
              <a:latin typeface="Times New Roman" pitchFamily="18" charset="0"/>
              <a:sym typeface="Symbol" pitchFamily="18" charset="2"/>
            </a:endParaRPr>
          </a:p>
          <a:p>
            <a:pPr marL="514350" lvl="0" indent="-514350" fontAlgn="base">
              <a:spcAft>
                <a:spcPct val="0"/>
              </a:spcAft>
              <a:buAutoNum type="arabicPeriod"/>
            </a:pPr>
            <a:r>
              <a:rPr lang="ru-RU" altLang="ru-RU" sz="3000" b="1" dirty="0" smtClean="0">
                <a:solidFill>
                  <a:prstClr val="black"/>
                </a:solidFill>
                <a:latin typeface="Times New Roman" pitchFamily="18" charset="0"/>
                <a:sym typeface="Symbol" pitchFamily="18" charset="2"/>
              </a:rPr>
              <a:t>А</a:t>
            </a:r>
            <a:r>
              <a:rPr lang="en-US" sz="2800" b="1" dirty="0">
                <a:solidFill>
                  <a:prstClr val="black"/>
                </a:solidFill>
              </a:rPr>
              <a:t>F</a:t>
            </a:r>
            <a:r>
              <a:rPr lang="ru-RU" altLang="ru-RU" sz="3000" b="1" dirty="0">
                <a:solidFill>
                  <a:prstClr val="black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ru-RU" altLang="ru-RU" sz="3000" b="1" dirty="0" smtClean="0">
                <a:solidFill>
                  <a:prstClr val="black"/>
                </a:solidFill>
                <a:latin typeface="Times New Roman" pitchFamily="18" charset="0"/>
                <a:sym typeface="Symbol" pitchFamily="18" charset="2"/>
              </a:rPr>
              <a:t>– медиана</a:t>
            </a:r>
          </a:p>
          <a:p>
            <a:pPr marL="514350" lvl="0" indent="-514350" fontAlgn="base">
              <a:spcAft>
                <a:spcPct val="0"/>
              </a:spcAft>
              <a:buAutoNum type="arabicPeriod"/>
            </a:pPr>
            <a:r>
              <a:rPr lang="ru-RU" altLang="ru-RU" sz="3000" b="1" dirty="0" smtClean="0">
                <a:solidFill>
                  <a:prstClr val="black"/>
                </a:solidFill>
                <a:latin typeface="Times New Roman" pitchFamily="18" charset="0"/>
                <a:sym typeface="Symbol" pitchFamily="18" charset="2"/>
              </a:rPr>
              <a:t>2</a:t>
            </a:r>
            <a:r>
              <a:rPr lang="ru-RU" altLang="ru-RU" sz="3000" b="1" dirty="0">
                <a:solidFill>
                  <a:prstClr val="black"/>
                </a:solidFill>
                <a:latin typeface="Times New Roman" pitchFamily="18" charset="0"/>
                <a:sym typeface="Symbol" pitchFamily="18" charset="2"/>
              </a:rPr>
              <a:t>. А</a:t>
            </a:r>
            <a:r>
              <a:rPr lang="en-US" sz="2800" b="1" dirty="0">
                <a:solidFill>
                  <a:prstClr val="black"/>
                </a:solidFill>
              </a:rPr>
              <a:t>F</a:t>
            </a:r>
            <a:r>
              <a:rPr lang="ru-RU" altLang="ru-RU" sz="3000" b="1" dirty="0">
                <a:solidFill>
                  <a:prstClr val="black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ru-RU" altLang="ru-RU" sz="3000" b="1" dirty="0" smtClean="0">
                <a:solidFill>
                  <a:prstClr val="black"/>
                </a:solidFill>
                <a:latin typeface="Times New Roman" pitchFamily="18" charset="0"/>
                <a:sym typeface="Symbol" pitchFamily="18" charset="2"/>
              </a:rPr>
              <a:t>– </a:t>
            </a:r>
            <a:r>
              <a:rPr lang="ru-RU" altLang="ru-RU" sz="3000" b="1" dirty="0">
                <a:solidFill>
                  <a:prstClr val="black"/>
                </a:solidFill>
                <a:latin typeface="Times New Roman" pitchFamily="18" charset="0"/>
                <a:sym typeface="Symbol" pitchFamily="18" charset="2"/>
              </a:rPr>
              <a:t>высота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708853" y="2826602"/>
            <a:ext cx="3323145" cy="3142814"/>
            <a:chOff x="5265476" y="942314"/>
            <a:chExt cx="3323145" cy="2357111"/>
          </a:xfrm>
        </p:grpSpPr>
        <p:sp>
          <p:nvSpPr>
            <p:cNvPr id="6" name="Равнобедренный треугольник 5"/>
            <p:cNvSpPr/>
            <p:nvPr/>
          </p:nvSpPr>
          <p:spPr>
            <a:xfrm>
              <a:off x="5652120" y="1347614"/>
              <a:ext cx="2520280" cy="1944216"/>
            </a:xfrm>
            <a:prstGeom prst="triangle">
              <a:avLst/>
            </a:prstGeom>
            <a:noFill/>
            <a:ln w="38100">
              <a:solidFill>
                <a:srgbClr val="0033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6710923" y="942314"/>
              <a:ext cx="423514" cy="3924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i="1" dirty="0" smtClean="0">
                  <a:solidFill>
                    <a:prstClr val="black"/>
                  </a:solidFill>
                </a:rPr>
                <a:t>А</a:t>
              </a:r>
              <a:endParaRPr lang="ru-RU" sz="2800" b="1" i="1" dirty="0">
                <a:solidFill>
                  <a:prstClr val="black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265476" y="2907010"/>
              <a:ext cx="423514" cy="3924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i="1" dirty="0">
                  <a:solidFill>
                    <a:prstClr val="black"/>
                  </a:solidFill>
                </a:rPr>
                <a:t>В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8165107" y="2899370"/>
              <a:ext cx="423514" cy="3924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i="1" dirty="0" smtClean="0">
                  <a:solidFill>
                    <a:prstClr val="black"/>
                  </a:solidFill>
                </a:rPr>
                <a:t>С</a:t>
              </a:r>
              <a:endParaRPr lang="ru-RU" sz="2800" b="1" i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1681698" y="4500145"/>
            <a:ext cx="1347878" cy="179833"/>
            <a:chOff x="6253533" y="2177319"/>
            <a:chExt cx="1347878" cy="134875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>
              <a:off x="6253533" y="2177319"/>
              <a:ext cx="144016" cy="86010"/>
            </a:xfrm>
            <a:prstGeom prst="line">
              <a:avLst/>
            </a:prstGeom>
            <a:ln w="38100">
              <a:solidFill>
                <a:srgbClr val="0033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7452320" y="2240186"/>
              <a:ext cx="149091" cy="72008"/>
            </a:xfrm>
            <a:prstGeom prst="line">
              <a:avLst/>
            </a:prstGeom>
            <a:ln w="38100">
              <a:solidFill>
                <a:srgbClr val="0033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Прямая соединительная линия 12"/>
          <p:cNvCxnSpPr/>
          <p:nvPr/>
        </p:nvCxnSpPr>
        <p:spPr>
          <a:xfrm>
            <a:off x="2349646" y="3377128"/>
            <a:ext cx="0" cy="25922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2069401" y="6038773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prstClr val="black"/>
                </a:solidFill>
              </a:rPr>
              <a:t>F</a:t>
            </a:r>
            <a:endParaRPr lang="ru-RU" sz="2800" b="1" i="1" dirty="0">
              <a:solidFill>
                <a:prstClr val="black"/>
              </a:solidFill>
            </a:endParaRPr>
          </a:p>
        </p:txBody>
      </p:sp>
      <p:sp>
        <p:nvSpPr>
          <p:cNvPr id="16" name="Полилиния 15"/>
          <p:cNvSpPr/>
          <p:nvPr/>
        </p:nvSpPr>
        <p:spPr>
          <a:xfrm rot="21280452">
            <a:off x="2158592" y="3741569"/>
            <a:ext cx="169950" cy="100390"/>
          </a:xfrm>
          <a:custGeom>
            <a:avLst/>
            <a:gdLst>
              <a:gd name="connsiteX0" fmla="*/ 0 w 160713"/>
              <a:gd name="connsiteY0" fmla="*/ 11084 h 49993"/>
              <a:gd name="connsiteX1" fmla="*/ 77585 w 160713"/>
              <a:gd name="connsiteY1" fmla="*/ 49876 h 49993"/>
              <a:gd name="connsiteX2" fmla="*/ 160713 w 160713"/>
              <a:gd name="connsiteY2" fmla="*/ 0 h 49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713" h="49993">
                <a:moveTo>
                  <a:pt x="0" y="11084"/>
                </a:moveTo>
                <a:cubicBezTo>
                  <a:pt x="25400" y="31403"/>
                  <a:pt x="50800" y="51723"/>
                  <a:pt x="77585" y="49876"/>
                </a:cubicBezTo>
                <a:cubicBezTo>
                  <a:pt x="104370" y="48029"/>
                  <a:pt x="160713" y="0"/>
                  <a:pt x="160713" y="0"/>
                </a:cubicBezTo>
              </a:path>
            </a:pathLst>
          </a:custGeom>
          <a:ln w="25400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7" name="Полилиния 16"/>
          <p:cNvSpPr/>
          <p:nvPr/>
        </p:nvSpPr>
        <p:spPr>
          <a:xfrm rot="21280452">
            <a:off x="2359930" y="3739889"/>
            <a:ext cx="169950" cy="100390"/>
          </a:xfrm>
          <a:custGeom>
            <a:avLst/>
            <a:gdLst>
              <a:gd name="connsiteX0" fmla="*/ 0 w 160713"/>
              <a:gd name="connsiteY0" fmla="*/ 11084 h 49993"/>
              <a:gd name="connsiteX1" fmla="*/ 77585 w 160713"/>
              <a:gd name="connsiteY1" fmla="*/ 49876 h 49993"/>
              <a:gd name="connsiteX2" fmla="*/ 160713 w 160713"/>
              <a:gd name="connsiteY2" fmla="*/ 0 h 49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713" h="49993">
                <a:moveTo>
                  <a:pt x="0" y="11084"/>
                </a:moveTo>
                <a:cubicBezTo>
                  <a:pt x="25400" y="31403"/>
                  <a:pt x="50800" y="51723"/>
                  <a:pt x="77585" y="49876"/>
                </a:cubicBezTo>
                <a:cubicBezTo>
                  <a:pt x="104370" y="48029"/>
                  <a:pt x="160713" y="0"/>
                  <a:pt x="160713" y="0"/>
                </a:cubicBezTo>
              </a:path>
            </a:pathLst>
          </a:custGeom>
          <a:ln w="25400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32572" y="453685"/>
            <a:ext cx="77860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ctr"/>
            <a:r>
              <a:rPr lang="ru-RU" sz="2800" b="1" dirty="0" smtClean="0">
                <a:latin typeface="Calibri" panose="020F0502020204030204" pitchFamily="34" charset="0"/>
              </a:rPr>
              <a:t>Свойство биссектрисы равнобедренного треугольника </a:t>
            </a:r>
            <a:endParaRPr lang="ru-RU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864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2669141"/>
            <a:ext cx="24525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Calibri" panose="020F0502020204030204" pitchFamily="34" charset="0"/>
              </a:rPr>
              <a:t>Доказательство</a:t>
            </a:r>
            <a:r>
              <a:rPr lang="ru-RU" sz="2400" b="1" dirty="0"/>
              <a:t>.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6499706" y="3386651"/>
            <a:ext cx="1347878" cy="179833"/>
            <a:chOff x="6253533" y="2177319"/>
            <a:chExt cx="1347878" cy="134875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>
              <a:off x="6253533" y="2177319"/>
              <a:ext cx="144016" cy="86010"/>
            </a:xfrm>
            <a:prstGeom prst="line">
              <a:avLst/>
            </a:prstGeom>
            <a:ln w="38100">
              <a:solidFill>
                <a:srgbClr val="0033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V="1">
              <a:off x="7452320" y="2240186"/>
              <a:ext cx="149091" cy="72008"/>
            </a:xfrm>
            <a:prstGeom prst="line">
              <a:avLst/>
            </a:prstGeom>
            <a:ln w="38100">
              <a:solidFill>
                <a:srgbClr val="0033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10"/>
          <p:cNvGrpSpPr/>
          <p:nvPr/>
        </p:nvGrpSpPr>
        <p:grpSpPr>
          <a:xfrm>
            <a:off x="362038" y="1582749"/>
            <a:ext cx="8472760" cy="3300041"/>
            <a:chOff x="115861" y="824394"/>
            <a:chExt cx="8472760" cy="2475031"/>
          </a:xfrm>
        </p:grpSpPr>
        <p:sp>
          <p:nvSpPr>
            <p:cNvPr id="5" name="Равнобедренный треугольник 4"/>
            <p:cNvSpPr/>
            <p:nvPr/>
          </p:nvSpPr>
          <p:spPr>
            <a:xfrm>
              <a:off x="5652120" y="1347614"/>
              <a:ext cx="2520280" cy="1944216"/>
            </a:xfrm>
            <a:prstGeom prst="triangle">
              <a:avLst/>
            </a:prstGeom>
            <a:noFill/>
            <a:ln w="38100">
              <a:solidFill>
                <a:srgbClr val="0033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6710923" y="824394"/>
              <a:ext cx="423514" cy="3924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i="1" dirty="0" smtClean="0"/>
                <a:t>А</a:t>
              </a:r>
              <a:endParaRPr lang="ru-RU" sz="2800" b="1" i="1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265476" y="2907010"/>
              <a:ext cx="423514" cy="3924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i="1" dirty="0"/>
                <a:t>В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8165107" y="2899370"/>
              <a:ext cx="423514" cy="3924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i="1" dirty="0" smtClean="0"/>
                <a:t>С</a:t>
              </a:r>
              <a:endParaRPr lang="ru-RU" sz="2800" b="1" i="1" dirty="0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115861" y="1929943"/>
              <a:ext cx="5498493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400" dirty="0" smtClean="0">
                  <a:latin typeface="Calibri" panose="020F0502020204030204" pitchFamily="34" charset="0"/>
                </a:rPr>
                <a:t>       1) ∆ </a:t>
              </a:r>
              <a:r>
                <a:rPr lang="ru-RU" sz="2400" i="1" dirty="0" smtClean="0">
                  <a:latin typeface="Calibri" panose="020F0502020204030204" pitchFamily="34" charset="0"/>
                </a:rPr>
                <a:t>АВС </a:t>
              </a:r>
              <a:r>
                <a:rPr lang="ru-RU" sz="2400" dirty="0" smtClean="0">
                  <a:latin typeface="Calibri" panose="020F0502020204030204" pitchFamily="34" charset="0"/>
                </a:rPr>
                <a:t>– равнобедренный, </a:t>
              </a:r>
              <a:r>
                <a:rPr lang="ru-RU" sz="2400" i="1" dirty="0" smtClean="0">
                  <a:latin typeface="Calibri" panose="020F0502020204030204" pitchFamily="34" charset="0"/>
                </a:rPr>
                <a:t>АВ</a:t>
              </a:r>
              <a:r>
                <a:rPr lang="ru-RU" sz="2400" dirty="0" smtClean="0">
                  <a:latin typeface="Calibri" panose="020F0502020204030204" pitchFamily="34" charset="0"/>
                </a:rPr>
                <a:t> = </a:t>
              </a:r>
              <a:r>
                <a:rPr lang="ru-RU" sz="2400" i="1" dirty="0" smtClean="0">
                  <a:latin typeface="Calibri" panose="020F0502020204030204" pitchFamily="34" charset="0"/>
                </a:rPr>
                <a:t>АС</a:t>
              </a:r>
              <a:r>
                <a:rPr lang="ru-RU" sz="2400" dirty="0" smtClean="0"/>
                <a:t>.</a:t>
              </a:r>
              <a:endParaRPr lang="ru-RU" sz="2400" dirty="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28512" y="2280379"/>
            <a:ext cx="6978547" cy="3073549"/>
            <a:chOff x="182339" y="1379083"/>
            <a:chExt cx="6978547" cy="2305162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6912260" y="1379083"/>
              <a:ext cx="0" cy="1944216"/>
            </a:xfrm>
            <a:prstGeom prst="line">
              <a:avLst/>
            </a:prstGeom>
            <a:ln w="25400">
              <a:solidFill>
                <a:srgbClr val="0033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Прямоугольник 17"/>
            <p:cNvSpPr/>
            <p:nvPr/>
          </p:nvSpPr>
          <p:spPr>
            <a:xfrm>
              <a:off x="6737372" y="3291830"/>
              <a:ext cx="423514" cy="3924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i="1" dirty="0"/>
                <a:t>F</a:t>
              </a:r>
              <a:endParaRPr lang="ru-RU" sz="2800" b="1" i="1" dirty="0"/>
            </a:p>
          </p:txBody>
        </p:sp>
        <p:grpSp>
          <p:nvGrpSpPr>
            <p:cNvPr id="19" name="Группа 18"/>
            <p:cNvGrpSpPr/>
            <p:nvPr/>
          </p:nvGrpSpPr>
          <p:grpSpPr>
            <a:xfrm>
              <a:off x="6749935" y="1623753"/>
              <a:ext cx="341074" cy="83416"/>
              <a:chOff x="6749935" y="1623753"/>
              <a:chExt cx="341074" cy="83416"/>
            </a:xfrm>
          </p:grpSpPr>
          <p:sp>
            <p:nvSpPr>
              <p:cNvPr id="20" name="Полилиния 19"/>
              <p:cNvSpPr/>
              <p:nvPr/>
            </p:nvSpPr>
            <p:spPr>
              <a:xfrm>
                <a:off x="6749935" y="1623753"/>
                <a:ext cx="160712" cy="83416"/>
              </a:xfrm>
              <a:custGeom>
                <a:avLst/>
                <a:gdLst>
                  <a:gd name="connsiteX0" fmla="*/ 0 w 160712"/>
                  <a:gd name="connsiteY0" fmla="*/ 0 h 83416"/>
                  <a:gd name="connsiteX1" fmla="*/ 66501 w 160712"/>
                  <a:gd name="connsiteY1" fmla="*/ 83127 h 83416"/>
                  <a:gd name="connsiteX2" fmla="*/ 160712 w 160712"/>
                  <a:gd name="connsiteY2" fmla="*/ 22167 h 83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0712" h="83416">
                    <a:moveTo>
                      <a:pt x="0" y="0"/>
                    </a:moveTo>
                    <a:cubicBezTo>
                      <a:pt x="19858" y="39716"/>
                      <a:pt x="39716" y="79433"/>
                      <a:pt x="66501" y="83127"/>
                    </a:cubicBezTo>
                    <a:cubicBezTo>
                      <a:pt x="93286" y="86822"/>
                      <a:pt x="126999" y="54494"/>
                      <a:pt x="160712" y="22167"/>
                    </a:cubicBezTo>
                  </a:path>
                </a:pathLst>
              </a:custGeom>
              <a:ln w="25400">
                <a:solidFill>
                  <a:srgbClr val="0033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олилиния 20"/>
              <p:cNvSpPr/>
              <p:nvPr/>
            </p:nvSpPr>
            <p:spPr>
              <a:xfrm rot="21280452">
                <a:off x="6921059" y="1631478"/>
                <a:ext cx="169950" cy="75293"/>
              </a:xfrm>
              <a:custGeom>
                <a:avLst/>
                <a:gdLst>
                  <a:gd name="connsiteX0" fmla="*/ 0 w 160713"/>
                  <a:gd name="connsiteY0" fmla="*/ 11084 h 49993"/>
                  <a:gd name="connsiteX1" fmla="*/ 77585 w 160713"/>
                  <a:gd name="connsiteY1" fmla="*/ 49876 h 49993"/>
                  <a:gd name="connsiteX2" fmla="*/ 160713 w 160713"/>
                  <a:gd name="connsiteY2" fmla="*/ 0 h 49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0713" h="49993">
                    <a:moveTo>
                      <a:pt x="0" y="11084"/>
                    </a:moveTo>
                    <a:cubicBezTo>
                      <a:pt x="25400" y="31403"/>
                      <a:pt x="50800" y="51723"/>
                      <a:pt x="77585" y="49876"/>
                    </a:cubicBezTo>
                    <a:cubicBezTo>
                      <a:pt x="104370" y="48029"/>
                      <a:pt x="160713" y="0"/>
                      <a:pt x="160713" y="0"/>
                    </a:cubicBezTo>
                  </a:path>
                </a:pathLst>
              </a:custGeom>
              <a:ln w="25400">
                <a:solidFill>
                  <a:srgbClr val="0033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5" name="Прямоугольник 24"/>
            <p:cNvSpPr/>
            <p:nvPr/>
          </p:nvSpPr>
          <p:spPr>
            <a:xfrm>
              <a:off x="182339" y="1991584"/>
              <a:ext cx="460382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i="1" dirty="0" smtClean="0">
                  <a:latin typeface="Calibri" panose="020F0502020204030204" pitchFamily="34" charset="0"/>
                </a:rPr>
                <a:t>    </a:t>
              </a:r>
              <a:endParaRPr lang="ru-RU" sz="2400" dirty="0"/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3454115" y="4056864"/>
            <a:ext cx="17789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latin typeface="Calibri" panose="020F0502020204030204" pitchFamily="34" charset="0"/>
              </a:rPr>
              <a:t>   </a:t>
            </a:r>
            <a:r>
              <a:rPr lang="en-US" sz="2400" i="1" dirty="0" smtClean="0">
                <a:latin typeface="Calibri" panose="020F0502020204030204" pitchFamily="34" charset="0"/>
              </a:rPr>
              <a:t>  </a:t>
            </a:r>
            <a:r>
              <a:rPr lang="ru-RU" sz="2400" i="1" dirty="0" smtClean="0">
                <a:latin typeface="Calibri" panose="020F0502020204030204" pitchFamily="34" charset="0"/>
              </a:rPr>
              <a:t> </a:t>
            </a:r>
            <a:r>
              <a:rPr lang="en-US" sz="2400" i="1" dirty="0" smtClean="0">
                <a:latin typeface="Calibri" panose="020F0502020204030204" pitchFamily="34" charset="0"/>
              </a:rPr>
              <a:t>A</a:t>
            </a:r>
            <a:r>
              <a:rPr lang="ru-RU" sz="2400" i="1" dirty="0" smtClean="0">
                <a:latin typeface="Calibri" panose="020F0502020204030204" pitchFamily="34" charset="0"/>
              </a:rPr>
              <a:t>В </a:t>
            </a:r>
            <a:r>
              <a:rPr lang="ru-RU" sz="2400" dirty="0" smtClean="0">
                <a:latin typeface="Calibri" panose="020F0502020204030204" pitchFamily="34" charset="0"/>
              </a:rPr>
              <a:t>=</a:t>
            </a:r>
            <a:r>
              <a:rPr lang="ru-RU" sz="2400" i="1" dirty="0" smtClean="0">
                <a:latin typeface="Calibri" panose="020F0502020204030204" pitchFamily="34" charset="0"/>
              </a:rPr>
              <a:t> АС</a:t>
            </a:r>
            <a:r>
              <a:rPr lang="ru-RU" sz="2400" dirty="0" smtClean="0">
                <a:latin typeface="Calibri" panose="020F0502020204030204" pitchFamily="34" charset="0"/>
              </a:rPr>
              <a:t>,</a:t>
            </a:r>
            <a:r>
              <a:rPr lang="en-US" sz="2400" dirty="0" smtClean="0">
                <a:latin typeface="Calibri" panose="020F0502020204030204" pitchFamily="34" charset="0"/>
              </a:rPr>
              <a:t> </a:t>
            </a:r>
            <a:r>
              <a:rPr lang="ru-RU" sz="2400" dirty="0" smtClean="0">
                <a:latin typeface="Calibri" panose="020F0502020204030204" pitchFamily="34" charset="0"/>
              </a:rPr>
              <a:t> </a:t>
            </a:r>
            <a:endParaRPr lang="ru-RU" sz="2400" dirty="0">
              <a:latin typeface="Calibri" panose="020F050202020403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22388" y="4475422"/>
            <a:ext cx="54520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   </a:t>
            </a:r>
            <a:r>
              <a:rPr lang="en-US" sz="2400" dirty="0" smtClean="0"/>
              <a:t> </a:t>
            </a:r>
            <a:r>
              <a:rPr lang="ru-RU" sz="2400" dirty="0" smtClean="0">
                <a:latin typeface="Calibri" panose="020F0502020204030204" pitchFamily="34" charset="0"/>
              </a:rPr>
              <a:t>∠ </a:t>
            </a:r>
            <a:r>
              <a:rPr lang="ru-RU" sz="2400" i="1" dirty="0" smtClean="0">
                <a:latin typeface="Calibri" panose="020F0502020204030204" pitchFamily="34" charset="0"/>
              </a:rPr>
              <a:t>В</a:t>
            </a:r>
            <a:r>
              <a:rPr lang="en-US" sz="2400" i="1" dirty="0" smtClean="0">
                <a:latin typeface="Calibri" panose="020F0502020204030204" pitchFamily="34" charset="0"/>
              </a:rPr>
              <a:t>AF</a:t>
            </a:r>
            <a:r>
              <a:rPr lang="ru-RU" sz="2400" i="1" dirty="0">
                <a:latin typeface="Calibri" panose="020F0502020204030204" pitchFamily="34" charset="0"/>
              </a:rPr>
              <a:t> </a:t>
            </a:r>
            <a:r>
              <a:rPr lang="ru-RU" sz="2400" dirty="0" smtClean="0">
                <a:latin typeface="Calibri" panose="020F0502020204030204" pitchFamily="34" charset="0"/>
              </a:rPr>
              <a:t>=</a:t>
            </a:r>
            <a:r>
              <a:rPr lang="ru-RU" sz="2400" i="1" dirty="0">
                <a:latin typeface="Calibri" panose="020F0502020204030204" pitchFamily="34" charset="0"/>
              </a:rPr>
              <a:t> </a:t>
            </a:r>
            <a:r>
              <a:rPr lang="ru-RU" sz="2400" dirty="0" smtClean="0">
                <a:latin typeface="Calibri" panose="020F0502020204030204" pitchFamily="34" charset="0"/>
              </a:rPr>
              <a:t>∠ </a:t>
            </a:r>
            <a:r>
              <a:rPr lang="ru-RU" sz="2400" i="1" dirty="0" smtClean="0">
                <a:latin typeface="Calibri" panose="020F0502020204030204" pitchFamily="34" charset="0"/>
              </a:rPr>
              <a:t>С</a:t>
            </a:r>
            <a:r>
              <a:rPr lang="en-US" sz="2400" i="1" dirty="0" smtClean="0">
                <a:latin typeface="Calibri" panose="020F0502020204030204" pitchFamily="34" charset="0"/>
              </a:rPr>
              <a:t>AF</a:t>
            </a:r>
            <a:r>
              <a:rPr lang="ru-RU" sz="2400" i="1" dirty="0" smtClean="0">
                <a:latin typeface="Calibri" panose="020F0502020204030204" pitchFamily="34" charset="0"/>
              </a:rPr>
              <a:t> (т.к. </a:t>
            </a:r>
            <a:r>
              <a:rPr lang="en-US" sz="2400" i="1" dirty="0">
                <a:latin typeface="Calibri" panose="020F0502020204030204" pitchFamily="34" charset="0"/>
              </a:rPr>
              <a:t>AF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ru-RU" sz="2400" dirty="0">
                <a:latin typeface="Calibri" panose="020F0502020204030204" pitchFamily="34" charset="0"/>
              </a:rPr>
              <a:t>–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ru-RU" sz="2400" dirty="0" smtClean="0">
                <a:latin typeface="Calibri" panose="020F0502020204030204" pitchFamily="34" charset="0"/>
              </a:rPr>
              <a:t>биссектриса)</a:t>
            </a:r>
            <a:endParaRPr lang="ru-RU" sz="2400" dirty="0">
              <a:latin typeface="Calibri" panose="020F050202020403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512269" y="5100289"/>
            <a:ext cx="31203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latin typeface="Calibri" panose="020F0502020204030204" pitchFamily="34" charset="0"/>
              </a:rPr>
              <a:t>    </a:t>
            </a:r>
            <a:r>
              <a:rPr lang="en-US" sz="2400" i="1" dirty="0" smtClean="0">
                <a:latin typeface="Calibri" panose="020F0502020204030204" pitchFamily="34" charset="0"/>
              </a:rPr>
              <a:t>AF</a:t>
            </a:r>
            <a:r>
              <a:rPr lang="en-US" sz="2400" dirty="0" smtClean="0">
                <a:latin typeface="Calibri" panose="020F0502020204030204" pitchFamily="34" charset="0"/>
              </a:rPr>
              <a:t> </a:t>
            </a:r>
            <a:r>
              <a:rPr lang="ru-RU" sz="2400" dirty="0" smtClean="0">
                <a:latin typeface="Calibri" panose="020F0502020204030204" pitchFamily="34" charset="0"/>
              </a:rPr>
              <a:t>–</a:t>
            </a:r>
            <a:r>
              <a:rPr lang="en-US" sz="2400" dirty="0" smtClean="0">
                <a:latin typeface="Calibri" panose="020F0502020204030204" pitchFamily="34" charset="0"/>
              </a:rPr>
              <a:t> </a:t>
            </a:r>
            <a:r>
              <a:rPr lang="ru-RU" sz="2400" dirty="0" smtClean="0">
                <a:latin typeface="Calibri" panose="020F0502020204030204" pitchFamily="34" charset="0"/>
              </a:rPr>
              <a:t>медиана ∆ </a:t>
            </a:r>
            <a:r>
              <a:rPr lang="ru-RU" sz="2400" i="1" dirty="0" smtClean="0">
                <a:latin typeface="Calibri" panose="020F0502020204030204" pitchFamily="34" charset="0"/>
              </a:rPr>
              <a:t>АВС</a:t>
            </a:r>
            <a:r>
              <a:rPr lang="ru-RU" sz="2400" dirty="0" smtClean="0">
                <a:latin typeface="Calibri" panose="020F0502020204030204" pitchFamily="34" charset="0"/>
              </a:rPr>
              <a:t>.</a:t>
            </a:r>
            <a:endParaRPr lang="ru-RU" sz="2400" dirty="0">
              <a:latin typeface="Calibri" panose="020F050202020403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77788" y="5604074"/>
            <a:ext cx="43958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     ∠</a:t>
            </a:r>
            <a:r>
              <a:rPr lang="en-US" sz="2400" i="1" dirty="0" smtClean="0">
                <a:latin typeface="Calibri" panose="020F0502020204030204" pitchFamily="34" charset="0"/>
              </a:rPr>
              <a:t>AF</a:t>
            </a:r>
            <a:r>
              <a:rPr lang="ru-RU" sz="2400" i="1" dirty="0" smtClean="0">
                <a:latin typeface="Calibri" panose="020F0502020204030204" pitchFamily="34" charset="0"/>
              </a:rPr>
              <a:t>В</a:t>
            </a:r>
            <a:r>
              <a:rPr lang="ru-RU" sz="2400" dirty="0" smtClean="0">
                <a:latin typeface="Calibri" panose="020F0502020204030204" pitchFamily="34" charset="0"/>
              </a:rPr>
              <a:t> =</a:t>
            </a:r>
            <a:r>
              <a:rPr lang="ru-RU" sz="2400" i="1" dirty="0">
                <a:latin typeface="Calibri" panose="020F0502020204030204" pitchFamily="34" charset="0"/>
              </a:rPr>
              <a:t> </a:t>
            </a:r>
            <a:r>
              <a:rPr lang="ru-RU" sz="2400" dirty="0" smtClean="0">
                <a:latin typeface="Calibri" panose="020F0502020204030204" pitchFamily="34" charset="0"/>
              </a:rPr>
              <a:t>∠ </a:t>
            </a:r>
            <a:r>
              <a:rPr lang="ru-RU" sz="2400" i="1" dirty="0" smtClean="0">
                <a:latin typeface="Calibri" panose="020F0502020204030204" pitchFamily="34" charset="0"/>
              </a:rPr>
              <a:t>А</a:t>
            </a:r>
            <a:r>
              <a:rPr lang="en-US" sz="2400" i="1" dirty="0" smtClean="0">
                <a:latin typeface="Calibri" panose="020F0502020204030204" pitchFamily="34" charset="0"/>
              </a:rPr>
              <a:t>F</a:t>
            </a:r>
            <a:r>
              <a:rPr lang="ru-RU" sz="2400" i="1" dirty="0" smtClean="0">
                <a:latin typeface="Calibri" panose="020F0502020204030204" pitchFamily="34" charset="0"/>
              </a:rPr>
              <a:t>С</a:t>
            </a:r>
            <a:r>
              <a:rPr lang="ru-RU" sz="2400" dirty="0" smtClean="0">
                <a:latin typeface="Calibri" panose="020F0502020204030204" pitchFamily="34" charset="0"/>
              </a:rPr>
              <a:t>,</a:t>
            </a:r>
            <a:r>
              <a:rPr lang="en-US" sz="2400" dirty="0" smtClean="0">
                <a:latin typeface="Calibri" panose="020F0502020204030204" pitchFamily="34" charset="0"/>
              </a:rPr>
              <a:t> </a:t>
            </a:r>
            <a:r>
              <a:rPr lang="ru-RU" sz="2400" dirty="0" smtClean="0">
                <a:latin typeface="Calibri" panose="020F0502020204030204" pitchFamily="34" charset="0"/>
              </a:rPr>
              <a:t> и смежные, то</a:t>
            </a:r>
            <a:endParaRPr lang="ru-RU" sz="2400" dirty="0">
              <a:latin typeface="Calibri" panose="020F050202020403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769220" y="5604073"/>
            <a:ext cx="28033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latin typeface="Calibri" panose="020F0502020204030204" pitchFamily="34" charset="0"/>
              </a:rPr>
              <a:t>   </a:t>
            </a:r>
            <a:r>
              <a:rPr lang="en-US" sz="2400" i="1" dirty="0" smtClean="0">
                <a:latin typeface="Calibri" panose="020F0502020204030204" pitchFamily="34" charset="0"/>
              </a:rPr>
              <a:t>AF</a:t>
            </a:r>
            <a:r>
              <a:rPr lang="en-US" sz="2400" dirty="0" smtClean="0">
                <a:latin typeface="Calibri" panose="020F0502020204030204" pitchFamily="34" charset="0"/>
              </a:rPr>
              <a:t> </a:t>
            </a:r>
            <a:r>
              <a:rPr lang="ru-RU" sz="2400" dirty="0" smtClean="0">
                <a:latin typeface="Calibri" panose="020F0502020204030204" pitchFamily="34" charset="0"/>
              </a:rPr>
              <a:t>–</a:t>
            </a:r>
            <a:r>
              <a:rPr lang="en-US" sz="2400" dirty="0" smtClean="0">
                <a:latin typeface="Calibri" panose="020F0502020204030204" pitchFamily="34" charset="0"/>
              </a:rPr>
              <a:t> </a:t>
            </a:r>
            <a:r>
              <a:rPr lang="ru-RU" sz="2400" dirty="0" smtClean="0">
                <a:latin typeface="Calibri" panose="020F0502020204030204" pitchFamily="34" charset="0"/>
              </a:rPr>
              <a:t>высота ∆ </a:t>
            </a:r>
            <a:r>
              <a:rPr lang="ru-RU" sz="2400" i="1" dirty="0" smtClean="0">
                <a:latin typeface="Calibri" panose="020F0502020204030204" pitchFamily="34" charset="0"/>
              </a:rPr>
              <a:t>АВС</a:t>
            </a:r>
            <a:r>
              <a:rPr lang="ru-RU" sz="2400" dirty="0" smtClean="0">
                <a:latin typeface="Calibri" panose="020F0502020204030204" pitchFamily="34" charset="0"/>
              </a:rPr>
              <a:t>.</a:t>
            </a:r>
            <a:endParaRPr lang="ru-RU" sz="2400" dirty="0">
              <a:latin typeface="Calibri" panose="020F050202020403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7164109" y="4643346"/>
            <a:ext cx="169217" cy="229321"/>
          </a:xfrm>
          <a:prstGeom prst="rect">
            <a:avLst/>
          </a:prstGeom>
          <a:noFill/>
          <a:ln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1075431" y="6021292"/>
            <a:ext cx="3202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alibri" panose="020F0502020204030204" pitchFamily="34" charset="0"/>
              </a:rPr>
              <a:t>       Теорема доказана.</a:t>
            </a:r>
            <a:endParaRPr lang="ru-RU" sz="2400" b="1" dirty="0">
              <a:latin typeface="Calibri" panose="020F0502020204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59027" y="3596666"/>
            <a:ext cx="36268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     </a:t>
            </a:r>
            <a:r>
              <a:rPr lang="en-US" sz="2400" dirty="0" smtClean="0"/>
              <a:t>(</a:t>
            </a:r>
            <a:r>
              <a:rPr lang="ru-RU" sz="2400" dirty="0">
                <a:latin typeface="Calibri" panose="020F0502020204030204" pitchFamily="34" charset="0"/>
              </a:rPr>
              <a:t>по первому признаку</a:t>
            </a:r>
            <a:r>
              <a:rPr lang="en-US" sz="2400" dirty="0">
                <a:latin typeface="Calibri" panose="020F0502020204030204" pitchFamily="34" charset="0"/>
              </a:rPr>
              <a:t>)</a:t>
            </a:r>
            <a:r>
              <a:rPr lang="ru-RU" sz="2400" dirty="0"/>
              <a:t>,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428512" y="2346095"/>
            <a:ext cx="6706008" cy="2535324"/>
            <a:chOff x="182339" y="1396901"/>
            <a:chExt cx="6706008" cy="1901493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182339" y="2320920"/>
              <a:ext cx="2365410" cy="3462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dirty="0" smtClean="0">
                  <a:latin typeface="Calibri" panose="020F0502020204030204" pitchFamily="34" charset="0"/>
                </a:rPr>
                <a:t>  2) ∆</a:t>
              </a:r>
              <a:r>
                <a:rPr lang="en-US" sz="2400" dirty="0" smtClean="0">
                  <a:latin typeface="Calibri" panose="020F0502020204030204" pitchFamily="34" charset="0"/>
                </a:rPr>
                <a:t> </a:t>
              </a:r>
              <a:r>
                <a:rPr lang="ru-RU" sz="2400" i="1" dirty="0">
                  <a:latin typeface="Calibri" panose="020F0502020204030204" pitchFamily="34" charset="0"/>
                </a:rPr>
                <a:t>АВ</a:t>
              </a:r>
              <a:r>
                <a:rPr lang="en-US" sz="2400" i="1" dirty="0">
                  <a:latin typeface="Calibri" panose="020F0502020204030204" pitchFamily="34" charset="0"/>
                </a:rPr>
                <a:t>F</a:t>
              </a:r>
              <a:r>
                <a:rPr lang="en-US" sz="2400" i="1" dirty="0" smtClean="0">
                  <a:latin typeface="Calibri" panose="020F0502020204030204" pitchFamily="34" charset="0"/>
                </a:rPr>
                <a:t> </a:t>
              </a:r>
              <a:r>
                <a:rPr lang="en-US" sz="2400" dirty="0" smtClean="0">
                  <a:latin typeface="Calibri" panose="020F0502020204030204" pitchFamily="34" charset="0"/>
                </a:rPr>
                <a:t>= </a:t>
              </a:r>
              <a:r>
                <a:rPr lang="ru-RU" sz="2400" dirty="0" smtClean="0">
                  <a:latin typeface="Calibri" panose="020F0502020204030204" pitchFamily="34" charset="0"/>
                </a:rPr>
                <a:t>∆</a:t>
              </a:r>
              <a:r>
                <a:rPr lang="en-US" sz="2400" dirty="0" smtClean="0">
                  <a:latin typeface="Calibri" panose="020F0502020204030204" pitchFamily="34" charset="0"/>
                </a:rPr>
                <a:t> </a:t>
              </a:r>
              <a:r>
                <a:rPr lang="ru-RU" sz="2400" i="1" dirty="0">
                  <a:latin typeface="Calibri" panose="020F0502020204030204" pitchFamily="34" charset="0"/>
                </a:rPr>
                <a:t>АС</a:t>
              </a:r>
              <a:r>
                <a:rPr lang="en-US" sz="2400" i="1" dirty="0" smtClean="0">
                  <a:latin typeface="Calibri" panose="020F0502020204030204" pitchFamily="34" charset="0"/>
                </a:rPr>
                <a:t>F</a:t>
              </a:r>
              <a:endParaRPr lang="ru-RU" sz="2400" dirty="0" smtClean="0">
                <a:latin typeface="Calibri" panose="020F0502020204030204" pitchFamily="34" charset="0"/>
              </a:endParaRPr>
            </a:p>
          </p:txBody>
        </p:sp>
        <p:sp>
          <p:nvSpPr>
            <p:cNvPr id="15" name="Равнобедренный треугольник 14"/>
            <p:cNvSpPr/>
            <p:nvPr/>
          </p:nvSpPr>
          <p:spPr>
            <a:xfrm>
              <a:off x="5652121" y="1396901"/>
              <a:ext cx="1236226" cy="1901493"/>
            </a:xfrm>
            <a:prstGeom prst="triangle">
              <a:avLst>
                <a:gd name="adj" fmla="val 100000"/>
              </a:avLst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2" name="Равнобедренный треугольник 21"/>
          <p:cNvSpPr/>
          <p:nvPr/>
        </p:nvSpPr>
        <p:spPr>
          <a:xfrm>
            <a:off x="7156820" y="2339649"/>
            <a:ext cx="1247176" cy="2514027"/>
          </a:xfrm>
          <a:prstGeom prst="triangle">
            <a:avLst>
              <a:gd name="adj" fmla="val 1122"/>
            </a:avLst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420589" y="3779771"/>
            <a:ext cx="6831618" cy="764540"/>
            <a:chOff x="174416" y="2472159"/>
            <a:chExt cx="6831618" cy="573405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174416" y="2472159"/>
              <a:ext cx="6831618" cy="573405"/>
              <a:chOff x="174416" y="2472159"/>
              <a:chExt cx="6831618" cy="573405"/>
            </a:xfrm>
          </p:grpSpPr>
          <p:sp>
            <p:nvSpPr>
              <p:cNvPr id="27" name="Прямоугольник 26"/>
              <p:cNvSpPr/>
              <p:nvPr/>
            </p:nvSpPr>
            <p:spPr>
              <a:xfrm>
                <a:off x="174416" y="2699315"/>
                <a:ext cx="3256020" cy="3462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400" i="1" dirty="0" smtClean="0"/>
                  <a:t>   </a:t>
                </a:r>
                <a:r>
                  <a:rPr lang="en-US" sz="2400" i="1" dirty="0" smtClean="0">
                    <a:latin typeface="Calibri" panose="020F0502020204030204" pitchFamily="34" charset="0"/>
                  </a:rPr>
                  <a:t>AF</a:t>
                </a:r>
                <a:r>
                  <a:rPr lang="en-US" sz="2400" dirty="0" smtClean="0">
                    <a:latin typeface="Calibri" panose="020F0502020204030204" pitchFamily="34" charset="0"/>
                  </a:rPr>
                  <a:t> </a:t>
                </a:r>
                <a:r>
                  <a:rPr lang="ru-RU" sz="2400" dirty="0" smtClean="0">
                    <a:latin typeface="Calibri" panose="020F0502020204030204" pitchFamily="34" charset="0"/>
                  </a:rPr>
                  <a:t>– общая сторона</a:t>
                </a:r>
                <a:r>
                  <a:rPr lang="ru-RU" sz="2400" dirty="0" smtClean="0"/>
                  <a:t>,</a:t>
                </a:r>
                <a:r>
                  <a:rPr lang="en-US" sz="2400" dirty="0" smtClean="0"/>
                  <a:t> </a:t>
                </a:r>
                <a:r>
                  <a:rPr lang="ru-RU" sz="2400" dirty="0" smtClean="0"/>
                  <a:t> </a:t>
                </a:r>
                <a:endParaRPr lang="ru-RU" sz="2400" dirty="0"/>
              </a:p>
            </p:txBody>
          </p:sp>
          <p:cxnSp>
            <p:nvCxnSpPr>
              <p:cNvPr id="41" name="Прямая соединительная линия 40"/>
              <p:cNvCxnSpPr/>
              <p:nvPr/>
            </p:nvCxnSpPr>
            <p:spPr>
              <a:xfrm>
                <a:off x="6830291" y="2472159"/>
                <a:ext cx="175743" cy="0"/>
              </a:xfrm>
              <a:prstGeom prst="line">
                <a:avLst/>
              </a:prstGeom>
              <a:ln w="25400">
                <a:solidFill>
                  <a:srgbClr val="0033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3" name="Прямая соединительная линия 42"/>
            <p:cNvCxnSpPr/>
            <p:nvPr/>
          </p:nvCxnSpPr>
          <p:spPr>
            <a:xfrm>
              <a:off x="6830291" y="2571750"/>
              <a:ext cx="175743" cy="0"/>
            </a:xfrm>
            <a:prstGeom prst="line">
              <a:avLst/>
            </a:prstGeom>
            <a:ln w="25400">
              <a:solidFill>
                <a:srgbClr val="0033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Группа 32"/>
          <p:cNvGrpSpPr/>
          <p:nvPr/>
        </p:nvGrpSpPr>
        <p:grpSpPr>
          <a:xfrm>
            <a:off x="447602" y="4753808"/>
            <a:ext cx="7422003" cy="829569"/>
            <a:chOff x="144712" y="3179368"/>
            <a:chExt cx="7422003" cy="622177"/>
          </a:xfrm>
        </p:grpSpPr>
        <p:grpSp>
          <p:nvGrpSpPr>
            <p:cNvPr id="31" name="Группа 30"/>
            <p:cNvGrpSpPr/>
            <p:nvPr/>
          </p:nvGrpSpPr>
          <p:grpSpPr>
            <a:xfrm>
              <a:off x="144712" y="3179368"/>
              <a:ext cx="7343612" cy="622177"/>
              <a:chOff x="144712" y="3179368"/>
              <a:chExt cx="7343612" cy="622177"/>
            </a:xfrm>
          </p:grpSpPr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30" name="Прямоугольник 29"/>
                  <p:cNvSpPr/>
                  <p:nvPr/>
                </p:nvSpPr>
                <p:spPr>
                  <a:xfrm>
                    <a:off x="144712" y="3455296"/>
                    <a:ext cx="2105063" cy="34624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ru-RU" sz="2400" i="1" dirty="0" smtClean="0">
                        <a:latin typeface="Calibri" panose="020F0502020204030204" pitchFamily="34" charset="0"/>
                      </a:rPr>
                      <a:t>     </a:t>
                    </a:r>
                    <a14:m>
                      <m:oMath xmlns:m="http://schemas.openxmlformats.org/officeDocument/2006/math">
                        <m:r>
                          <a:rPr lang="ru-RU" sz="2400" i="1" smtClean="0">
                            <a:latin typeface="Cambria Math"/>
                            <a:ea typeface="Cambria Math"/>
                          </a:rPr>
                          <m:t>=&gt;</m:t>
                        </m:r>
                      </m:oMath>
                    </a14:m>
                    <a:r>
                      <a:rPr lang="ru-RU" sz="2400" i="1" dirty="0" smtClean="0">
                        <a:latin typeface="Calibri" panose="020F0502020204030204" pitchFamily="34" charset="0"/>
                      </a:rPr>
                      <a:t>В</a:t>
                    </a:r>
                    <a:r>
                      <a:rPr lang="en-US" sz="2400" i="1" dirty="0" smtClean="0">
                        <a:latin typeface="Calibri" panose="020F0502020204030204" pitchFamily="34" charset="0"/>
                      </a:rPr>
                      <a:t>F</a:t>
                    </a:r>
                    <a:r>
                      <a:rPr lang="ru-RU" sz="2400" i="1" dirty="0" smtClean="0">
                        <a:latin typeface="Calibri" panose="020F0502020204030204" pitchFamily="34" charset="0"/>
                      </a:rPr>
                      <a:t> </a:t>
                    </a:r>
                    <a:r>
                      <a:rPr lang="ru-RU" sz="2400" dirty="0" smtClean="0">
                        <a:latin typeface="Calibri" panose="020F0502020204030204" pitchFamily="34" charset="0"/>
                      </a:rPr>
                      <a:t>=</a:t>
                    </a:r>
                    <a:r>
                      <a:rPr lang="ru-RU" sz="2400" i="1" dirty="0" smtClean="0">
                        <a:latin typeface="Calibri" panose="020F0502020204030204" pitchFamily="34" charset="0"/>
                      </a:rPr>
                      <a:t> С</a:t>
                    </a:r>
                    <a:r>
                      <a:rPr lang="en-US" sz="2400" i="1" dirty="0" smtClean="0">
                        <a:latin typeface="Calibri" panose="020F0502020204030204" pitchFamily="34" charset="0"/>
                      </a:rPr>
                      <a:t>F</a:t>
                    </a:r>
                    <a:r>
                      <a:rPr lang="ru-RU" sz="2400" dirty="0" smtClean="0">
                        <a:latin typeface="Calibri" panose="020F0502020204030204" pitchFamily="34" charset="0"/>
                      </a:rPr>
                      <a:t>,</a:t>
                    </a:r>
                    <a:r>
                      <a:rPr lang="en-US" sz="2400" dirty="0" smtClean="0">
                        <a:latin typeface="Calibri" panose="020F0502020204030204" pitchFamily="34" charset="0"/>
                      </a:rPr>
                      <a:t> </a:t>
                    </a:r>
                    <a:r>
                      <a:rPr lang="ru-RU" sz="2400" dirty="0" smtClean="0">
                        <a:latin typeface="Calibri" panose="020F0502020204030204" pitchFamily="34" charset="0"/>
                      </a:rPr>
                      <a:t> </a:t>
                    </a:r>
                    <a:endParaRPr lang="ru-RU" sz="2400" dirty="0">
                      <a:latin typeface="Calibri" panose="020F0502020204030204" pitchFamily="34" charset="0"/>
                    </a:endParaRPr>
                  </a:p>
                </p:txBody>
              </p:sp>
            </mc:Choice>
            <mc:Fallback>
              <p:sp>
                <p:nvSpPr>
                  <p:cNvPr id="30" name="Прямоугольник 2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4712" y="3455296"/>
                    <a:ext cx="2105063" cy="346249"/>
                  </a:xfrm>
                  <a:prstGeom prst="rect">
                    <a:avLst/>
                  </a:prstGeom>
                  <a:blipFill rotWithShape="1">
                    <a:blip r:embed="rId2" cstate="print"/>
                    <a:stretch>
                      <a:fillRect t="-10526" b="-28947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37" name="Группа 36"/>
              <p:cNvGrpSpPr/>
              <p:nvPr/>
            </p:nvGrpSpPr>
            <p:grpSpPr>
              <a:xfrm>
                <a:off x="6253533" y="3206337"/>
                <a:ext cx="72008" cy="196443"/>
                <a:chOff x="6253533" y="3206337"/>
                <a:chExt cx="72008" cy="196443"/>
              </a:xfrm>
            </p:grpSpPr>
            <p:cxnSp>
              <p:nvCxnSpPr>
                <p:cNvPr id="32" name="Прямая соединительная линия 31"/>
                <p:cNvCxnSpPr/>
                <p:nvPr/>
              </p:nvCxnSpPr>
              <p:spPr>
                <a:xfrm>
                  <a:off x="6253533" y="3206337"/>
                  <a:ext cx="0" cy="196443"/>
                </a:xfrm>
                <a:prstGeom prst="line">
                  <a:avLst/>
                </a:prstGeom>
                <a:ln w="38100">
                  <a:solidFill>
                    <a:srgbClr val="0033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Прямая соединительная линия 33"/>
                <p:cNvCxnSpPr/>
                <p:nvPr/>
              </p:nvCxnSpPr>
              <p:spPr>
                <a:xfrm>
                  <a:off x="6325541" y="3206337"/>
                  <a:ext cx="0" cy="196443"/>
                </a:xfrm>
                <a:prstGeom prst="line">
                  <a:avLst/>
                </a:prstGeom>
                <a:ln w="38100">
                  <a:solidFill>
                    <a:srgbClr val="0033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Группа 37"/>
              <p:cNvGrpSpPr/>
              <p:nvPr/>
            </p:nvGrpSpPr>
            <p:grpSpPr>
              <a:xfrm>
                <a:off x="7416316" y="3179368"/>
                <a:ext cx="72008" cy="196443"/>
                <a:chOff x="6253533" y="3206337"/>
                <a:chExt cx="72008" cy="196443"/>
              </a:xfrm>
            </p:grpSpPr>
            <p:cxnSp>
              <p:nvCxnSpPr>
                <p:cNvPr id="39" name="Прямая соединительная линия 38"/>
                <p:cNvCxnSpPr/>
                <p:nvPr/>
              </p:nvCxnSpPr>
              <p:spPr>
                <a:xfrm>
                  <a:off x="6253533" y="3206337"/>
                  <a:ext cx="0" cy="196443"/>
                </a:xfrm>
                <a:prstGeom prst="line">
                  <a:avLst/>
                </a:prstGeom>
                <a:ln w="38100">
                  <a:solidFill>
                    <a:srgbClr val="0033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Прямая соединительная линия 39"/>
                <p:cNvCxnSpPr/>
                <p:nvPr/>
              </p:nvCxnSpPr>
              <p:spPr>
                <a:xfrm>
                  <a:off x="6325541" y="3206337"/>
                  <a:ext cx="0" cy="196443"/>
                </a:xfrm>
                <a:prstGeom prst="line">
                  <a:avLst/>
                </a:prstGeom>
                <a:ln w="38100">
                  <a:solidFill>
                    <a:srgbClr val="0033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50" name="Прямая соединительная линия 49"/>
            <p:cNvCxnSpPr/>
            <p:nvPr/>
          </p:nvCxnSpPr>
          <p:spPr>
            <a:xfrm>
              <a:off x="6397549" y="3218606"/>
              <a:ext cx="0" cy="196443"/>
            </a:xfrm>
            <a:prstGeom prst="line">
              <a:avLst/>
            </a:prstGeom>
            <a:ln w="38100">
              <a:solidFill>
                <a:srgbClr val="0033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>
              <a:off x="7566715" y="3181495"/>
              <a:ext cx="0" cy="196443"/>
            </a:xfrm>
            <a:prstGeom prst="line">
              <a:avLst/>
            </a:prstGeom>
            <a:ln w="38100">
              <a:solidFill>
                <a:srgbClr val="0033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Заголовок 34"/>
          <p:cNvSpPr>
            <a:spLocks noGrp="1"/>
          </p:cNvSpPr>
          <p:nvPr>
            <p:ph type="title"/>
          </p:nvPr>
        </p:nvSpPr>
        <p:spPr>
          <a:xfrm>
            <a:off x="467544" y="476671"/>
            <a:ext cx="8229600" cy="1367687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512287"/>
            <a:ext cx="8401050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9979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8" grpId="0"/>
      <p:bldP spid="29" grpId="0"/>
      <p:bldP spid="44" grpId="0"/>
      <p:bldP spid="45" grpId="0"/>
      <p:bldP spid="46" grpId="0"/>
      <p:bldP spid="47" grpId="0" animBg="1"/>
      <p:bldP spid="48" grpId="0"/>
      <p:bldP spid="14" grpId="0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20482" y="1621542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/>
            <a:r>
              <a:rPr lang="ru-RU" sz="3200" dirty="0" smtClean="0">
                <a:latin typeface="Calibri" panose="020F0502020204030204" pitchFamily="34" charset="0"/>
              </a:rPr>
              <a:t>Высота </a:t>
            </a:r>
            <a:r>
              <a:rPr lang="ru-RU" sz="3200" dirty="0">
                <a:latin typeface="Calibri" panose="020F0502020204030204" pitchFamily="34" charset="0"/>
              </a:rPr>
              <a:t>равнобедренного треугольника, проведённая к основанию, является медианой и биссектрисой.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3621021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/>
            <a:r>
              <a:rPr lang="ru-RU" sz="3200" dirty="0" smtClean="0">
                <a:latin typeface="Calibri" panose="020F0502020204030204" pitchFamily="34" charset="0"/>
              </a:rPr>
              <a:t>Медиана </a:t>
            </a:r>
            <a:r>
              <a:rPr lang="ru-RU" sz="3200" dirty="0">
                <a:latin typeface="Calibri" panose="020F0502020204030204" pitchFamily="34" charset="0"/>
              </a:rPr>
              <a:t>равнобедренного треугольника, проведённая к основанию, является высотой и биссектрисой.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Следствия: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2286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ru-RU" altLang="ru-RU"/>
              <a:t>Что такое периметр?</a:t>
            </a:r>
          </a:p>
          <a:p>
            <a:pPr>
              <a:buFontTx/>
              <a:buChar char="-"/>
            </a:pPr>
            <a:r>
              <a:rPr lang="ru-RU" altLang="ru-RU"/>
              <a:t>Сформулируйте 1 признак равенства треугольников.</a:t>
            </a:r>
          </a:p>
        </p:txBody>
      </p:sp>
      <p:sp>
        <p:nvSpPr>
          <p:cNvPr id="124932" name="WordArt 4"/>
          <p:cNvSpPr>
            <a:spLocks noChangeArrowheads="1" noChangeShapeType="1" noTextEdit="1"/>
          </p:cNvSpPr>
          <p:nvPr/>
        </p:nvSpPr>
        <p:spPr bwMode="auto">
          <a:xfrm>
            <a:off x="3995738" y="4005263"/>
            <a:ext cx="633412" cy="1054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402775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3800" b="1" i="1" kern="0" dirty="0">
                <a:solidFill>
                  <a:srgbClr val="330033"/>
                </a:solidFill>
                <a:latin typeface="Times New Roman"/>
              </a:rPr>
              <a:t>Признаки равнобедренного треугольника.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628800"/>
            <a:ext cx="75608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Pct val="90000"/>
            </a:pPr>
            <a:r>
              <a:rPr lang="ru-RU" altLang="ru-RU" sz="3200" b="1" kern="0" dirty="0" smtClean="0"/>
              <a:t>1) Если </a:t>
            </a:r>
            <a:r>
              <a:rPr lang="ru-RU" altLang="ru-RU" sz="3200" b="1" kern="0" dirty="0"/>
              <a:t>в </a:t>
            </a:r>
            <a:r>
              <a:rPr lang="ru-RU" altLang="ru-RU" sz="3200" b="1" kern="0" dirty="0" smtClean="0"/>
              <a:t>треугольнике два </a:t>
            </a:r>
            <a:r>
              <a:rPr lang="ru-RU" altLang="ru-RU" sz="3200" b="1" kern="0" dirty="0"/>
              <a:t>угла равны, то он равнобедренный.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2852936"/>
            <a:ext cx="71105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3200" b="1" dirty="0" smtClean="0"/>
              <a:t>2) Если </a:t>
            </a:r>
            <a:r>
              <a:rPr lang="ru-RU" altLang="ru-RU" sz="3200" b="1" dirty="0"/>
              <a:t>в треугольнике медиана является и высотой, то такой треугольник равнобедренный</a:t>
            </a:r>
            <a:r>
              <a:rPr lang="ru-RU" altLang="ru-RU" sz="3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231426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67545" y="908722"/>
            <a:ext cx="80648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solidFill>
                  <a:prstClr val="black"/>
                </a:solidFill>
                <a:cs typeface="Arial" pitchFamily="34" charset="0"/>
              </a:rPr>
              <a:t>   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latin typeface="Calibri" panose="020F0502020204030204" pitchFamily="34" charset="0"/>
              </a:rPr>
              <a:t>Какие из данных треугольников являются равнобедренными, почему?</a:t>
            </a:r>
          </a:p>
        </p:txBody>
      </p:sp>
      <p:pic>
        <p:nvPicPr>
          <p:cNvPr id="10" name="Рисунок 9" descr="C:\Users\User\Desktop\ммм.pn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2019300" cy="1994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User\Desktop\ммм.pn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755914">
            <a:off x="3574052" y="1723814"/>
            <a:ext cx="2862580" cy="1621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User\AppData\Local\Microsoft\Windows\Temporary Internet Files\Content.Word\ччч.pn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7881052">
            <a:off x="1436828" y="4056862"/>
            <a:ext cx="2449195" cy="1709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User\AppData\Local\Microsoft\Windows\Temporary Internet Files\Content.Word\ммм.pn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169306">
            <a:off x="5177243" y="3233885"/>
            <a:ext cx="1876425" cy="26555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69290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User\Desktop\Безымянный.pn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21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6821" y="1637982"/>
            <a:ext cx="6015619" cy="45993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67545" y="908722"/>
            <a:ext cx="80648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solidFill>
                  <a:prstClr val="black"/>
                </a:solidFill>
                <a:cs typeface="Arial" pitchFamily="34" charset="0"/>
              </a:rPr>
              <a:t>   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Заголовок 6"/>
              <p:cNvSpPr>
                <a:spLocks noGrp="1"/>
              </p:cNvSpPr>
              <p:nvPr>
                <p:ph type="title"/>
              </p:nvPr>
            </p:nvSpPr>
            <p:spPr>
              <a:xfrm>
                <a:off x="827584" y="1139553"/>
                <a:ext cx="7848872" cy="802333"/>
              </a:xfrm>
            </p:spPr>
            <p:txBody>
              <a:bodyPr>
                <a:noAutofit/>
              </a:bodyPr>
              <a:lstStyle/>
              <a:p>
                <a:pPr lvl="0" algn="l"/>
                <a:r>
                  <a:rPr lang="ru-RU" sz="32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№1. Треугольник АВС – равнобедренный  </a:t>
                </a:r>
                <a:br>
                  <a:rPr lang="ru-RU" sz="32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</a:br>
                <a:r>
                  <a:rPr lang="ru-RU" sz="32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∠МАВ = 100</a:t>
                </a:r>
                <a14:m>
                  <m:oMath xmlns:m="http://schemas.openxmlformats.org/officeDocument/2006/math">
                    <m:r>
                      <a:rPr lang="ru-RU" sz="3200" i="1">
                        <a:solidFill>
                          <a:schemeClr val="tx1"/>
                        </a:solidFill>
                        <a:latin typeface="Cambria Math"/>
                      </a:rPr>
                      <m:t>°</m:t>
                    </m:r>
                  </m:oMath>
                </a14:m>
                <a:r>
                  <a:rPr lang="ru-RU" sz="32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, найдите  ∠А и ∠С в треугольнике АВС</a:t>
                </a:r>
                <a:br>
                  <a:rPr lang="ru-RU" sz="32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</a:br>
                <a:endParaRPr lang="ru-RU" sz="320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7" name="Заголовок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27584" y="1139553"/>
                <a:ext cx="7848872" cy="802333"/>
              </a:xfrm>
              <a:blipFill rotWithShape="1">
                <a:blip r:embed="rId4" cstate="print"/>
                <a:stretch>
                  <a:fillRect l="-2020" t="-87121" b="-409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89017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67545" y="908722"/>
            <a:ext cx="80648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solidFill>
                  <a:prstClr val="black"/>
                </a:solidFill>
                <a:cs typeface="Arial" pitchFamily="34" charset="0"/>
              </a:rPr>
              <a:t>   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Заголовок 2"/>
              <p:cNvSpPr>
                <a:spLocks noGrp="1"/>
              </p:cNvSpPr>
              <p:nvPr>
                <p:ph type="title"/>
              </p:nvPr>
            </p:nvSpPr>
            <p:spPr>
              <a:xfrm>
                <a:off x="611560" y="1149656"/>
                <a:ext cx="8229600" cy="1143000"/>
              </a:xfrm>
            </p:spPr>
            <p:txBody>
              <a:bodyPr>
                <a:normAutofit fontScale="90000"/>
              </a:bodyPr>
              <a:lstStyle/>
              <a:p>
                <a:pPr lvl="0"/>
                <a:r>
                  <a:rPr lang="ru-RU" sz="3200" dirty="0" smtClean="0">
                    <a:solidFill>
                      <a:schemeClr val="tx1"/>
                    </a:solidFill>
                  </a:rPr>
                  <a:t>№2. Треугольник АВС – равнобедренный, АС – основание, ВD – биссектриса,  ∠СВD = 37</a:t>
                </a:r>
                <a14:m>
                  <m:oMath xmlns:m="http://schemas.openxmlformats.org/officeDocument/2006/math">
                    <m:r>
                      <a:rPr lang="ru-RU" sz="3200" i="1">
                        <a:solidFill>
                          <a:schemeClr val="tx1"/>
                        </a:solidFill>
                        <a:latin typeface="Cambria Math"/>
                      </a:rPr>
                      <m:t>°</m:t>
                    </m:r>
                  </m:oMath>
                </a14:m>
                <a:r>
                  <a:rPr lang="ru-RU" sz="3200" dirty="0">
                    <a:solidFill>
                      <a:schemeClr val="tx1"/>
                    </a:solidFill>
                  </a:rPr>
                  <a:t>, АС = 25 см. Найдите  ∠В,  ∠ВDС и DC.</a:t>
                </a:r>
                <a:br>
                  <a:rPr lang="ru-RU" sz="3200" dirty="0">
                    <a:solidFill>
                      <a:schemeClr val="tx1"/>
                    </a:solidFill>
                  </a:rPr>
                </a:br>
                <a:endParaRPr lang="ru-RU" sz="320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" name="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11560" y="1149656"/>
                <a:ext cx="8229600" cy="1143000"/>
              </a:xfrm>
              <a:blipFill rotWithShape="1">
                <a:blip r:embed="rId2" cstate="print"/>
                <a:stretch>
                  <a:fillRect t="-36898" r="-1259" b="-8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 descr="C:\Users\User\Desktop\ссмм.pn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2948" y="2708920"/>
            <a:ext cx="3514090" cy="2510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64639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13993" y="428676"/>
            <a:ext cx="815049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/>
            <a:r>
              <a:rPr lang="ru-RU" sz="2800" b="1" dirty="0" smtClean="0">
                <a:latin typeface="Calibri" panose="020F0502020204030204" pitchFamily="34" charset="0"/>
              </a:rPr>
              <a:t>Задача № 107.</a:t>
            </a:r>
            <a:r>
              <a:rPr lang="ru-RU" sz="2800" dirty="0" smtClean="0">
                <a:latin typeface="Calibri" panose="020F0502020204030204" pitchFamily="34" charset="0"/>
              </a:rPr>
              <a:t> В </a:t>
            </a:r>
            <a:r>
              <a:rPr lang="ru-RU" sz="2800" dirty="0">
                <a:latin typeface="Calibri" panose="020F0502020204030204" pitchFamily="34" charset="0"/>
              </a:rPr>
              <a:t>равнобедренном треугольнике </a:t>
            </a:r>
            <a:r>
              <a:rPr lang="ru-RU" sz="2800" dirty="0" smtClean="0">
                <a:latin typeface="Calibri" panose="020F0502020204030204" pitchFamily="34" charset="0"/>
              </a:rPr>
              <a:t>основание в два раза меньше боковой стороны, а периметр равен 50 см. Найдите стороны треугольника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grpSp>
        <p:nvGrpSpPr>
          <p:cNvPr id="39" name="Группа 38"/>
          <p:cNvGrpSpPr/>
          <p:nvPr/>
        </p:nvGrpSpPr>
        <p:grpSpPr>
          <a:xfrm>
            <a:off x="5592991" y="2276873"/>
            <a:ext cx="3226785" cy="3259269"/>
            <a:chOff x="5592990" y="1707654"/>
            <a:chExt cx="3226785" cy="2444452"/>
          </a:xfrm>
        </p:grpSpPr>
        <p:sp>
          <p:nvSpPr>
            <p:cNvPr id="4" name="Равнобедренный треугольник 3"/>
            <p:cNvSpPr/>
            <p:nvPr/>
          </p:nvSpPr>
          <p:spPr>
            <a:xfrm>
              <a:off x="6013970" y="2230874"/>
              <a:ext cx="2376264" cy="1904603"/>
            </a:xfrm>
            <a:prstGeom prst="triangle">
              <a:avLst/>
            </a:prstGeom>
            <a:noFill/>
            <a:ln w="38100">
              <a:solidFill>
                <a:srgbClr val="0033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5592990" y="3759691"/>
              <a:ext cx="423514" cy="3924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i="1" dirty="0" smtClean="0"/>
                <a:t>А</a:t>
              </a:r>
              <a:endParaRPr lang="ru-RU" sz="2800" b="1" i="1" dirty="0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7008780" y="1707654"/>
              <a:ext cx="423514" cy="3924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i="1" dirty="0"/>
                <a:t>В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8396261" y="3708286"/>
              <a:ext cx="423514" cy="3924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i="1" dirty="0" smtClean="0"/>
                <a:t>С</a:t>
              </a:r>
              <a:endParaRPr lang="ru-RU" sz="2800" b="1" i="1" dirty="0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6588224" y="4005065"/>
            <a:ext cx="1230686" cy="239169"/>
            <a:chOff x="6588224" y="3003798"/>
            <a:chExt cx="1230686" cy="179377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>
              <a:off x="6588224" y="3003798"/>
              <a:ext cx="144016" cy="179377"/>
            </a:xfrm>
            <a:prstGeom prst="line">
              <a:avLst/>
            </a:prstGeom>
            <a:ln w="38100">
              <a:solidFill>
                <a:srgbClr val="0033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flipH="1">
              <a:off x="7666038" y="3003798"/>
              <a:ext cx="152872" cy="179377"/>
            </a:xfrm>
            <a:prstGeom prst="line">
              <a:avLst/>
            </a:prstGeom>
            <a:ln w="38100">
              <a:solidFill>
                <a:srgbClr val="0033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745703" y="2666722"/>
            <a:ext cx="1546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alibri" panose="020F0502020204030204" pitchFamily="34" charset="0"/>
              </a:rPr>
              <a:t>Решение</a:t>
            </a:r>
            <a:r>
              <a:rPr lang="ru-RU" sz="2400" b="1" dirty="0" smtClean="0"/>
              <a:t>.</a:t>
            </a:r>
            <a:r>
              <a:rPr lang="ru-RU" sz="2400" dirty="0" smtClean="0"/>
              <a:t> </a:t>
            </a:r>
            <a:endParaRPr lang="ru-RU" sz="24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8" name="Прямоугольник 27"/>
              <p:cNvSpPr/>
              <p:nvPr/>
            </p:nvSpPr>
            <p:spPr>
              <a:xfrm>
                <a:off x="2470272" y="3200406"/>
                <a:ext cx="378020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400" dirty="0" smtClean="0">
                    <a:latin typeface="Calibri" panose="020F0502020204030204" pitchFamily="34" charset="0"/>
                  </a:rPr>
                  <a:t>            Тогда</a:t>
                </a:r>
                <a:r>
                  <a:rPr lang="ru-RU" sz="2400" i="1" dirty="0" smtClean="0">
                    <a:latin typeface="Calibri" panose="020F0502020204030204" pitchFamily="34" charset="0"/>
                  </a:rPr>
                  <a:t> </a:t>
                </a:r>
                <a:r>
                  <a:rPr lang="ru-RU" sz="2400" i="1" dirty="0">
                    <a:latin typeface="Calibri" panose="020F0502020204030204" pitchFamily="34" charset="0"/>
                  </a:rPr>
                  <a:t>АВ </a:t>
                </a:r>
                <a:r>
                  <a:rPr lang="ru-RU" sz="2400" dirty="0">
                    <a:latin typeface="Calibri" panose="020F0502020204030204" pitchFamily="34" charset="0"/>
                  </a:rPr>
                  <a:t>=</a:t>
                </a:r>
                <a:r>
                  <a:rPr lang="ru-RU" sz="2400" i="1" dirty="0">
                    <a:latin typeface="Calibri" panose="020F0502020204030204" pitchFamily="34" charset="0"/>
                  </a:rPr>
                  <a:t> </a:t>
                </a:r>
                <a:r>
                  <a:rPr lang="ru-RU" sz="2400" i="1" dirty="0" smtClean="0">
                    <a:latin typeface="Calibri" panose="020F0502020204030204" pitchFamily="34" charset="0"/>
                  </a:rPr>
                  <a:t>ВС=</a:t>
                </a:r>
                <a:r>
                  <a:rPr lang="ru-RU" sz="2400" dirty="0" smtClean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latin typeface="Cambria Math"/>
                      </a:rPr>
                      <m:t>2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sz="2400" i="1" dirty="0">
                    <a:latin typeface="Calibri" panose="020F0502020204030204" pitchFamily="34" charset="0"/>
                  </a:rPr>
                  <a:t> </a:t>
                </a:r>
                <a:r>
                  <a:rPr lang="ru-RU" sz="2400" dirty="0">
                    <a:latin typeface="Calibri" panose="020F0502020204030204" pitchFamily="34" charset="0"/>
                  </a:rPr>
                  <a:t>см </a:t>
                </a:r>
              </a:p>
            </p:txBody>
          </p:sp>
        </mc:Choice>
        <mc:Fallback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0272" y="3200406"/>
                <a:ext cx="3780202" cy="461665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t="-10526" r="-1613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9" name="Прямоугольник 28"/>
              <p:cNvSpPr/>
              <p:nvPr/>
            </p:nvSpPr>
            <p:spPr>
              <a:xfrm>
                <a:off x="453150" y="3187865"/>
                <a:ext cx="807929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i="1" dirty="0"/>
                  <a:t>    </a:t>
                </a:r>
                <a:r>
                  <a:rPr lang="ru-RU" sz="2400" i="1" dirty="0" smtClean="0">
                    <a:latin typeface="Calibri" panose="020F0502020204030204" pitchFamily="34" charset="0"/>
                  </a:rPr>
                  <a:t>АС</a:t>
                </a:r>
                <a:r>
                  <a:rPr lang="ru-RU" sz="2400" dirty="0" smtClean="0">
                    <a:latin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400" i="1" dirty="0" smtClean="0">
                    <a:latin typeface="Calibri" panose="020F0502020204030204" pitchFamily="34" charset="0"/>
                  </a:rPr>
                  <a:t> </a:t>
                </a:r>
                <a:r>
                  <a:rPr lang="ru-RU" sz="2400" dirty="0" smtClean="0">
                    <a:latin typeface="Calibri" panose="020F0502020204030204" pitchFamily="34" charset="0"/>
                  </a:rPr>
                  <a:t>см  ,</a:t>
                </a:r>
                <a:endParaRPr lang="ru-RU" sz="2400" dirty="0">
                  <a:latin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150" y="3187865"/>
                <a:ext cx="8079290" cy="461665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0" name="Прямоугольник 29"/>
              <p:cNvSpPr/>
              <p:nvPr/>
            </p:nvSpPr>
            <p:spPr>
              <a:xfrm>
                <a:off x="453149" y="3706908"/>
                <a:ext cx="423526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400" dirty="0" smtClean="0"/>
                  <a:t>     </a:t>
                </a:r>
                <a:r>
                  <a:rPr lang="ru-RU" sz="2400" dirty="0" smtClean="0">
                    <a:latin typeface="Calibri" panose="020F0502020204030204" pitchFamily="34" charset="0"/>
                  </a:rPr>
                  <a:t>Получаем 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latin typeface="Cambria Math"/>
                      </a:rPr>
                      <m:t>2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</m:oMath>
                </a14:m>
                <a:r>
                  <a:rPr lang="ru-RU" sz="2400" dirty="0" smtClean="0">
                    <a:latin typeface="Calibri" panose="020F0502020204030204" pitchFamily="34" charset="0"/>
                  </a:rPr>
                  <a:t> +</a:t>
                </a:r>
                <a:r>
                  <a:rPr lang="en-US" sz="2400" dirty="0" smtClean="0">
                    <a:latin typeface="Calibri" panose="020F0502020204030204" pitchFamily="34" charset="0"/>
                  </a:rPr>
                  <a:t> </a:t>
                </a:r>
                <a:r>
                  <a:rPr lang="ru-RU" sz="2400" dirty="0" smtClean="0">
                    <a:latin typeface="Calibri" panose="020F0502020204030204" pitchFamily="34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𝑥</m:t>
                    </m:r>
                  </m:oMath>
                </a14:m>
                <a:r>
                  <a:rPr lang="ru-RU" sz="2400" dirty="0" smtClean="0">
                    <a:latin typeface="Calibri" panose="020F0502020204030204" pitchFamily="34" charset="0"/>
                  </a:rPr>
                  <a:t> +</a:t>
                </a:r>
                <a:r>
                  <a:rPr lang="en-US" sz="2400" dirty="0" smtClean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ru-RU" sz="2400" i="1" dirty="0" smtClean="0">
                    <a:latin typeface="Calibri" panose="020F0502020204030204" pitchFamily="34" charset="0"/>
                  </a:rPr>
                  <a:t> </a:t>
                </a:r>
                <a:r>
                  <a:rPr lang="en-US" sz="2400" dirty="0" smtClean="0">
                    <a:latin typeface="Calibri" panose="020F0502020204030204" pitchFamily="34" charset="0"/>
                  </a:rPr>
                  <a:t> </a:t>
                </a:r>
                <a:r>
                  <a:rPr lang="ru-RU" sz="2400" dirty="0" smtClean="0">
                    <a:latin typeface="Calibri" panose="020F0502020204030204" pitchFamily="34" charset="0"/>
                  </a:rPr>
                  <a:t>= 50,</a:t>
                </a:r>
                <a:endParaRPr lang="ru-RU" sz="2400" dirty="0">
                  <a:latin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149" y="3706908"/>
                <a:ext cx="4235262" cy="461665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1" name="Прямоугольник 30"/>
              <p:cNvSpPr/>
              <p:nvPr/>
            </p:nvSpPr>
            <p:spPr>
              <a:xfrm>
                <a:off x="4303690" y="3720354"/>
                <a:ext cx="196769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dirty="0" smtClean="0"/>
                  <a:t>        </a:t>
                </a:r>
                <a:r>
                  <a:rPr lang="ru-RU" sz="2400" dirty="0" smtClean="0">
                    <a:latin typeface="Calibri" panose="020F0502020204030204" pitchFamily="34" charset="0"/>
                  </a:rPr>
                  <a:t>5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ru-RU" sz="2400" i="1" dirty="0" smtClean="0">
                    <a:latin typeface="Calibri" panose="020F0502020204030204" pitchFamily="34" charset="0"/>
                  </a:rPr>
                  <a:t> </a:t>
                </a:r>
                <a:r>
                  <a:rPr lang="ru-RU" sz="2400" dirty="0" smtClean="0">
                    <a:latin typeface="Calibri" panose="020F0502020204030204" pitchFamily="34" charset="0"/>
                  </a:rPr>
                  <a:t> = 50</a:t>
                </a:r>
                <a:r>
                  <a:rPr lang="ru-RU" sz="2400" dirty="0" smtClean="0"/>
                  <a:t>,</a:t>
                </a:r>
                <a:endParaRPr lang="ru-RU" sz="2400" dirty="0"/>
              </a:p>
            </p:txBody>
          </p:sp>
        </mc:Choice>
        <mc:Fallback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690" y="3720354"/>
                <a:ext cx="1967691" cy="461665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t="-11842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2" name="Прямоугольник 31"/>
              <p:cNvSpPr/>
              <p:nvPr/>
            </p:nvSpPr>
            <p:spPr>
              <a:xfrm>
                <a:off x="733711" y="4244233"/>
                <a:ext cx="218210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ru-RU" sz="2400" i="1" dirty="0" smtClean="0">
                    <a:latin typeface="Calibri" panose="020F0502020204030204" pitchFamily="34" charset="0"/>
                  </a:rPr>
                  <a:t> </a:t>
                </a:r>
                <a:r>
                  <a:rPr lang="ru-RU" sz="2400" dirty="0" smtClean="0">
                    <a:latin typeface="Calibri" panose="020F0502020204030204" pitchFamily="34" charset="0"/>
                  </a:rPr>
                  <a:t>= 50 : 5 ,</a:t>
                </a:r>
                <a:endParaRPr lang="ru-RU" sz="2400" dirty="0">
                  <a:latin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2" name="Прямоугольник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711" y="4244233"/>
                <a:ext cx="2182105" cy="461665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3" name="Прямоугольник 32"/>
              <p:cNvSpPr/>
              <p:nvPr/>
            </p:nvSpPr>
            <p:spPr>
              <a:xfrm>
                <a:off x="2130974" y="4248694"/>
                <a:ext cx="220893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400" b="0" dirty="0" smtClean="0">
                    <a:latin typeface="Calibri" panose="020F0502020204030204" pitchFamily="34" charset="0"/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ru-RU" sz="2400" i="1" dirty="0" smtClean="0">
                    <a:latin typeface="Calibri" panose="020F0502020204030204" pitchFamily="34" charset="0"/>
                  </a:rPr>
                  <a:t> </a:t>
                </a:r>
                <a:r>
                  <a:rPr lang="ru-RU" sz="2400" dirty="0" smtClean="0">
                    <a:latin typeface="Calibri" panose="020F0502020204030204" pitchFamily="34" charset="0"/>
                  </a:rPr>
                  <a:t>= 10,</a:t>
                </a:r>
                <a:endParaRPr lang="ru-RU" sz="2400" dirty="0">
                  <a:latin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0974" y="4248694"/>
                <a:ext cx="2208938" cy="461665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t="-10526" r="-3039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4" name="Прямоугольник 33"/>
              <p:cNvSpPr/>
              <p:nvPr/>
            </p:nvSpPr>
            <p:spPr>
              <a:xfrm>
                <a:off x="3295803" y="4365104"/>
                <a:ext cx="26808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/>
                        </a:rPr>
                        <m:t>    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34" name="Прямоуголь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5803" y="4365104"/>
                <a:ext cx="268086" cy="461665"/>
              </a:xfrm>
              <a:prstGeom prst="rect">
                <a:avLst/>
              </a:prstGeom>
              <a:blipFill rotWithShape="1">
                <a:blip r:embed="rId8" cstate="print"/>
                <a:stretch>
                  <a:fillRect r="-363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Прямоугольник 34"/>
          <p:cNvSpPr/>
          <p:nvPr/>
        </p:nvSpPr>
        <p:spPr>
          <a:xfrm>
            <a:off x="703305" y="4665353"/>
            <a:ext cx="41263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   </a:t>
            </a:r>
            <a:r>
              <a:rPr lang="ru-RU" sz="2400" dirty="0" smtClean="0">
                <a:latin typeface="Calibri" panose="020F0502020204030204" pitchFamily="34" charset="0"/>
              </a:rPr>
              <a:t>Тогда</a:t>
            </a:r>
            <a:r>
              <a:rPr lang="ru-RU" sz="2400" i="1" dirty="0" smtClean="0">
                <a:latin typeface="Calibri" panose="020F0502020204030204" pitchFamily="34" charset="0"/>
              </a:rPr>
              <a:t> АС</a:t>
            </a:r>
            <a:r>
              <a:rPr lang="ru-RU" sz="2400" dirty="0" smtClean="0">
                <a:latin typeface="Calibri" panose="020F0502020204030204" pitchFamily="34" charset="0"/>
              </a:rPr>
              <a:t> = </a:t>
            </a:r>
            <a:r>
              <a:rPr lang="ru-RU" sz="2400" dirty="0">
                <a:latin typeface="Calibri" panose="020F0502020204030204" pitchFamily="34" charset="0"/>
              </a:rPr>
              <a:t>5</a:t>
            </a:r>
            <a:r>
              <a:rPr lang="ru-RU" sz="2400" dirty="0" smtClean="0">
                <a:latin typeface="Calibri" panose="020F0502020204030204" pitchFamily="34" charset="0"/>
              </a:rPr>
              <a:t> см,</a:t>
            </a:r>
            <a:endParaRPr lang="ru-RU" sz="2400" dirty="0">
              <a:latin typeface="Calibri" panose="020F050202020403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61187" y="5318324"/>
            <a:ext cx="42723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>
                <a:latin typeface="Calibri" panose="020F0502020204030204" pitchFamily="34" charset="0"/>
              </a:rPr>
              <a:t> </a:t>
            </a:r>
            <a:r>
              <a:rPr lang="ru-RU" sz="2400" i="1" dirty="0" smtClean="0">
                <a:latin typeface="Calibri" panose="020F0502020204030204" pitchFamily="34" charset="0"/>
              </a:rPr>
              <a:t>             АВ</a:t>
            </a:r>
            <a:r>
              <a:rPr lang="ru-RU" sz="2400" dirty="0" smtClean="0">
                <a:latin typeface="Calibri" panose="020F0502020204030204" pitchFamily="34" charset="0"/>
              </a:rPr>
              <a:t> </a:t>
            </a:r>
            <a:r>
              <a:rPr lang="ru-RU" sz="2400" dirty="0">
                <a:latin typeface="Calibri" panose="020F0502020204030204" pitchFamily="34" charset="0"/>
              </a:rPr>
              <a:t>= </a:t>
            </a:r>
            <a:r>
              <a:rPr lang="ru-RU" sz="2400" i="1" dirty="0">
                <a:latin typeface="Calibri" panose="020F0502020204030204" pitchFamily="34" charset="0"/>
              </a:rPr>
              <a:t>ВС</a:t>
            </a:r>
            <a:r>
              <a:rPr lang="ru-RU" sz="2400" dirty="0">
                <a:latin typeface="Calibri" panose="020F0502020204030204" pitchFamily="34" charset="0"/>
              </a:rPr>
              <a:t> </a:t>
            </a:r>
            <a:r>
              <a:rPr lang="ru-RU" sz="2400" dirty="0" smtClean="0">
                <a:latin typeface="Calibri" panose="020F0502020204030204" pitchFamily="34" charset="0"/>
              </a:rPr>
              <a:t> = 5 ∙ 2 = 10</a:t>
            </a:r>
            <a:r>
              <a:rPr lang="en-US" sz="2400" dirty="0" smtClean="0">
                <a:latin typeface="Calibri" panose="020F0502020204030204" pitchFamily="34" charset="0"/>
              </a:rPr>
              <a:t> </a:t>
            </a:r>
            <a:r>
              <a:rPr lang="ru-RU" sz="2400" dirty="0" smtClean="0">
                <a:latin typeface="Calibri" panose="020F0502020204030204" pitchFamily="34" charset="0"/>
              </a:rPr>
              <a:t>(см).</a:t>
            </a:r>
            <a:endParaRPr lang="ru-RU" sz="2400" dirty="0">
              <a:latin typeface="Calibri" panose="020F050202020403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33711" y="5911848"/>
            <a:ext cx="43581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Calibri" panose="020F0502020204030204" pitchFamily="34" charset="0"/>
              </a:rPr>
              <a:t>             Ответ:</a:t>
            </a:r>
            <a:r>
              <a:rPr lang="ru-RU" sz="2400" i="1" dirty="0" smtClean="0">
                <a:latin typeface="Calibri" panose="020F0502020204030204" pitchFamily="34" charset="0"/>
              </a:rPr>
              <a:t> </a:t>
            </a:r>
            <a:r>
              <a:rPr lang="ru-RU" sz="2400" dirty="0" smtClean="0">
                <a:latin typeface="Calibri" panose="020F0502020204030204" pitchFamily="34" charset="0"/>
              </a:rPr>
              <a:t>10 см, 10 см, 5 см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2325" y="692696"/>
            <a:ext cx="7675414" cy="1143000"/>
          </a:xfrm>
        </p:spPr>
        <p:txBody>
          <a:bodyPr>
            <a:normAutofit/>
          </a:bodyPr>
          <a:lstStyle/>
          <a:p>
            <a:endParaRPr lang="ru-RU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491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7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36" grpId="0"/>
      <p:bldP spid="3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67545" y="908722"/>
            <a:ext cx="80648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solidFill>
                  <a:prstClr val="black"/>
                </a:solidFill>
                <a:cs typeface="Arial" pitchFamily="34" charset="0"/>
              </a:rPr>
              <a:t>   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Заголовок 2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ru-RU" sz="2800" b="1" dirty="0">
                    <a:latin typeface="Calibri" panose="020F0502020204030204" pitchFamily="34" charset="0"/>
                  </a:rPr>
                  <a:t>Задача № </a:t>
                </a:r>
                <a:r>
                  <a:rPr lang="ru-RU" sz="2800" b="1" dirty="0" smtClean="0">
                    <a:latin typeface="Calibri" panose="020F0502020204030204" pitchFamily="34" charset="0"/>
                  </a:rPr>
                  <a:t>112.</a:t>
                </a:r>
                <a:r>
                  <a:rPr lang="ru-RU" sz="2800" dirty="0" smtClean="0">
                    <a:latin typeface="Calibri" panose="020F0502020204030204" pitchFamily="34" charset="0"/>
                  </a:rPr>
                  <a:t> Дано</a:t>
                </a:r>
                <a:r>
                  <a:rPr lang="ru-RU" sz="2800" dirty="0">
                    <a:latin typeface="Calibri" panose="020F0502020204030204" pitchFamily="34" charset="0"/>
                  </a:rPr>
                  <a:t>: АВ=ВС, ∠1=130</a:t>
                </a:r>
                <a14:m>
                  <m:oMath xmlns:m="http://schemas.openxmlformats.org/officeDocument/2006/math">
                    <m:r>
                      <a:rPr lang="ru-RU" sz="2800" i="1">
                        <a:latin typeface="Cambria Math"/>
                      </a:rPr>
                      <m:t>°</m:t>
                    </m:r>
                  </m:oMath>
                </a14:m>
                <a:r>
                  <a:rPr lang="ru-RU" sz="2800" dirty="0">
                    <a:latin typeface="Calibri" panose="020F0502020204030204" pitchFamily="34" charset="0"/>
                  </a:rPr>
                  <a:t>. Найдите ∠ 2</a:t>
                </a:r>
                <a:br>
                  <a:rPr lang="ru-RU" sz="2800" dirty="0">
                    <a:latin typeface="Calibri" panose="020F0502020204030204" pitchFamily="34" charset="0"/>
                  </a:rPr>
                </a:br>
                <a:endParaRPr lang="ru-RU" sz="2800" dirty="0">
                  <a:latin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" name="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39552" y="692696"/>
                <a:ext cx="8229600" cy="1143000"/>
              </a:xfr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 descr="C:\Users\User\Desktop\rrr.pn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550523">
            <a:off x="5307424" y="2865714"/>
            <a:ext cx="3001238" cy="2139171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971600" y="1719307"/>
                <a:ext cx="4464496" cy="4801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dirty="0" smtClean="0">
                    <a:latin typeface="Calibri" panose="020F0502020204030204" pitchFamily="34" charset="0"/>
                  </a:rPr>
                  <a:t>Решение</a:t>
                </a:r>
                <a:r>
                  <a:rPr lang="ru-RU" sz="2400" dirty="0" smtClean="0">
                    <a:latin typeface="Calibri" panose="020F0502020204030204" pitchFamily="34" charset="0"/>
                  </a:rPr>
                  <a:t>:</a:t>
                </a:r>
              </a:p>
              <a:p>
                <a:r>
                  <a:rPr lang="ru-RU" sz="2400" dirty="0" smtClean="0">
                    <a:latin typeface="Calibri" panose="020F0502020204030204" pitchFamily="34" charset="0"/>
                  </a:rPr>
                  <a:t> </a:t>
                </a:r>
              </a:p>
              <a:p>
                <a:r>
                  <a:rPr lang="ru-RU" sz="2400" dirty="0">
                    <a:latin typeface="Calibri" panose="020F0502020204030204" pitchFamily="34" charset="0"/>
                  </a:rPr>
                  <a:t>Углы ∠ 1 и ∠АСВ – смежные, </a:t>
                </a:r>
                <a:r>
                  <a:rPr lang="ru-RU" sz="2400" dirty="0" err="1">
                    <a:latin typeface="Calibri" panose="020F0502020204030204" pitchFamily="34" charset="0"/>
                  </a:rPr>
                  <a:t>т.е</a:t>
                </a:r>
                <a:endParaRPr lang="ru-RU" sz="2400" dirty="0">
                  <a:latin typeface="Calibri" panose="020F0502020204030204" pitchFamily="34" charset="0"/>
                </a:endParaRPr>
              </a:p>
              <a:p>
                <a:r>
                  <a:rPr lang="ru-RU" sz="2400" dirty="0">
                    <a:latin typeface="Calibri" panose="020F0502020204030204" pitchFamily="34" charset="0"/>
                  </a:rPr>
                  <a:t>∠1 + ∠АСВ=180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/>
                      </a:rPr>
                      <m:t>°</m:t>
                    </m:r>
                  </m:oMath>
                </a14:m>
                <a:r>
                  <a:rPr lang="ru-RU" sz="2400" dirty="0">
                    <a:latin typeface="Calibri" panose="020F0502020204030204" pitchFamily="34" charset="0"/>
                  </a:rPr>
                  <a:t> , </a:t>
                </a:r>
              </a:p>
              <a:p>
                <a:r>
                  <a:rPr lang="ru-RU" sz="2400" dirty="0">
                    <a:latin typeface="Calibri" panose="020F0502020204030204" pitchFamily="34" charset="0"/>
                  </a:rPr>
                  <a:t>значит ∠АСВ = 180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/>
                      </a:rPr>
                      <m:t>°</m:t>
                    </m:r>
                  </m:oMath>
                </a14:m>
                <a:r>
                  <a:rPr lang="ru-RU" sz="2400" dirty="0">
                    <a:latin typeface="Calibri" panose="020F0502020204030204" pitchFamily="34" charset="0"/>
                  </a:rPr>
                  <a:t> - 130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/>
                      </a:rPr>
                      <m:t>°</m:t>
                    </m:r>
                  </m:oMath>
                </a14:m>
                <a:r>
                  <a:rPr lang="ru-RU" sz="2400" dirty="0">
                    <a:latin typeface="Calibri" panose="020F0502020204030204" pitchFamily="34" charset="0"/>
                  </a:rPr>
                  <a:t>= 50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/>
                      </a:rPr>
                      <m:t>°</m:t>
                    </m:r>
                  </m:oMath>
                </a14:m>
                <a:r>
                  <a:rPr lang="ru-RU" sz="2400" dirty="0">
                    <a:latin typeface="Calibri" panose="020F050202020403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ru-RU" sz="2400" i="1">
                        <a:latin typeface="Cambria Math"/>
                      </a:rPr>
                      <m:t>∆</m:t>
                    </m:r>
                  </m:oMath>
                </a14:m>
                <a:r>
                  <a:rPr lang="ru-RU" sz="2400" dirty="0">
                    <a:latin typeface="Calibri" panose="020F0502020204030204" pitchFamily="34" charset="0"/>
                  </a:rPr>
                  <a:t>АВС – равнобедренный,</a:t>
                </a:r>
              </a:p>
              <a:p>
                <a:r>
                  <a:rPr lang="ru-RU" sz="2400" dirty="0">
                    <a:latin typeface="Calibri" panose="020F0502020204030204" pitchFamily="34" charset="0"/>
                  </a:rPr>
                  <a:t> значит ∠ВАС = ∠АСВ=50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/>
                      </a:rPr>
                      <m:t>°</m:t>
                    </m:r>
                  </m:oMath>
                </a14:m>
                <a:r>
                  <a:rPr lang="ru-RU" sz="2400" dirty="0">
                    <a:latin typeface="Calibri" panose="020F0502020204030204" pitchFamily="34" charset="0"/>
                  </a:rPr>
                  <a:t> (углы при основании равнобедренного треугольника)</a:t>
                </a:r>
              </a:p>
              <a:p>
                <a:r>
                  <a:rPr lang="ru-RU" sz="2400" dirty="0" smtClean="0">
                    <a:latin typeface="Calibri" panose="020F0502020204030204" pitchFamily="34" charset="0"/>
                  </a:rPr>
                  <a:t>         ∠</a:t>
                </a:r>
                <a:r>
                  <a:rPr lang="ru-RU" sz="2400" dirty="0">
                    <a:latin typeface="Calibri" panose="020F0502020204030204" pitchFamily="34" charset="0"/>
                  </a:rPr>
                  <a:t>2 = ∠ВАС = 50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/>
                      </a:rPr>
                      <m:t>°</m:t>
                    </m:r>
                  </m:oMath>
                </a14:m>
                <a:r>
                  <a:rPr lang="ru-RU" sz="2400" dirty="0">
                    <a:latin typeface="Calibri" panose="020F0502020204030204" pitchFamily="34" charset="0"/>
                  </a:rPr>
                  <a:t> ( </a:t>
                </a:r>
                <a:r>
                  <a:rPr lang="ru-RU" sz="2400" dirty="0" smtClean="0">
                    <a:latin typeface="Calibri" panose="020F0502020204030204" pitchFamily="34" charset="0"/>
                  </a:rPr>
                  <a:t>как</a:t>
                </a:r>
              </a:p>
              <a:p>
                <a:r>
                  <a:rPr lang="ru-RU" sz="2400" dirty="0" smtClean="0">
                    <a:latin typeface="Calibri" panose="020F0502020204030204" pitchFamily="34" charset="0"/>
                  </a:rPr>
                  <a:t>                      вертикальные)                           </a:t>
                </a:r>
                <a:endParaRPr lang="ru-RU" sz="2400" dirty="0">
                  <a:latin typeface="Calibri" panose="020F0502020204030204" pitchFamily="34" charset="0"/>
                </a:endParaRPr>
              </a:p>
              <a:p>
                <a:r>
                  <a:rPr lang="ru-RU" sz="2400" dirty="0" smtClean="0">
                    <a:latin typeface="Calibri" panose="020F0502020204030204" pitchFamily="34" charset="0"/>
                  </a:rPr>
                  <a:t>                  Ответ</a:t>
                </a:r>
                <a:r>
                  <a:rPr lang="ru-RU" sz="2400" dirty="0">
                    <a:latin typeface="Calibri" panose="020F0502020204030204" pitchFamily="34" charset="0"/>
                  </a:rPr>
                  <a:t>: ∠ 2= 50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/>
                      </a:rPr>
                      <m:t>°</m:t>
                    </m:r>
                  </m:oMath>
                </a14:m>
                <a:endParaRPr lang="ru-RU" sz="2400" dirty="0">
                  <a:latin typeface="Calibri" panose="020F0502020204030204" pitchFamily="34" charset="0"/>
                </a:endParaRPr>
              </a:p>
              <a:p>
                <a:endParaRPr lang="ru-RU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1719307"/>
                <a:ext cx="4464496" cy="4801314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2046" t="-1015" r="-244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45661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67545" y="908722"/>
            <a:ext cx="80648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solidFill>
                  <a:prstClr val="black"/>
                </a:solidFill>
                <a:cs typeface="Arial" pitchFamily="34" charset="0"/>
              </a:rPr>
              <a:t> 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548680"/>
            <a:ext cx="69847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Домашнее задание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 п.9, вопросы 1– 9,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теорема9.1+ доказательство,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стр.62.Учить!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№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205 </a:t>
            </a:r>
            <a:endParaRPr lang="ru-RU" sz="2800" dirty="0" smtClean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 descr="C:\Users\User\Desktop\картинки школа\0_3a853_8bfbf0e6_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34202"/>
            <a:ext cx="2211280" cy="391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1999" y="2060848"/>
            <a:ext cx="3876675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489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67545" y="908722"/>
            <a:ext cx="80648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solidFill>
                  <a:prstClr val="black"/>
                </a:solidFill>
                <a:cs typeface="Arial" pitchFamily="34" charset="0"/>
              </a:rPr>
              <a:t>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23728" y="1844824"/>
            <a:ext cx="619432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Спасибо за урок </a:t>
            </a:r>
            <a:endParaRPr lang="ru-RU" sz="66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21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Повторение: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539750" y="1487488"/>
            <a:ext cx="7705725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2800" b="1" smtClean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altLang="ru-RU" sz="2800" b="1" smtClean="0">
                <a:solidFill>
                  <a:srgbClr val="000000"/>
                </a:solidFill>
              </a:rPr>
              <a:t>Какой отрезок называется медианой?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altLang="ru-RU" sz="2800" b="1" smtClean="0">
                <a:solidFill>
                  <a:srgbClr val="000000"/>
                </a:solidFill>
              </a:rPr>
              <a:t> сколько медиан имеет треугольник?</a:t>
            </a:r>
          </a:p>
        </p:txBody>
      </p:sp>
      <p:sp>
        <p:nvSpPr>
          <p:cNvPr id="108549" name="WordArt 5"/>
          <p:cNvSpPr>
            <a:spLocks noChangeArrowheads="1" noChangeShapeType="1" noTextEdit="1"/>
          </p:cNvSpPr>
          <p:nvPr/>
        </p:nvSpPr>
        <p:spPr bwMode="auto">
          <a:xfrm>
            <a:off x="4067175" y="3167063"/>
            <a:ext cx="633413" cy="1054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27204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 Box 2"/>
          <p:cNvSpPr txBox="1">
            <a:spLocks noChangeArrowheads="1"/>
          </p:cNvSpPr>
          <p:nvPr/>
        </p:nvSpPr>
        <p:spPr bwMode="auto">
          <a:xfrm>
            <a:off x="762000" y="1066800"/>
            <a:ext cx="7697788" cy="420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5400" b="1" smtClean="0">
                <a:solidFill>
                  <a:srgbClr val="D60093"/>
                </a:solidFill>
                <a:latin typeface="Times New Roman" pitchFamily="18" charset="0"/>
              </a:rPr>
              <a:t>Отрезок, соединяющий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5400" b="1" smtClean="0">
                <a:solidFill>
                  <a:srgbClr val="D60093"/>
                </a:solidFill>
                <a:latin typeface="Times New Roman" pitchFamily="18" charset="0"/>
              </a:rPr>
              <a:t>вершину  треугольника с серединой противоположной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5400" b="1" smtClean="0">
                <a:solidFill>
                  <a:srgbClr val="D60093"/>
                </a:solidFill>
                <a:latin typeface="Times New Roman" pitchFamily="18" charset="0"/>
              </a:rPr>
              <a:t>стороны, называется</a:t>
            </a:r>
            <a:r>
              <a:rPr lang="ru-RU" altLang="ru-RU" sz="5400" smtClean="0">
                <a:solidFill>
                  <a:srgbClr val="800080"/>
                </a:solidFill>
                <a:latin typeface="Times New Roman" pitchFamily="18" charset="0"/>
              </a:rPr>
              <a:t> </a:t>
            </a:r>
            <a:endParaRPr lang="ru-RU" altLang="ru-RU" sz="5400" b="1" i="1" smtClean="0">
              <a:solidFill>
                <a:srgbClr val="660033"/>
              </a:solidFill>
              <a:latin typeface="Times New Roman" pitchFamily="18" charset="0"/>
            </a:endParaRPr>
          </a:p>
        </p:txBody>
      </p:sp>
      <p:sp>
        <p:nvSpPr>
          <p:cNvPr id="105475" name="Text Box 3"/>
          <p:cNvSpPr txBox="1">
            <a:spLocks noChangeArrowheads="1"/>
          </p:cNvSpPr>
          <p:nvPr/>
        </p:nvSpPr>
        <p:spPr bwMode="auto">
          <a:xfrm>
            <a:off x="468313" y="5516563"/>
            <a:ext cx="83073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0" b="1" i="1" smtClean="0">
                <a:solidFill>
                  <a:srgbClr val="3333CC"/>
                </a:solidFill>
                <a:latin typeface="Times New Roman" pitchFamily="18" charset="0"/>
              </a:rPr>
              <a:t>медианой треугольника</a:t>
            </a:r>
          </a:p>
        </p:txBody>
      </p:sp>
    </p:spTree>
    <p:extLst>
      <p:ext uri="{BB962C8B-B14F-4D97-AF65-F5344CB8AC3E}">
        <p14:creationId xmlns:p14="http://schemas.microsoft.com/office/powerpoint/2010/main" xmlns="" val="28859985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autoRev="1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33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autoRev="1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33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autoRev="1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0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6" presetID="35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/>
      <p:bldP spid="105474" grpId="1"/>
      <p:bldP spid="105475" grpId="0"/>
      <p:bldP spid="105475" grpId="1"/>
      <p:bldP spid="105475" grpId="2"/>
      <p:bldP spid="105475" grpId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611188" y="1635125"/>
            <a:ext cx="7705725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2800" b="1" smtClean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altLang="ru-RU" sz="2800" b="1" smtClean="0">
                <a:solidFill>
                  <a:srgbClr val="000000"/>
                </a:solidFill>
              </a:rPr>
              <a:t>Какой отрезок называется  биссектрисой?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altLang="ru-RU" sz="2800" b="1" smtClean="0">
                <a:solidFill>
                  <a:srgbClr val="000000"/>
                </a:solidFill>
              </a:rPr>
              <a:t>  Сколько биссектрис имеет треугольник?</a:t>
            </a:r>
          </a:p>
        </p:txBody>
      </p:sp>
      <p:sp>
        <p:nvSpPr>
          <p:cNvPr id="102405" name="WordArt 5"/>
          <p:cNvSpPr>
            <a:spLocks noChangeArrowheads="1" noChangeShapeType="1" noTextEdit="1"/>
          </p:cNvSpPr>
          <p:nvPr/>
        </p:nvSpPr>
        <p:spPr bwMode="auto">
          <a:xfrm>
            <a:off x="4067175" y="4221163"/>
            <a:ext cx="633413" cy="1054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113196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 Box 2"/>
          <p:cNvSpPr txBox="1">
            <a:spLocks noChangeArrowheads="1"/>
          </p:cNvSpPr>
          <p:nvPr/>
        </p:nvSpPr>
        <p:spPr bwMode="auto">
          <a:xfrm>
            <a:off x="34925" y="476250"/>
            <a:ext cx="8826500" cy="502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5400" b="1" smtClean="0">
                <a:solidFill>
                  <a:srgbClr val="3366FF"/>
                </a:solidFill>
                <a:latin typeface="Times New Roman" pitchFamily="18" charset="0"/>
              </a:rPr>
              <a:t>Отрезок биссектрисы угла треугольника,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5400" b="1" smtClean="0">
                <a:solidFill>
                  <a:srgbClr val="3366FF"/>
                </a:solidFill>
                <a:latin typeface="Times New Roman" pitchFamily="18" charset="0"/>
              </a:rPr>
              <a:t>соединяющий вершину треугольника с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5400" b="1" smtClean="0">
                <a:solidFill>
                  <a:srgbClr val="3366FF"/>
                </a:solidFill>
                <a:latin typeface="Times New Roman" pitchFamily="18" charset="0"/>
              </a:rPr>
              <a:t>точкой противоположной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5400" b="1" smtClean="0">
                <a:solidFill>
                  <a:srgbClr val="3366FF"/>
                </a:solidFill>
                <a:latin typeface="Times New Roman" pitchFamily="18" charset="0"/>
              </a:rPr>
              <a:t>стороны, называется</a:t>
            </a:r>
            <a:r>
              <a:rPr lang="ru-RU" altLang="ru-RU" sz="5400" smtClean="0">
                <a:solidFill>
                  <a:srgbClr val="800080"/>
                </a:solidFill>
                <a:latin typeface="Times New Roman" pitchFamily="18" charset="0"/>
              </a:rPr>
              <a:t> </a:t>
            </a:r>
            <a:endParaRPr lang="ru-RU" altLang="ru-RU" sz="5400" b="1" i="1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11619" name="Text Box 3"/>
          <p:cNvSpPr txBox="1">
            <a:spLocks noChangeArrowheads="1"/>
          </p:cNvSpPr>
          <p:nvPr/>
        </p:nvSpPr>
        <p:spPr bwMode="auto">
          <a:xfrm>
            <a:off x="179388" y="5589588"/>
            <a:ext cx="88265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5400" b="1" i="1" smtClean="0">
                <a:solidFill>
                  <a:srgbClr val="CC0099"/>
                </a:solidFill>
                <a:latin typeface="Times New Roman" pitchFamily="18" charset="0"/>
              </a:rPr>
              <a:t>биссектрисой треугольника</a:t>
            </a:r>
          </a:p>
        </p:txBody>
      </p:sp>
    </p:spTree>
    <p:extLst>
      <p:ext uri="{BB962C8B-B14F-4D97-AF65-F5344CB8AC3E}">
        <p14:creationId xmlns:p14="http://schemas.microsoft.com/office/powerpoint/2010/main" xmlns="" val="27479875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autoRev="1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autoRev="1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autoRev="1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1400"/>
                            </p:stCondLst>
                            <p:childTnLst>
                              <p:par>
                                <p:cTn id="20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2400"/>
                            </p:stCondLst>
                            <p:childTnLst>
                              <p:par>
                                <p:cTn id="23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3400"/>
                            </p:stCondLst>
                            <p:childTnLst>
                              <p:par>
                                <p:cTn id="26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8" grpId="0"/>
      <p:bldP spid="111618" grpId="1"/>
      <p:bldP spid="111619" grpId="0" build="allAtOnce"/>
      <p:bldP spid="111619" grpId="1" build="allAtOnce"/>
      <p:bldP spid="111619" grpId="2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844675"/>
            <a:ext cx="8229600" cy="936625"/>
          </a:xfrm>
        </p:spPr>
        <p:txBody>
          <a:bodyPr/>
          <a:lstStyle/>
          <a:p>
            <a:endParaRPr lang="ru-RU" altLang="ru-RU"/>
          </a:p>
        </p:txBody>
      </p:sp>
      <p:sp>
        <p:nvSpPr>
          <p:cNvPr id="109572" name="Rectangle 4"/>
          <p:cNvSpPr>
            <a:spLocks noChangeArrowheads="1"/>
          </p:cNvSpPr>
          <p:nvPr/>
        </p:nvSpPr>
        <p:spPr bwMode="auto">
          <a:xfrm>
            <a:off x="827088" y="1776413"/>
            <a:ext cx="7705725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2800" b="1" smtClean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altLang="ru-RU" sz="2800" b="1" smtClean="0">
                <a:solidFill>
                  <a:srgbClr val="000000"/>
                </a:solidFill>
              </a:rPr>
              <a:t>Какой отрезок называется высотой?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altLang="ru-RU" sz="2800" b="1" smtClean="0">
                <a:solidFill>
                  <a:srgbClr val="000000"/>
                </a:solidFill>
              </a:rPr>
              <a:t>Сколько высот имеет треугольник?</a:t>
            </a:r>
          </a:p>
        </p:txBody>
      </p:sp>
      <p:sp>
        <p:nvSpPr>
          <p:cNvPr id="109574" name="WordArt 6"/>
          <p:cNvSpPr>
            <a:spLocks noChangeArrowheads="1" noChangeShapeType="1" noTextEdit="1"/>
          </p:cNvSpPr>
          <p:nvPr/>
        </p:nvSpPr>
        <p:spPr bwMode="auto">
          <a:xfrm>
            <a:off x="4067175" y="3167063"/>
            <a:ext cx="633413" cy="1054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21976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ChangeArrowheads="1"/>
          </p:cNvSpPr>
          <p:nvPr/>
        </p:nvSpPr>
        <p:spPr bwMode="auto">
          <a:xfrm>
            <a:off x="609600" y="533400"/>
            <a:ext cx="77724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5000" b="1" smtClean="0">
                <a:solidFill>
                  <a:srgbClr val="009900"/>
                </a:solidFill>
                <a:latin typeface="Times New Roman" pitchFamily="18" charset="0"/>
              </a:rPr>
              <a:t>Перпендикуляр, проведённый  из вершины треугольника к прямой, содержащей противоположную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5000" b="1" smtClean="0">
                <a:solidFill>
                  <a:srgbClr val="009900"/>
                </a:solidFill>
                <a:latin typeface="Times New Roman" pitchFamily="18" charset="0"/>
              </a:rPr>
              <a:t>сторону, называется</a:t>
            </a:r>
            <a:r>
              <a:rPr lang="ru-RU" altLang="ru-RU" sz="500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ru-RU" altLang="ru-RU" sz="5000" b="1" i="1" smtClean="0">
              <a:solidFill>
                <a:srgbClr val="006600"/>
              </a:solidFill>
              <a:latin typeface="Times New Roman" pitchFamily="18" charset="0"/>
            </a:endParaRPr>
          </a:p>
        </p:txBody>
      </p:sp>
      <p:sp>
        <p:nvSpPr>
          <p:cNvPr id="107523" name="Text Box 3"/>
          <p:cNvSpPr txBox="1">
            <a:spLocks noChangeArrowheads="1"/>
          </p:cNvSpPr>
          <p:nvPr/>
        </p:nvSpPr>
        <p:spPr bwMode="auto">
          <a:xfrm>
            <a:off x="685800" y="4953000"/>
            <a:ext cx="80216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0" b="1" i="1" smtClean="0">
                <a:solidFill>
                  <a:srgbClr val="FF0066"/>
                </a:solidFill>
                <a:latin typeface="Times New Roman" pitchFamily="18" charset="0"/>
              </a:rPr>
              <a:t>высотой</a:t>
            </a:r>
            <a:r>
              <a:rPr lang="ru-RU" altLang="ru-RU" sz="6000" i="1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ru-RU" altLang="ru-RU" sz="6000" b="1" i="1" smtClean="0">
                <a:solidFill>
                  <a:srgbClr val="FF0066"/>
                </a:solidFill>
                <a:latin typeface="Times New Roman" pitchFamily="18" charset="0"/>
              </a:rPr>
              <a:t>треугольника</a:t>
            </a:r>
          </a:p>
        </p:txBody>
      </p:sp>
    </p:spTree>
    <p:extLst>
      <p:ext uri="{BB962C8B-B14F-4D97-AF65-F5344CB8AC3E}">
        <p14:creationId xmlns:p14="http://schemas.microsoft.com/office/powerpoint/2010/main" xmlns="" val="14454105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07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autoRev="1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autoRev="1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autoRev="1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600"/>
                            </p:stCondLst>
                            <p:childTnLst>
                              <p:par>
                                <p:cTn id="20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1600"/>
                            </p:stCondLst>
                            <p:childTnLst>
                              <p:par>
                                <p:cTn id="23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2600"/>
                            </p:stCondLst>
                            <p:childTnLst>
                              <p:par>
                                <p:cTn id="26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2" grpId="0"/>
      <p:bldP spid="107522" grpId="1"/>
      <p:bldP spid="107523" grpId="0"/>
      <p:bldP spid="107523" grpId="1"/>
      <p:bldP spid="107523" grpId="2"/>
      <p:bldP spid="107523" grpId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42733" y="620688"/>
            <a:ext cx="799288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Calibri" panose="020F0502020204030204" pitchFamily="34" charset="0"/>
              </a:rPr>
              <a:t>5</a:t>
            </a:r>
            <a:r>
              <a:rPr lang="ru-RU" sz="2800" dirty="0" smtClean="0">
                <a:latin typeface="Calibri" panose="020F0502020204030204" pitchFamily="34" charset="0"/>
              </a:rPr>
              <a:t>. В </a:t>
            </a:r>
            <a:r>
              <a:rPr lang="ru-RU" sz="2800" dirty="0">
                <a:latin typeface="Calibri" panose="020F0502020204030204" pitchFamily="34" charset="0"/>
              </a:rPr>
              <a:t>треугольнике </a:t>
            </a:r>
            <a:r>
              <a:rPr lang="ru-RU" sz="2800" i="1" dirty="0">
                <a:latin typeface="Calibri" panose="020F0502020204030204" pitchFamily="34" charset="0"/>
              </a:rPr>
              <a:t>АВС</a:t>
            </a:r>
            <a:r>
              <a:rPr lang="ru-RU" sz="2800" dirty="0">
                <a:latin typeface="Calibri" panose="020F0502020204030204" pitchFamily="34" charset="0"/>
              </a:rPr>
              <a:t> отрезок </a:t>
            </a:r>
            <a:r>
              <a:rPr lang="en-US" sz="2800" i="1" dirty="0">
                <a:latin typeface="Calibri" panose="020F0502020204030204" pitchFamily="34" charset="0"/>
              </a:rPr>
              <a:t>AD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ru-RU" sz="2800" dirty="0">
                <a:latin typeface="Calibri" panose="020F0502020204030204" pitchFamily="34" charset="0"/>
              </a:rPr>
              <a:t>является медианой. Чему равна длина стороны </a:t>
            </a:r>
            <a:r>
              <a:rPr lang="ru-RU" sz="2800" i="1" dirty="0">
                <a:latin typeface="Calibri" panose="020F0502020204030204" pitchFamily="34" charset="0"/>
              </a:rPr>
              <a:t>ВС</a:t>
            </a:r>
            <a:r>
              <a:rPr lang="ru-RU" sz="2800" dirty="0">
                <a:latin typeface="Calibri" panose="020F0502020204030204" pitchFamily="34" charset="0"/>
              </a:rPr>
              <a:t>, если длина отрезка </a:t>
            </a:r>
            <a:r>
              <a:rPr lang="en-US" sz="2800" i="1" dirty="0">
                <a:latin typeface="Calibri" panose="020F0502020204030204" pitchFamily="34" charset="0"/>
              </a:rPr>
              <a:t>BD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ru-RU" sz="2800" dirty="0">
                <a:latin typeface="Calibri" panose="020F0502020204030204" pitchFamily="34" charset="0"/>
              </a:rPr>
              <a:t>равна 3 см?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741" b="5882"/>
          <a:stretch>
            <a:fillRect/>
          </a:stretch>
        </p:blipFill>
        <p:spPr bwMode="auto">
          <a:xfrm>
            <a:off x="1259632" y="1916832"/>
            <a:ext cx="4752528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3058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1954</TotalTime>
  <Words>676</Words>
  <Application>Microsoft Office PowerPoint</Application>
  <PresentationFormat>Экран (4:3)</PresentationFormat>
  <Paragraphs>141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Тема Office</vt:lpstr>
      <vt:lpstr>Пиксел</vt:lpstr>
      <vt:lpstr>Слайд 1</vt:lpstr>
      <vt:lpstr>Слайд 2</vt:lpstr>
      <vt:lpstr>Повторение: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 </vt:lpstr>
      <vt:lpstr>Следствия:</vt:lpstr>
      <vt:lpstr>Признаки равнобедренного треугольника.</vt:lpstr>
      <vt:lpstr>Какие из данных треугольников являются равнобедренными, почему?</vt:lpstr>
      <vt:lpstr> </vt:lpstr>
      <vt:lpstr> </vt:lpstr>
      <vt:lpstr>Слайд 24</vt:lpstr>
      <vt:lpstr> </vt:lpstr>
      <vt:lpstr>Слайд 26</vt:lpstr>
      <vt:lpstr>Слайд 27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Admin</cp:lastModifiedBy>
  <cp:revision>65</cp:revision>
  <dcterms:created xsi:type="dcterms:W3CDTF">2013-07-29T17:42:42Z</dcterms:created>
  <dcterms:modified xsi:type="dcterms:W3CDTF">2020-11-30T14:30:41Z</dcterms:modified>
</cp:coreProperties>
</file>