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4" r:id="rId13"/>
    <p:sldId id="267" r:id="rId14"/>
    <p:sldId id="268" r:id="rId15"/>
    <p:sldId id="273" r:id="rId16"/>
    <p:sldId id="271" r:id="rId17"/>
    <p:sldId id="272" r:id="rId18"/>
    <p:sldId id="278" r:id="rId19"/>
    <p:sldId id="276" r:id="rId20"/>
    <p:sldId id="277" r:id="rId21"/>
    <p:sldId id="270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13B9B3-C76F-4D4A-BDE4-544F340E0BD2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58490E-0F04-4C01-AE95-02938041D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339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8490E-0F04-4C01-AE95-02938041D7F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383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B2D3A-4C8D-4B10-B164-0E4F9617DB54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9C468-911F-4054-BBCD-AF411FABD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123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B2D3A-4C8D-4B10-B164-0E4F9617DB54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9C468-911F-4054-BBCD-AF411FABD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533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B2D3A-4C8D-4B10-B164-0E4F9617DB54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9C468-911F-4054-BBCD-AF411FABD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9183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B2D3A-4C8D-4B10-B164-0E4F9617DB54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9C468-911F-4054-BBCD-AF411FABD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9620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B2D3A-4C8D-4B10-B164-0E4F9617DB54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9C468-911F-4054-BBCD-AF411FABD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5090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B2D3A-4C8D-4B10-B164-0E4F9617DB54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9C468-911F-4054-BBCD-AF411FABD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0629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B2D3A-4C8D-4B10-B164-0E4F9617DB54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9C468-911F-4054-BBCD-AF411FABD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810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B2D3A-4C8D-4B10-B164-0E4F9617DB54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9C468-911F-4054-BBCD-AF411FABD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0681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B2D3A-4C8D-4B10-B164-0E4F9617DB54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9C468-911F-4054-BBCD-AF411FABD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354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B2D3A-4C8D-4B10-B164-0E4F9617DB54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A2E9C468-911F-4054-BBCD-AF411FABD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278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B2D3A-4C8D-4B10-B164-0E4F9617DB54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9C468-911F-4054-BBCD-AF411FABD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738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B2D3A-4C8D-4B10-B164-0E4F9617DB54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9C468-911F-4054-BBCD-AF411FABD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369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B2D3A-4C8D-4B10-B164-0E4F9617DB54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9C468-911F-4054-BBCD-AF411FABD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463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B2D3A-4C8D-4B10-B164-0E4F9617DB54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9C468-911F-4054-BBCD-AF411FABD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699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B2D3A-4C8D-4B10-B164-0E4F9617DB54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9C468-911F-4054-BBCD-AF411FABD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70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B2D3A-4C8D-4B10-B164-0E4F9617DB54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9C468-911F-4054-BBCD-AF411FABD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389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B2D3A-4C8D-4B10-B164-0E4F9617DB54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9C468-911F-4054-BBCD-AF411FABD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05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51B2D3A-4C8D-4B10-B164-0E4F9617DB54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2E9C468-911F-4054-BBCD-AF411FABD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469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Тема урока :</a:t>
            </a:r>
            <a:br>
              <a:rPr lang="ru-RU" i="1" dirty="0" smtClean="0"/>
            </a:br>
            <a:r>
              <a:rPr lang="ru-RU" dirty="0" smtClean="0"/>
              <a:t>«Путь к парламентской монархии» </a:t>
            </a:r>
            <a:br>
              <a:rPr lang="ru-RU" dirty="0" smtClean="0"/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новая история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класс.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7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Яков </a:t>
            </a:r>
            <a:r>
              <a:rPr lang="en-US" dirty="0" smtClean="0"/>
              <a:t>II</a:t>
            </a:r>
            <a:r>
              <a:rPr lang="ru-RU" dirty="0" smtClean="0"/>
              <a:t> Стюарт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982" y="-1"/>
            <a:ext cx="9185563" cy="6858001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46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1688</a:t>
            </a:r>
            <a:r>
              <a:rPr lang="ru-RU" dirty="0" smtClean="0"/>
              <a:t> – «Славная революция»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Положила конец войне парламента с королем . Революция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XVII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века завершилась.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178" y="2230582"/>
            <a:ext cx="6329989" cy="3865418"/>
          </a:xfrm>
        </p:spPr>
      </p:pic>
    </p:spTree>
    <p:extLst>
      <p:ext uri="{BB962C8B-B14F-4D97-AF65-F5344CB8AC3E}">
        <p14:creationId xmlns:p14="http://schemas.microsoft.com/office/powerpoint/2010/main" val="31677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6"/>
          <p:cNvSpPr txBox="1">
            <a:spLocks noChangeArrowheads="1"/>
          </p:cNvSpPr>
          <p:nvPr/>
        </p:nvSpPr>
        <p:spPr bwMode="auto">
          <a:xfrm>
            <a:off x="1919289" y="1557338"/>
            <a:ext cx="5616575" cy="311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ru-RU" altLang="ru-RU" sz="2400" b="1">
                <a:latin typeface="Calibri" panose="020F0502020204030204" pitchFamily="34" charset="0"/>
              </a:rPr>
              <a:t>Парламент утверждал все законы</a:t>
            </a:r>
          </a:p>
          <a:p>
            <a:pPr eaLnBrk="1" hangingPunct="1">
              <a:buFontTx/>
              <a:buChar char="•"/>
            </a:pPr>
            <a:r>
              <a:rPr lang="ru-RU" altLang="ru-RU" sz="2400" b="1">
                <a:latin typeface="Calibri" panose="020F0502020204030204" pitchFamily="34" charset="0"/>
              </a:rPr>
              <a:t>Король лишался права: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400" b="1">
                <a:latin typeface="Calibri" panose="020F0502020204030204" pitchFamily="34" charset="0"/>
              </a:rPr>
              <a:t>приостанавливать действие законов, либо их исполнение;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400" b="1">
                <a:latin typeface="Calibri" panose="020F0502020204030204" pitchFamily="34" charset="0"/>
              </a:rPr>
              <a:t>устанавливать и взимать налоги на нужды короны;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ru-RU" altLang="ru-RU" sz="2400" b="1">
                <a:latin typeface="Calibri" panose="020F0502020204030204" pitchFamily="34" charset="0"/>
              </a:rPr>
              <a:t>формировать и содержать постоянную армию в мирное время.</a:t>
            </a:r>
          </a:p>
        </p:txBody>
      </p:sp>
      <p:sp>
        <p:nvSpPr>
          <p:cNvPr id="18435" name="Прямоугольник 2"/>
          <p:cNvSpPr>
            <a:spLocks noChangeArrowheads="1"/>
          </p:cNvSpPr>
          <p:nvPr/>
        </p:nvSpPr>
        <p:spPr bwMode="auto">
          <a:xfrm>
            <a:off x="1524000" y="188913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>
                <a:solidFill>
                  <a:srgbClr val="C00000"/>
                </a:solidFill>
                <a:latin typeface="Calibri" panose="020F0502020204030204" pitchFamily="34" charset="0"/>
              </a:rPr>
              <a:t>«Билль о правах» </a:t>
            </a:r>
          </a:p>
          <a:p>
            <a:pPr algn="ctr" eaLnBrk="1" hangingPunct="1"/>
            <a:r>
              <a:rPr lang="ru-RU" altLang="ru-RU" sz="3600" b="1">
                <a:solidFill>
                  <a:srgbClr val="C00000"/>
                </a:solidFill>
                <a:latin typeface="Calibri" panose="020F0502020204030204" pitchFamily="34" charset="0"/>
              </a:rPr>
              <a:t>1689 год</a:t>
            </a:r>
          </a:p>
        </p:txBody>
      </p:sp>
      <p:sp>
        <p:nvSpPr>
          <p:cNvPr id="18436" name="Прямоугольник 3"/>
          <p:cNvSpPr>
            <a:spLocks noChangeArrowheads="1"/>
          </p:cNvSpPr>
          <p:nvPr/>
        </p:nvSpPr>
        <p:spPr bwMode="auto">
          <a:xfrm>
            <a:off x="1774825" y="4797425"/>
            <a:ext cx="50419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3200" b="1">
                <a:solidFill>
                  <a:srgbClr val="C00000"/>
                </a:solidFill>
                <a:latin typeface="Calibri" panose="020F0502020204030204" pitchFamily="34" charset="0"/>
              </a:rPr>
              <a:t>В Англии установилась конституционная монархия</a:t>
            </a:r>
          </a:p>
        </p:txBody>
      </p:sp>
      <p:pic>
        <p:nvPicPr>
          <p:cNvPr id="18437" name="Picture 3" descr="C:\Users\Пользователь\Pictures\Рисунок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765175"/>
            <a:ext cx="23241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Прямоугольник 6"/>
          <p:cNvSpPr>
            <a:spLocks noChangeArrowheads="1"/>
          </p:cNvSpPr>
          <p:nvPr/>
        </p:nvSpPr>
        <p:spPr bwMode="auto">
          <a:xfrm>
            <a:off x="7824788" y="5516563"/>
            <a:ext cx="2159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>
                <a:latin typeface="Calibri" panose="020F0502020204030204" pitchFamily="34" charset="0"/>
              </a:rPr>
              <a:t>Билль о правах </a:t>
            </a:r>
          </a:p>
          <a:p>
            <a:pPr algn="ctr" eaLnBrk="1" hangingPunct="1"/>
            <a:r>
              <a:rPr lang="ru-RU" altLang="ru-RU">
                <a:latin typeface="Calibri" panose="020F0502020204030204" pitchFamily="34" charset="0"/>
              </a:rPr>
              <a:t>1689 года.</a:t>
            </a:r>
          </a:p>
        </p:txBody>
      </p:sp>
    </p:spTree>
    <p:extLst>
      <p:ext uri="{BB962C8B-B14F-4D97-AF65-F5344CB8AC3E}">
        <p14:creationId xmlns:p14="http://schemas.microsoft.com/office/powerpoint/2010/main" val="423642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Династия </a:t>
            </a:r>
            <a:r>
              <a:rPr lang="ru-RU" dirty="0" err="1" smtClean="0">
                <a:solidFill>
                  <a:srgbClr val="FF0000"/>
                </a:solidFill>
              </a:rPr>
              <a:t>Ганноверов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055" y="1999857"/>
            <a:ext cx="5374911" cy="3791344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Георг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(Георг Людвиг Ганноверский)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король Великобритании в 1714 – 1727 годах, первый представитель Ганноверской династии на королевском троне Великобритании.</a:t>
            </a:r>
          </a:p>
        </p:txBody>
      </p:sp>
    </p:spTree>
    <p:extLst>
      <p:ext uri="{BB962C8B-B14F-4D97-AF65-F5344CB8AC3E}">
        <p14:creationId xmlns:p14="http://schemas.microsoft.com/office/powerpoint/2010/main" val="59015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Династия </a:t>
            </a:r>
            <a:r>
              <a:rPr lang="ru-RU" dirty="0" err="1" smtClean="0">
                <a:solidFill>
                  <a:srgbClr val="FF0000"/>
                </a:solidFill>
              </a:rPr>
              <a:t>Ганноверов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.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018" y="1919536"/>
            <a:ext cx="4742006" cy="3746974"/>
          </a:xfrm>
        </p:spPr>
      </p:pic>
      <p:sp>
        <p:nvSpPr>
          <p:cNvPr id="6" name="Объект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ГЕОРГ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Король  Великобритании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правивший в  1727--1760</a:t>
            </a:r>
          </a:p>
        </p:txBody>
      </p:sp>
    </p:spTree>
    <p:extLst>
      <p:ext uri="{BB962C8B-B14F-4D97-AF65-F5344CB8AC3E}">
        <p14:creationId xmlns:p14="http://schemas.microsoft.com/office/powerpoint/2010/main" val="245281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1417638"/>
          </a:xfrm>
        </p:spPr>
        <p:txBody>
          <a:bodyPr/>
          <a:lstStyle/>
          <a:p>
            <a:pPr eaLnBrk="1" hangingPunct="1"/>
            <a:r>
              <a:rPr lang="ru-RU" altLang="ru-RU" b="1">
                <a:solidFill>
                  <a:schemeClr val="hlink"/>
                </a:solidFill>
              </a:rPr>
              <a:t>Двухпартийная политическая система</a:t>
            </a:r>
          </a:p>
        </p:txBody>
      </p:sp>
      <p:sp>
        <p:nvSpPr>
          <p:cNvPr id="6147" name="AutoShape 4"/>
          <p:cNvSpPr>
            <a:spLocks noChangeArrowheads="1"/>
          </p:cNvSpPr>
          <p:nvPr/>
        </p:nvSpPr>
        <p:spPr bwMode="auto">
          <a:xfrm>
            <a:off x="1847851" y="1628776"/>
            <a:ext cx="4176713" cy="1223963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400" b="1"/>
              <a:t>ТОРИ</a:t>
            </a:r>
          </a:p>
        </p:txBody>
      </p:sp>
      <p:sp>
        <p:nvSpPr>
          <p:cNvPr id="6148" name="AutoShape 5"/>
          <p:cNvSpPr>
            <a:spLocks noChangeArrowheads="1"/>
          </p:cNvSpPr>
          <p:nvPr/>
        </p:nvSpPr>
        <p:spPr bwMode="auto">
          <a:xfrm>
            <a:off x="6383338" y="1628776"/>
            <a:ext cx="3960812" cy="1152525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400" b="1"/>
              <a:t>ВИГИ</a:t>
            </a:r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1919288" y="3500439"/>
            <a:ext cx="4032250" cy="28082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/>
              <a:t>Сохранение</a:t>
            </a:r>
          </a:p>
          <a:p>
            <a:pPr algn="ctr" eaLnBrk="1" hangingPunct="1"/>
            <a:r>
              <a:rPr lang="ru-RU" altLang="ru-RU" sz="2800"/>
              <a:t>королевских прав,</a:t>
            </a:r>
          </a:p>
          <a:p>
            <a:pPr algn="ctr" eaLnBrk="1" hangingPunct="1"/>
            <a:r>
              <a:rPr lang="ru-RU" altLang="ru-RU" sz="2800"/>
              <a:t>традиций,</a:t>
            </a:r>
          </a:p>
          <a:p>
            <a:pPr algn="ctr" eaLnBrk="1" hangingPunct="1"/>
            <a:r>
              <a:rPr lang="ru-RU" altLang="ru-RU" sz="2800"/>
              <a:t>существующего</a:t>
            </a:r>
          </a:p>
          <a:p>
            <a:pPr algn="ctr" eaLnBrk="1" hangingPunct="1"/>
            <a:r>
              <a:rPr lang="ru-RU" altLang="ru-RU" sz="2800"/>
              <a:t>порядка</a:t>
            </a:r>
          </a:p>
          <a:p>
            <a:pPr algn="ctr" eaLnBrk="1" hangingPunct="1"/>
            <a:r>
              <a:rPr lang="ru-RU" altLang="ru-RU" sz="2800"/>
              <a:t>=</a:t>
            </a:r>
            <a:r>
              <a:rPr lang="en-US" altLang="ru-RU" sz="2800">
                <a:cs typeface="Arial" panose="020B0604020202020204" pitchFamily="34" charset="0"/>
              </a:rPr>
              <a:t>&gt;</a:t>
            </a:r>
            <a:r>
              <a:rPr lang="ru-RU" altLang="ru-RU" sz="2800">
                <a:cs typeface="Arial" panose="020B0604020202020204" pitchFamily="34" charset="0"/>
              </a:rPr>
              <a:t> </a:t>
            </a:r>
            <a:r>
              <a:rPr lang="ru-RU" altLang="ru-RU" sz="2800" b="1" i="1" u="sng">
                <a:cs typeface="Arial" panose="020B0604020202020204" pitchFamily="34" charset="0"/>
              </a:rPr>
              <a:t>консерваторы</a:t>
            </a:r>
            <a:endParaRPr lang="en-US" altLang="ru-RU" sz="2800" b="1" i="1" u="sng">
              <a:cs typeface="Arial" panose="020B0604020202020204" pitchFamily="34" charset="0"/>
            </a:endParaRPr>
          </a:p>
        </p:txBody>
      </p:sp>
      <p:sp>
        <p:nvSpPr>
          <p:cNvPr id="6150" name="Rectangle 7"/>
          <p:cNvSpPr>
            <a:spLocks noChangeArrowheads="1"/>
          </p:cNvSpPr>
          <p:nvPr/>
        </p:nvSpPr>
        <p:spPr bwMode="auto">
          <a:xfrm>
            <a:off x="6383338" y="3429001"/>
            <a:ext cx="4032250" cy="2879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200"/>
              <a:t>Защищали права</a:t>
            </a:r>
          </a:p>
          <a:p>
            <a:pPr algn="ctr" eaLnBrk="1" hangingPunct="1"/>
            <a:r>
              <a:rPr lang="ru-RU" altLang="ru-RU" sz="3200"/>
              <a:t>парламента,</a:t>
            </a:r>
          </a:p>
          <a:p>
            <a:pPr algn="ctr" eaLnBrk="1" hangingPunct="1"/>
            <a:r>
              <a:rPr lang="ru-RU" altLang="ru-RU" sz="3200"/>
              <a:t>выступали за</a:t>
            </a:r>
          </a:p>
          <a:p>
            <a:pPr algn="ctr" eaLnBrk="1" hangingPunct="1"/>
            <a:r>
              <a:rPr lang="ru-RU" altLang="ru-RU" sz="3200"/>
              <a:t>реформы</a:t>
            </a:r>
          </a:p>
          <a:p>
            <a:pPr algn="ctr" eaLnBrk="1" hangingPunct="1"/>
            <a:r>
              <a:rPr lang="ru-RU" altLang="ru-RU" sz="3200"/>
              <a:t>=</a:t>
            </a:r>
            <a:r>
              <a:rPr lang="en-US" altLang="ru-RU" sz="3200"/>
              <a:t>&gt;</a:t>
            </a:r>
            <a:r>
              <a:rPr lang="ru-RU" altLang="ru-RU" sz="3200"/>
              <a:t> </a:t>
            </a:r>
            <a:r>
              <a:rPr lang="ru-RU" altLang="ru-RU" sz="3200" b="1" i="1" u="sng"/>
              <a:t>либералы</a:t>
            </a:r>
          </a:p>
        </p:txBody>
      </p:sp>
      <p:sp>
        <p:nvSpPr>
          <p:cNvPr id="6151" name="AutoShape 8"/>
          <p:cNvSpPr>
            <a:spLocks noChangeArrowheads="1"/>
          </p:cNvSpPr>
          <p:nvPr/>
        </p:nvSpPr>
        <p:spPr bwMode="auto">
          <a:xfrm>
            <a:off x="3575051" y="2852738"/>
            <a:ext cx="576263" cy="647700"/>
          </a:xfrm>
          <a:prstGeom prst="downArrow">
            <a:avLst>
              <a:gd name="adj1" fmla="val 50000"/>
              <a:gd name="adj2" fmla="val 28099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52" name="AutoShape 9"/>
          <p:cNvSpPr>
            <a:spLocks noChangeArrowheads="1"/>
          </p:cNvSpPr>
          <p:nvPr/>
        </p:nvSpPr>
        <p:spPr bwMode="auto">
          <a:xfrm>
            <a:off x="8183563" y="2781300"/>
            <a:ext cx="576262" cy="647700"/>
          </a:xfrm>
          <a:prstGeom prst="downArrow">
            <a:avLst>
              <a:gd name="adj1" fmla="val 50000"/>
              <a:gd name="adj2" fmla="val 28099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8770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1557338"/>
          </a:xfrm>
        </p:spPr>
        <p:txBody>
          <a:bodyPr/>
          <a:lstStyle/>
          <a:p>
            <a:pPr eaLnBrk="1" hangingPunct="1"/>
            <a:r>
              <a:rPr lang="ru-RU" altLang="ru-RU" b="1">
                <a:solidFill>
                  <a:schemeClr val="accent2"/>
                </a:solidFill>
              </a:rPr>
              <a:t>Монарх «царствует, но не правит»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484313"/>
            <a:ext cx="9144000" cy="2405062"/>
          </a:xfrm>
        </p:spPr>
        <p:txBody>
          <a:bodyPr/>
          <a:lstStyle/>
          <a:p>
            <a:pPr eaLnBrk="1" hangingPunct="1"/>
            <a:r>
              <a:rPr lang="ru-RU" altLang="ru-RU" sz="3600" b="1" i="1" u="sng">
                <a:solidFill>
                  <a:schemeClr val="hlink"/>
                </a:solidFill>
              </a:rPr>
              <a:t>Парламентская монархия</a:t>
            </a:r>
            <a:r>
              <a:rPr lang="ru-RU" altLang="ru-RU" sz="3600"/>
              <a:t> – монархия, ограниченная законом и парламентом. </a:t>
            </a:r>
          </a:p>
        </p:txBody>
      </p:sp>
      <p:sp>
        <p:nvSpPr>
          <p:cNvPr id="4100" name="AutoShape 5" descr="Картинки по запросу великобритания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4101" name="Picture 6" descr="1490348894_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3933825"/>
            <a:ext cx="4105275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8" descr="Картинки по запросу великобритания королев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526" y="3429000"/>
            <a:ext cx="2157413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14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0"/>
            <a:ext cx="9144000" cy="2376488"/>
          </a:xfrm>
        </p:spPr>
        <p:txBody>
          <a:bodyPr/>
          <a:lstStyle/>
          <a:p>
            <a:pPr eaLnBrk="1" hangingPunct="1"/>
            <a:r>
              <a:rPr lang="ru-RU" altLang="ru-RU" sz="4000" b="1" i="1" u="sng">
                <a:solidFill>
                  <a:schemeClr val="hlink"/>
                </a:solidFill>
              </a:rPr>
              <a:t>1707 г.</a:t>
            </a:r>
            <a:r>
              <a:rPr lang="ru-RU" altLang="ru-RU" sz="3600"/>
              <a:t> – уния между Англией и Шотландией. Появляется государство </a:t>
            </a:r>
            <a:r>
              <a:rPr lang="ru-RU" altLang="ru-RU" sz="3600" b="1" i="1">
                <a:solidFill>
                  <a:schemeClr val="hlink"/>
                </a:solidFill>
              </a:rPr>
              <a:t>Великобритания</a:t>
            </a:r>
            <a:r>
              <a:rPr lang="ru-RU" altLang="ru-RU" sz="3600"/>
              <a:t> или </a:t>
            </a:r>
            <a:r>
              <a:rPr lang="ru-RU" altLang="ru-RU" sz="3600" b="1" i="1">
                <a:solidFill>
                  <a:schemeClr val="hlink"/>
                </a:solidFill>
              </a:rPr>
              <a:t>Соединенное королевство</a:t>
            </a:r>
            <a:r>
              <a:rPr lang="ru-RU" altLang="ru-RU" sz="3600"/>
              <a:t>.</a:t>
            </a:r>
          </a:p>
        </p:txBody>
      </p:sp>
      <p:pic>
        <p:nvPicPr>
          <p:cNvPr id="5123" name="Picture 5" descr="Картинки по запросу великобритания кар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538" y="1916113"/>
            <a:ext cx="3808412" cy="482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751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1524000" y="188913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>
                <a:solidFill>
                  <a:srgbClr val="C00000"/>
                </a:solidFill>
                <a:latin typeface="Calibri" panose="020F0502020204030204" pitchFamily="34" charset="0"/>
              </a:rPr>
              <a:t>Великобритания </a:t>
            </a:r>
          </a:p>
          <a:p>
            <a:pPr algn="ctr" eaLnBrk="1" hangingPunct="1"/>
            <a:r>
              <a:rPr lang="ru-RU" altLang="ru-RU" sz="3600" b="1">
                <a:solidFill>
                  <a:srgbClr val="C00000"/>
                </a:solidFill>
                <a:latin typeface="Calibri" panose="020F0502020204030204" pitchFamily="34" charset="0"/>
              </a:rPr>
              <a:t>1707 год</a:t>
            </a:r>
          </a:p>
        </p:txBody>
      </p:sp>
      <p:pic>
        <p:nvPicPr>
          <p:cNvPr id="19459" name="Picture 3" descr="C:\Users\Пользователь\Pictures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1412876"/>
            <a:ext cx="3268663" cy="264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Прямоугольник 4"/>
          <p:cNvSpPr>
            <a:spLocks noChangeArrowheads="1"/>
          </p:cNvSpPr>
          <p:nvPr/>
        </p:nvSpPr>
        <p:spPr bwMode="auto">
          <a:xfrm>
            <a:off x="1774825" y="4724401"/>
            <a:ext cx="29527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>
                <a:latin typeface="Calibri" panose="020F0502020204030204" pitchFamily="34" charset="0"/>
              </a:rPr>
              <a:t>Договор об Унии</a:t>
            </a:r>
          </a:p>
          <a:p>
            <a:pPr algn="ctr" eaLnBrk="1" hangingPunct="1"/>
            <a:r>
              <a:rPr lang="ru-RU" altLang="ru-RU">
                <a:latin typeface="Calibri" panose="020F0502020204030204" pitchFamily="34" charset="0"/>
              </a:rPr>
              <a:t> королевств Англии </a:t>
            </a:r>
          </a:p>
          <a:p>
            <a:pPr algn="ctr" eaLnBrk="1" hangingPunct="1"/>
            <a:r>
              <a:rPr lang="ru-RU" altLang="ru-RU">
                <a:latin typeface="Calibri" panose="020F0502020204030204" pitchFamily="34" charset="0"/>
              </a:rPr>
              <a:t>и Шотландии</a:t>
            </a:r>
          </a:p>
        </p:txBody>
      </p:sp>
      <p:sp>
        <p:nvSpPr>
          <p:cNvPr id="19461" name="Прямоугольник 5"/>
          <p:cNvSpPr>
            <a:spLocks noChangeArrowheads="1"/>
          </p:cNvSpPr>
          <p:nvPr/>
        </p:nvSpPr>
        <p:spPr bwMode="auto">
          <a:xfrm>
            <a:off x="5375276" y="1484313"/>
            <a:ext cx="4932363" cy="489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>
                <a:latin typeface="Calibri" panose="020F0502020204030204" pitchFamily="34" charset="0"/>
              </a:rPr>
              <a:t>Два королевства ранее находились в состоянии личной унии, начиная с короля Якова VI Шотландского, ставшего королём Яковом I Английским в 1603 году. </a:t>
            </a:r>
          </a:p>
          <a:p>
            <a:pPr eaLnBrk="1" hangingPunct="1"/>
            <a:r>
              <a:rPr lang="ru-RU" altLang="ru-RU" sz="2400">
                <a:latin typeface="Calibri" panose="020F0502020204030204" pitchFamily="34" charset="0"/>
              </a:rPr>
              <a:t>Англия и Шотландия имели различные парламенты и правительства. </a:t>
            </a:r>
          </a:p>
          <a:p>
            <a:pPr eaLnBrk="1" hangingPunct="1"/>
            <a:r>
              <a:rPr lang="ru-RU" altLang="ru-RU" sz="2400">
                <a:latin typeface="Calibri" panose="020F0502020204030204" pitchFamily="34" charset="0"/>
              </a:rPr>
              <a:t>После одобрения Акта об Унии обоими парламентами шотландский парламент был распущен, и страной управляли единые парламент и правительство.</a:t>
            </a:r>
          </a:p>
        </p:txBody>
      </p:sp>
    </p:spTree>
    <p:extLst>
      <p:ext uri="{BB962C8B-B14F-4D97-AF65-F5344CB8AC3E}">
        <p14:creationId xmlns:p14="http://schemas.microsoft.com/office/powerpoint/2010/main" val="34482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C:\Users\Пользователь\Pictures\Рисунок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1268413"/>
            <a:ext cx="4413250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Прямоугольник 4"/>
          <p:cNvSpPr>
            <a:spLocks noChangeArrowheads="1"/>
          </p:cNvSpPr>
          <p:nvPr/>
        </p:nvSpPr>
        <p:spPr bwMode="auto">
          <a:xfrm>
            <a:off x="1774826" y="4652963"/>
            <a:ext cx="43211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>
                <a:latin typeface="Calibri" panose="020F0502020204030204" pitchFamily="34" charset="0"/>
              </a:rPr>
              <a:t>здания Парламента </a:t>
            </a:r>
          </a:p>
          <a:p>
            <a:pPr algn="ctr" eaLnBrk="1" hangingPunct="1"/>
            <a:r>
              <a:rPr lang="ru-RU" altLang="ru-RU">
                <a:latin typeface="Calibri" panose="020F0502020204030204" pitchFamily="34" charset="0"/>
              </a:rPr>
              <a:t>(Вестминстерский дворец)</a:t>
            </a:r>
          </a:p>
        </p:txBody>
      </p:sp>
      <p:sp>
        <p:nvSpPr>
          <p:cNvPr id="20484" name="Прямоугольник 5"/>
          <p:cNvSpPr>
            <a:spLocks noChangeArrowheads="1"/>
          </p:cNvSpPr>
          <p:nvPr/>
        </p:nvSpPr>
        <p:spPr bwMode="auto">
          <a:xfrm>
            <a:off x="1524000" y="188913"/>
            <a:ext cx="9144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>
                <a:solidFill>
                  <a:srgbClr val="C00000"/>
                </a:solidFill>
                <a:latin typeface="Calibri" panose="020F0502020204030204" pitchFamily="34" charset="0"/>
              </a:rPr>
              <a:t>Парламентская монархия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816726" y="981076"/>
            <a:ext cx="2879725" cy="7080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dirty="0"/>
              <a:t>Парламент - высший законодательный орган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816725" y="2420938"/>
            <a:ext cx="2808288" cy="863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</a:rPr>
              <a:t>Палата лордов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816725" y="3284539"/>
            <a:ext cx="2808288" cy="8651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</a:rPr>
              <a:t>Палата общин</a:t>
            </a:r>
          </a:p>
        </p:txBody>
      </p:sp>
      <p:sp>
        <p:nvSpPr>
          <p:cNvPr id="11" name="Правая фигурная скобка 10"/>
          <p:cNvSpPr/>
          <p:nvPr/>
        </p:nvSpPr>
        <p:spPr>
          <a:xfrm rot="16200000">
            <a:off x="7968457" y="692944"/>
            <a:ext cx="504825" cy="2808288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816726" y="5013325"/>
            <a:ext cx="2879725" cy="1016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dirty="0"/>
              <a:t>Кабинет министров- исполнительный орган власти</a:t>
            </a:r>
          </a:p>
        </p:txBody>
      </p:sp>
      <p:sp>
        <p:nvSpPr>
          <p:cNvPr id="15" name="Стрелка вниз 14"/>
          <p:cNvSpPr/>
          <p:nvPr/>
        </p:nvSpPr>
        <p:spPr>
          <a:xfrm>
            <a:off x="8112125" y="4221164"/>
            <a:ext cx="215900" cy="7207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8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2597727"/>
          </a:xfrm>
        </p:spPr>
        <p:txBody>
          <a:bodyPr>
            <a:noAutofit/>
          </a:bodyPr>
          <a:lstStyle/>
          <a:p>
            <a:r>
              <a:rPr lang="ru-RU" sz="6600" b="1" i="1" dirty="0" smtClean="0"/>
              <a:t>План урока:</a:t>
            </a:r>
            <a:br>
              <a:rPr lang="ru-RU" sz="6600" b="1" i="1" dirty="0" smtClean="0"/>
            </a:br>
            <a:r>
              <a:rPr lang="ru-RU" sz="6600" b="1" i="1" dirty="0" smtClean="0"/>
              <a:t/>
            </a:r>
            <a:br>
              <a:rPr lang="ru-RU" sz="6600" b="1" i="1" dirty="0" smtClean="0"/>
            </a:br>
            <a:r>
              <a:rPr lang="ru-RU" sz="6600" b="1" i="1" dirty="0"/>
              <a:t/>
            </a:r>
            <a:br>
              <a:rPr lang="ru-RU" sz="6600" b="1" i="1" dirty="0"/>
            </a:br>
            <a:endParaRPr lang="ru-RU" sz="66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648692"/>
            <a:ext cx="10018713" cy="229985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1.Движение протеста</a:t>
            </a:r>
          </a:p>
          <a:p>
            <a:pPr marL="0" indent="0" algn="ctr">
              <a:buNone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2.Протекторат Кромвеля</a:t>
            </a:r>
          </a:p>
          <a:p>
            <a:pPr marL="0" indent="0" algn="ctr">
              <a:buNone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3.Реставрация монархии.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97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рямоугольник 5"/>
          <p:cNvSpPr>
            <a:spLocks noChangeArrowheads="1"/>
          </p:cNvSpPr>
          <p:nvPr/>
        </p:nvSpPr>
        <p:spPr bwMode="auto">
          <a:xfrm>
            <a:off x="1524000" y="188913"/>
            <a:ext cx="9144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>
                <a:solidFill>
                  <a:srgbClr val="C00000"/>
                </a:solidFill>
                <a:latin typeface="Calibri" panose="020F0502020204030204" pitchFamily="34" charset="0"/>
              </a:rPr>
              <a:t>Итоги английской революции</a:t>
            </a:r>
          </a:p>
        </p:txBody>
      </p:sp>
      <p:sp>
        <p:nvSpPr>
          <p:cNvPr id="21507" name="Прямоугольник 6"/>
          <p:cNvSpPr>
            <a:spLocks noChangeArrowheads="1"/>
          </p:cNvSpPr>
          <p:nvPr/>
        </p:nvSpPr>
        <p:spPr bwMode="auto">
          <a:xfrm>
            <a:off x="2495550" y="1341438"/>
            <a:ext cx="72009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Char char="ü"/>
            </a:pPr>
            <a:r>
              <a:rPr lang="ru-RU" altLang="ru-RU" sz="2400">
                <a:latin typeface="Calibri" panose="020F0502020204030204" pitchFamily="34" charset="0"/>
              </a:rPr>
              <a:t>Абсолютизм  был уничтожен.</a:t>
            </a:r>
          </a:p>
          <a:p>
            <a:pPr algn="ctr" eaLnBrk="1" hangingPunct="1">
              <a:buFont typeface="Wingdings" panose="05000000000000000000" pitchFamily="2" charset="2"/>
              <a:buChar char="ü"/>
            </a:pPr>
            <a:r>
              <a:rPr lang="ru-RU" altLang="ru-RU" sz="2400">
                <a:latin typeface="Calibri" panose="020F0502020204030204" pitchFamily="34" charset="0"/>
              </a:rPr>
              <a:t>Утвердилась конституционная монархия.</a:t>
            </a:r>
          </a:p>
          <a:p>
            <a:pPr algn="ctr" eaLnBrk="1" hangingPunct="1">
              <a:buFont typeface="Wingdings" panose="05000000000000000000" pitchFamily="2" charset="2"/>
              <a:buChar char="ü"/>
            </a:pPr>
            <a:r>
              <a:rPr lang="ru-RU" altLang="ru-RU" sz="2400">
                <a:latin typeface="Calibri" panose="020F0502020204030204" pitchFamily="34" charset="0"/>
              </a:rPr>
              <a:t>К власти пришли крупные землевладельцы и предприниматели.</a:t>
            </a:r>
          </a:p>
          <a:p>
            <a:pPr algn="ctr" eaLnBrk="1" hangingPunct="1">
              <a:buFont typeface="Wingdings" panose="05000000000000000000" pitchFamily="2" charset="2"/>
              <a:buChar char="ü"/>
            </a:pPr>
            <a:r>
              <a:rPr lang="ru-RU" altLang="ru-RU" sz="2400">
                <a:latin typeface="Calibri" panose="020F0502020204030204" pitchFamily="34" charset="0"/>
              </a:rPr>
              <a:t>Были созданы благоприятные условия для развития капитализма.</a:t>
            </a:r>
          </a:p>
          <a:p>
            <a:pPr algn="ctr" eaLnBrk="1" hangingPunct="1">
              <a:buFont typeface="Wingdings" panose="05000000000000000000" pitchFamily="2" charset="2"/>
              <a:buChar char="ü"/>
            </a:pPr>
            <a:r>
              <a:rPr lang="ru-RU" altLang="ru-RU" sz="2400">
                <a:latin typeface="Calibri" panose="020F0502020204030204" pitchFamily="34" charset="0"/>
              </a:rPr>
              <a:t>Положено начало созданию колониальной империи.</a:t>
            </a:r>
          </a:p>
          <a:p>
            <a:pPr algn="ctr" eaLnBrk="1" hangingPunct="1">
              <a:buFont typeface="Wingdings" panose="05000000000000000000" pitchFamily="2" charset="2"/>
              <a:buChar char="ü"/>
            </a:pPr>
            <a:r>
              <a:rPr lang="ru-RU" altLang="ru-RU" sz="2400">
                <a:latin typeface="Calibri" panose="020F0502020204030204" pitchFamily="34" charset="0"/>
              </a:rPr>
              <a:t>Утвердилась свобода вероисповедания.</a:t>
            </a:r>
          </a:p>
        </p:txBody>
      </p:sp>
    </p:spTree>
    <p:extLst>
      <p:ext uri="{BB962C8B-B14F-4D97-AF65-F5344CB8AC3E}">
        <p14:creationId xmlns:p14="http://schemas.microsoft.com/office/powerpoint/2010/main" val="124390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Параграф 17, вопросы 4, 7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сообщения :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Оливер Кромвель</a:t>
            </a:r>
            <a:r>
              <a:rPr lang="ru-RU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«Династия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Ганноверов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6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94764" y="1"/>
            <a:ext cx="4908258" cy="5444836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accent4"/>
                </a:solidFill>
              </a:rPr>
              <a:t>Левеллеры –</a:t>
            </a:r>
            <a:r>
              <a:rPr lang="ru-RU" sz="4000" dirty="0" smtClean="0"/>
              <a:t> уравнители.</a:t>
            </a:r>
          </a:p>
          <a:p>
            <a:pPr algn="ctr"/>
            <a:r>
              <a:rPr lang="ru-RU" sz="4000" dirty="0" smtClean="0">
                <a:solidFill>
                  <a:schemeClr val="accent4"/>
                </a:solidFill>
              </a:rPr>
              <a:t>Джон </a:t>
            </a:r>
            <a:r>
              <a:rPr lang="ru-RU" sz="4000" dirty="0" err="1" smtClean="0">
                <a:solidFill>
                  <a:schemeClr val="accent4"/>
                </a:solidFill>
              </a:rPr>
              <a:t>Лильберн</a:t>
            </a:r>
            <a:r>
              <a:rPr lang="ru-RU" sz="4000" dirty="0" smtClean="0">
                <a:solidFill>
                  <a:schemeClr val="accent4"/>
                </a:solidFill>
              </a:rPr>
              <a:t> </a:t>
            </a:r>
            <a:r>
              <a:rPr lang="ru-RU" sz="4000" dirty="0" smtClean="0"/>
              <a:t>– руководитель левеллеров .</a:t>
            </a:r>
          </a:p>
          <a:p>
            <a:pPr algn="ctr"/>
            <a:r>
              <a:rPr lang="ru-RU" sz="4000" dirty="0" smtClean="0"/>
              <a:t>Вел борьбу с парламентом.</a:t>
            </a: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59476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20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левеллеров (1646 г)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1.Уничтожение власти короля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2.Передача власти палате общин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3.Ежегодные выборы в парламент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4.Признание равных прав всех членов общества.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367" y="2169648"/>
            <a:ext cx="4967506" cy="4300425"/>
          </a:xfrm>
        </p:spPr>
      </p:pic>
    </p:spTree>
    <p:extLst>
      <p:ext uri="{BB962C8B-B14F-4D97-AF65-F5344CB8AC3E}">
        <p14:creationId xmlns:p14="http://schemas.microsoft.com/office/powerpoint/2010/main" val="110863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Диггеры.              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Джерард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Уинстенли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1.Захват пустующих земель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2.Действовать не оружием, а лопатой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008909"/>
            <a:ext cx="3367562" cy="4211782"/>
          </a:xfrm>
        </p:spPr>
      </p:pic>
    </p:spTree>
    <p:extLst>
      <p:ext uri="{BB962C8B-B14F-4D97-AF65-F5344CB8AC3E}">
        <p14:creationId xmlns:p14="http://schemas.microsoft.com/office/powerpoint/2010/main" val="302158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Протекторат Кромвеля.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1653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-Кромвель вошел в здание парламента и разогнал депутатов.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1654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-Кромвель объявил себя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лордом-протектором.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Англии установилась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военная диктатура.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0508" y="1953096"/>
            <a:ext cx="4312515" cy="4904904"/>
          </a:xfrm>
        </p:spPr>
      </p:pic>
    </p:spTree>
    <p:extLst>
      <p:ext uri="{BB962C8B-B14F-4D97-AF65-F5344CB8AC3E}">
        <p14:creationId xmlns:p14="http://schemas.microsoft.com/office/powerpoint/2010/main" val="56020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Политика  Кромвеля.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Внутренняя политика</a:t>
            </a:r>
          </a:p>
          <a:p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1.Подтвердил все законы парламента</a:t>
            </a:r>
          </a:p>
          <a:p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2.Жестоко подавлял восстания</a:t>
            </a:r>
          </a:p>
          <a:p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3.Сторонники короля платили в казну 10%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Внешняя политика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.1649-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поход в Ирландию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.1651 – Навигационный акт: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ввоз товаров только на английских судах.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35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1658</a:t>
            </a:r>
            <a:r>
              <a:rPr lang="ru-RU" dirty="0" smtClean="0"/>
              <a:t>- смерть Оливера Кромвеля.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561" y="2119745"/>
            <a:ext cx="4537432" cy="3671455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165" y="2119744"/>
            <a:ext cx="4755860" cy="3671455"/>
          </a:xfrm>
        </p:spPr>
      </p:pic>
    </p:spTree>
    <p:extLst>
      <p:ext uri="{BB962C8B-B14F-4D97-AF65-F5344CB8AC3E}">
        <p14:creationId xmlns:p14="http://schemas.microsoft.com/office/powerpoint/2010/main" val="329814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1660</a:t>
            </a:r>
            <a:r>
              <a:rPr lang="ru-RU" dirty="0" smtClean="0"/>
              <a:t> – восстановление монархии.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618" y="1828801"/>
            <a:ext cx="4571348" cy="4558144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Карл 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Стюарт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96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185</TotalTime>
  <Words>462</Words>
  <Application>Microsoft Office PowerPoint</Application>
  <PresentationFormat>Широкоэкранный</PresentationFormat>
  <Paragraphs>99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Corbel</vt:lpstr>
      <vt:lpstr>Times New Roman</vt:lpstr>
      <vt:lpstr>Wingdings</vt:lpstr>
      <vt:lpstr>Параллакс</vt:lpstr>
      <vt:lpstr>Тема урока : «Путь к парламентской монархии»  новая история 7 класс.</vt:lpstr>
      <vt:lpstr>План урока:   </vt:lpstr>
      <vt:lpstr>Презентация PowerPoint</vt:lpstr>
      <vt:lpstr>Программа левеллеров (1646 г)</vt:lpstr>
      <vt:lpstr>Диггеры.               Джерард Уинстенли.</vt:lpstr>
      <vt:lpstr>Протекторат Кромвеля.</vt:lpstr>
      <vt:lpstr>Политика  Кромвеля.</vt:lpstr>
      <vt:lpstr>1658- смерть Оливера Кромвеля.</vt:lpstr>
      <vt:lpstr>1660 – восстановление монархии.</vt:lpstr>
      <vt:lpstr>Яков II Стюарт</vt:lpstr>
      <vt:lpstr>1688 – «Славная революция»</vt:lpstr>
      <vt:lpstr>Презентация PowerPoint</vt:lpstr>
      <vt:lpstr>Династия Ганноверов .</vt:lpstr>
      <vt:lpstr>Династия Ганноверов .</vt:lpstr>
      <vt:lpstr>Двухпартийная политическая система</vt:lpstr>
      <vt:lpstr>Монарх «царствует, но не правит»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 : «Путь к парламентской монархии»  новая история 7 класс.</dc:title>
  <dc:creator>Пользователь</dc:creator>
  <cp:lastModifiedBy>Windows User</cp:lastModifiedBy>
  <cp:revision>20</cp:revision>
  <dcterms:created xsi:type="dcterms:W3CDTF">2017-11-05T04:06:03Z</dcterms:created>
  <dcterms:modified xsi:type="dcterms:W3CDTF">2020-12-17T12:44:33Z</dcterms:modified>
</cp:coreProperties>
</file>