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62" r:id="rId14"/>
    <p:sldId id="270" r:id="rId15"/>
    <p:sldId id="271" r:id="rId16"/>
    <p:sldId id="272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5" autoAdjust="0"/>
    <p:restoredTop sz="94660"/>
  </p:normalViewPr>
  <p:slideViewPr>
    <p:cSldViewPr>
      <p:cViewPr varScale="1">
        <p:scale>
          <a:sx n="76" d="100"/>
          <a:sy n="76" d="100"/>
        </p:scale>
        <p:origin x="108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0528" y="3492142"/>
            <a:ext cx="9252520" cy="144016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3362642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4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Тема урока: </a:t>
            </a:r>
          </a:p>
          <a:p>
            <a:pPr algn="ctr"/>
            <a:r>
              <a:rPr lang="ru-RU" altLang="ko-KR" sz="34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«Сословная структура как причина социального неравенства»</a:t>
            </a:r>
            <a:endParaRPr lang="en-US" altLang="ko-KR" sz="34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4986"/>
            <a:ext cx="6588224" cy="1680438"/>
          </a:xfrm>
        </p:spPr>
        <p:txBody>
          <a:bodyPr>
            <a:noAutofit/>
          </a:bodyPr>
          <a:lstStyle/>
          <a:p>
            <a:pPr algn="ctr"/>
            <a:br>
              <a:rPr lang="ru-RU" altLang="ko-K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ko-KR" sz="2600" dirty="0"/>
              <a:t>3. </a:t>
            </a:r>
            <a:r>
              <a:rPr lang="ru-RU" sz="2600" dirty="0"/>
              <a:t>Основные права и обязанности </a:t>
            </a:r>
            <a:br>
              <a:rPr lang="ru-RU" sz="2600" dirty="0"/>
            </a:br>
            <a:r>
              <a:rPr lang="ru-RU" sz="2600" dirty="0"/>
              <a:t>сословий в России в начале </a:t>
            </a:r>
            <a:r>
              <a:rPr lang="en-US" sz="2600" dirty="0"/>
              <a:t>XIX </a:t>
            </a:r>
            <a:r>
              <a:rPr lang="ru-RU" sz="2600" dirty="0"/>
              <a:t>в. –  </a:t>
            </a:r>
            <a:br>
              <a:rPr lang="ru-RU" sz="2600" dirty="0"/>
            </a:br>
            <a:r>
              <a:rPr lang="ru-RU" sz="2600" dirty="0"/>
              <a:t>показатель социального неравенства</a:t>
            </a:r>
            <a:br>
              <a:rPr lang="ru-RU" sz="2600" dirty="0"/>
            </a:br>
            <a:br>
              <a:rPr lang="ru-RU" sz="2600" dirty="0"/>
            </a:br>
            <a:endParaRPr lang="ko-KR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8E6F967-2E43-453E-BE7E-BAFAB17DB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68790"/>
              </p:ext>
            </p:extLst>
          </p:nvPr>
        </p:nvGraphicFramePr>
        <p:xfrm>
          <a:off x="2555776" y="1419622"/>
          <a:ext cx="6588224" cy="367852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170475729"/>
                    </a:ext>
                  </a:extLst>
                </a:gridCol>
                <a:gridCol w="2051720">
                  <a:extLst>
                    <a:ext uri="{9D8B030D-6E8A-4147-A177-3AD203B41FA5}">
                      <a16:colId xmlns:a16="http://schemas.microsoft.com/office/drawing/2014/main" val="1646097040"/>
                    </a:ext>
                  </a:extLst>
                </a:gridCol>
              </a:tblGrid>
              <a:tr h="30304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Купечество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935207"/>
                  </a:ext>
                </a:extLst>
              </a:tr>
              <a:tr h="3450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и привилегии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824906"/>
                  </a:ext>
                </a:extLst>
              </a:tr>
              <a:tr h="303045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Купцы 1-й гильдии имели крупный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и внешний торговый оборот.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Были освобождены от многих налогов,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рекрутской повинности и телесных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наказаний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Купцы 2-й гильдии были заняты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ведением крупной внутренней торговли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Купцы 3-й гильдии вели городскую и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уездную торговлю.  Купечество имело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сословного самоуправления и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 к приличному образованию.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Купцы 2- и 3-й гильдий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обязаны были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нести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рекрутскую,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земские и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повинности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322408"/>
                  </a:ext>
                </a:extLst>
              </a:tr>
            </a:tbl>
          </a:graphicData>
        </a:graphic>
      </p:graphicFrame>
      <p:pic>
        <p:nvPicPr>
          <p:cNvPr id="4098" name="Picture 2" descr="Купечество — Википедия">
            <a:extLst>
              <a:ext uri="{FF2B5EF4-FFF2-40B4-BE49-F238E27FC236}">
                <a16:creationId xmlns:a16="http://schemas.microsoft.com/office/drawing/2014/main" id="{25C5D35A-72E3-4007-977C-4759A7369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5577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6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1680438"/>
          </a:xfrm>
        </p:spPr>
        <p:txBody>
          <a:bodyPr>
            <a:noAutofit/>
          </a:bodyPr>
          <a:lstStyle/>
          <a:p>
            <a:pPr algn="ctr"/>
            <a:br>
              <a:rPr lang="ru-RU" altLang="ko-K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ko-KR" sz="2600" dirty="0"/>
              <a:t>3. </a:t>
            </a:r>
            <a:r>
              <a:rPr lang="ru-RU" sz="2600" dirty="0"/>
              <a:t>Основные права и обязанности сословий в России в начале </a:t>
            </a:r>
            <a:r>
              <a:rPr lang="en-US" sz="2600" dirty="0"/>
              <a:t>XIX </a:t>
            </a:r>
            <a:r>
              <a:rPr lang="ru-RU" sz="2600" dirty="0"/>
              <a:t>в. –  показатель </a:t>
            </a:r>
            <a:br>
              <a:rPr lang="ru-RU" sz="2600" dirty="0"/>
            </a:br>
            <a:r>
              <a:rPr lang="ru-RU" sz="2600" dirty="0"/>
              <a:t>социального неравенства</a:t>
            </a:r>
            <a:br>
              <a:rPr lang="ru-RU" sz="2600" dirty="0"/>
            </a:br>
            <a:br>
              <a:rPr lang="ru-RU" sz="2600" dirty="0"/>
            </a:br>
            <a:endParaRPr lang="ko-KR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8E6F967-2E43-453E-BE7E-BAFAB17DB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90183"/>
              </p:ext>
            </p:extLst>
          </p:nvPr>
        </p:nvGraphicFramePr>
        <p:xfrm>
          <a:off x="1547664" y="1275607"/>
          <a:ext cx="7596336" cy="191678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170475729"/>
                    </a:ext>
                  </a:extLst>
                </a:gridCol>
                <a:gridCol w="4139952">
                  <a:extLst>
                    <a:ext uri="{9D8B030D-6E8A-4147-A177-3AD203B41FA5}">
                      <a16:colId xmlns:a16="http://schemas.microsoft.com/office/drawing/2014/main" val="1646097040"/>
                    </a:ext>
                  </a:extLst>
                </a:gridCol>
              </a:tblGrid>
              <a:tr h="281813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Казачество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935207"/>
                  </a:ext>
                </a:extLst>
              </a:tr>
              <a:tr h="28181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Права и привилегии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Обязанности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824906"/>
                  </a:ext>
                </a:extLst>
              </a:tr>
              <a:tr h="130858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Казаки владели землей,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освобождались от выплаты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податей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Казаки обязаны были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нести военную службу (срочную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в запасе) с собственным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снаряжением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322408"/>
                  </a:ext>
                </a:extLst>
              </a:tr>
            </a:tbl>
          </a:graphicData>
        </a:graphic>
      </p:graphicFrame>
      <p:pic>
        <p:nvPicPr>
          <p:cNvPr id="6146" name="Picture 2" descr="КАЗАЧЕСТВО • Большая российская энциклопедия - электронная версия">
            <a:extLst>
              <a:ext uri="{FF2B5EF4-FFF2-40B4-BE49-F238E27FC236}">
                <a16:creationId xmlns:a16="http://schemas.microsoft.com/office/drawing/2014/main" id="{3BCC667E-91C1-450C-8D12-C4C558BF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92391"/>
            <a:ext cx="7596336" cy="19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1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524" y="0"/>
            <a:ext cx="7213476" cy="1176382"/>
          </a:xfrm>
        </p:spPr>
        <p:txBody>
          <a:bodyPr>
            <a:noAutofit/>
          </a:bodyPr>
          <a:lstStyle/>
          <a:p>
            <a:pPr algn="ctr"/>
            <a:br>
              <a:rPr lang="ru-RU" altLang="ko-K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ru-RU" altLang="ko-K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ko-KR" sz="2600" dirty="0"/>
              <a:t>3. </a:t>
            </a:r>
            <a:r>
              <a:rPr lang="ru-RU" sz="2600" dirty="0"/>
              <a:t>Основные права и обязанности </a:t>
            </a:r>
            <a:br>
              <a:rPr lang="ru-RU" sz="2600" dirty="0"/>
            </a:br>
            <a:r>
              <a:rPr lang="ru-RU" sz="2600" dirty="0"/>
              <a:t>сословий в России в начале </a:t>
            </a:r>
            <a:r>
              <a:rPr lang="en-US" sz="2600" dirty="0"/>
              <a:t>XIX </a:t>
            </a:r>
            <a:r>
              <a:rPr lang="ru-RU" sz="2600" dirty="0"/>
              <a:t>в. –  </a:t>
            </a:r>
            <a:br>
              <a:rPr lang="ru-RU" sz="2600" dirty="0"/>
            </a:br>
            <a:r>
              <a:rPr lang="ru-RU" sz="2600" dirty="0"/>
              <a:t>показатель социального неравенства</a:t>
            </a:r>
            <a:br>
              <a:rPr lang="ru-RU" sz="2600" dirty="0"/>
            </a:br>
            <a:br>
              <a:rPr lang="ru-RU" sz="2600" dirty="0"/>
            </a:br>
            <a:endParaRPr lang="ko-KR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ХОЗЯЙСТВЕННАЯ ЖИЗНЬ И ПОЛИТИЧЕСКОЕ УСТРОЙСТВО ЛЕВОБЕРЕЖНАЯ ГЕТЬМАНЩИНЫ И  СЛОБОДСКОЙ УКРАИНЫ ВО ВТОРОЙ ПОЛОВИНЕ XVII СТ | История Украины (XVI-XVIII  вв), 8 класс">
            <a:extLst>
              <a:ext uri="{FF2B5EF4-FFF2-40B4-BE49-F238E27FC236}">
                <a16:creationId xmlns:a16="http://schemas.microsoft.com/office/drawing/2014/main" id="{2C75EF04-B13F-4C22-95A8-505C24E9B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" y="0"/>
            <a:ext cx="1905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8E6F967-2E43-453E-BE7E-BAFAB17DB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67423"/>
              </p:ext>
            </p:extLst>
          </p:nvPr>
        </p:nvGraphicFramePr>
        <p:xfrm>
          <a:off x="1921148" y="1347614"/>
          <a:ext cx="7213476" cy="322017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692453">
                  <a:extLst>
                    <a:ext uri="{9D8B030D-6E8A-4147-A177-3AD203B41FA5}">
                      <a16:colId xmlns:a16="http://schemas.microsoft.com/office/drawing/2014/main" val="170475729"/>
                    </a:ext>
                  </a:extLst>
                </a:gridCol>
                <a:gridCol w="3521023">
                  <a:extLst>
                    <a:ext uri="{9D8B030D-6E8A-4147-A177-3AD203B41FA5}">
                      <a16:colId xmlns:a16="http://schemas.microsoft.com/office/drawing/2014/main" val="1646097040"/>
                    </a:ext>
                  </a:extLst>
                </a:gridCol>
              </a:tblGrid>
              <a:tr h="17175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Мещанство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935207"/>
                  </a:ext>
                </a:extLst>
              </a:tr>
              <a:tr h="3290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Права и привилегии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Обязанности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824906"/>
                  </a:ext>
                </a:extLst>
              </a:tr>
              <a:tr h="16800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Мещане занимались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городскими промыслами и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уездной торговлей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Имели право сословного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самоуправления и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ограниченный доступ к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образованию.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Мещане платили все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существующие тогда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подати, несли рекрутскую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повинность.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тому же они не владели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землей, обладали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урезанными правами и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широкими обязанностями.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322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43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усская крестьянская семья на старинных гравюрах.">
            <a:extLst>
              <a:ext uri="{FF2B5EF4-FFF2-40B4-BE49-F238E27FC236}">
                <a16:creationId xmlns:a16="http://schemas.microsoft.com/office/drawing/2014/main" id="{A513E20E-D1D9-4045-A135-AAC121B0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8"/>
            <a:ext cx="3089176" cy="51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BBF351E-D916-4161-90FC-E481934F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76" y="4986"/>
            <a:ext cx="6054824" cy="1486644"/>
          </a:xfrm>
        </p:spPr>
        <p:txBody>
          <a:bodyPr>
            <a:noAutofit/>
          </a:bodyPr>
          <a:lstStyle/>
          <a:p>
            <a:pPr algn="ctr"/>
            <a:br>
              <a:rPr lang="ru-RU" altLang="ko-K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ru-RU" altLang="ko-K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ko-KR" sz="2600" dirty="0"/>
              <a:t>3. </a:t>
            </a:r>
            <a:r>
              <a:rPr lang="ru-RU" sz="2600" dirty="0"/>
              <a:t>Основные права и обязанности </a:t>
            </a:r>
            <a:br>
              <a:rPr lang="ru-RU" sz="2600" dirty="0"/>
            </a:br>
            <a:r>
              <a:rPr lang="ru-RU" sz="2600" dirty="0"/>
              <a:t>сословий в России в начале </a:t>
            </a:r>
            <a:r>
              <a:rPr lang="en-US" sz="2600" dirty="0"/>
              <a:t>XIX </a:t>
            </a:r>
            <a:r>
              <a:rPr lang="ru-RU" sz="2600" dirty="0"/>
              <a:t>в. –  показатель социального </a:t>
            </a:r>
            <a:br>
              <a:rPr lang="ru-RU" sz="2600" dirty="0"/>
            </a:br>
            <a:r>
              <a:rPr lang="ru-RU" sz="2600" dirty="0"/>
              <a:t>неравенства</a:t>
            </a:r>
            <a:br>
              <a:rPr lang="ru-RU" sz="2600" dirty="0"/>
            </a:br>
            <a:br>
              <a:rPr lang="ru-RU" sz="2600" dirty="0"/>
            </a:br>
            <a:endParaRPr lang="ko-KR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2D3CB15-9161-4B56-9EFB-6351F703F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69738"/>
              </p:ext>
            </p:extLst>
          </p:nvPr>
        </p:nvGraphicFramePr>
        <p:xfrm>
          <a:off x="3089176" y="1514377"/>
          <a:ext cx="6054824" cy="364826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490936">
                  <a:extLst>
                    <a:ext uri="{9D8B030D-6E8A-4147-A177-3AD203B41FA5}">
                      <a16:colId xmlns:a16="http://schemas.microsoft.com/office/drawing/2014/main" val="170475729"/>
                    </a:ext>
                  </a:extLst>
                </a:gridCol>
                <a:gridCol w="3563888">
                  <a:extLst>
                    <a:ext uri="{9D8B030D-6E8A-4147-A177-3AD203B41FA5}">
                      <a16:colId xmlns:a16="http://schemas.microsoft.com/office/drawing/2014/main" val="1646097040"/>
                    </a:ext>
                  </a:extLst>
                </a:gridCol>
              </a:tblGrid>
              <a:tr h="265302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Крестьянство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935207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и </a:t>
                      </a: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привилегии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824906"/>
                  </a:ext>
                </a:extLst>
              </a:tr>
              <a:tr h="28253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крестьяне имели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общинного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владения землей и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сословного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самоуправления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Крепостные прав не имели вообще.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Крепостные крестьяне должны были отрабатывать барщину,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платить оброк и нести другие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повинности в пользу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владельцев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крестьянство до 1861 года и после несло рекрутскую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повинность (до 1874 года) и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большую часть тягла в пользу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государства.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322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89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1104374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 </a:t>
            </a:r>
            <a:br>
              <a:rPr lang="ru-RU" altLang="ko-KR" sz="4000" dirty="0"/>
            </a:br>
            <a:r>
              <a:rPr lang="ru-RU" altLang="ko-KR" sz="4000" dirty="0"/>
              <a:t>4. </a:t>
            </a:r>
            <a:r>
              <a:rPr lang="ru-RU" altLang="ko-KR" dirty="0"/>
              <a:t>Дворянство – высшее сословие в России в начале XIX в.</a:t>
            </a:r>
            <a:br>
              <a:rPr lang="ru-RU" dirty="0"/>
            </a:br>
            <a:endParaRPr lang="ko-KR" alt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7664" y="1419622"/>
            <a:ext cx="7596336" cy="3384376"/>
          </a:xfrm>
        </p:spPr>
        <p:txBody>
          <a:bodyPr>
            <a:noAutofit/>
          </a:bodyPr>
          <a:lstStyle/>
          <a:p>
            <a:r>
              <a:rPr lang="ru-RU" sz="1800" dirty="0"/>
              <a:t>К началу </a:t>
            </a:r>
            <a:r>
              <a:rPr lang="en-US" sz="1800" dirty="0"/>
              <a:t>XIX </a:t>
            </a:r>
            <a:r>
              <a:rPr lang="ru-RU" sz="1800" dirty="0"/>
              <a:t>в. дворянство, став землевладельческим </a:t>
            </a:r>
          </a:p>
          <a:p>
            <a:pPr marL="0" indent="355600">
              <a:buNone/>
            </a:pPr>
            <a:r>
              <a:rPr lang="ru-RU" sz="1800" dirty="0"/>
              <a:t>сословием, яростно сопротивлялось попыткам верховной </a:t>
            </a:r>
          </a:p>
          <a:p>
            <a:pPr marL="0" indent="355600">
              <a:buNone/>
            </a:pPr>
            <a:r>
              <a:rPr lang="ru-RU" sz="1800" dirty="0"/>
              <a:t>власти решить давно назревшую важнейшую задачу </a:t>
            </a:r>
          </a:p>
          <a:p>
            <a:pPr marL="0" indent="355600">
              <a:buNone/>
            </a:pPr>
            <a:r>
              <a:rPr lang="ru-RU" sz="1800" dirty="0"/>
              <a:t>стратегического значения – отменить крепостничество. </a:t>
            </a:r>
          </a:p>
          <a:p>
            <a:r>
              <a:rPr lang="ru-RU" sz="1800" dirty="0"/>
              <a:t>Большая часть служилого дворянства была «расположена </a:t>
            </a:r>
          </a:p>
          <a:p>
            <a:pPr marL="0" indent="355600">
              <a:buNone/>
            </a:pPr>
            <a:r>
              <a:rPr lang="ru-RU" sz="1800" dirty="0"/>
              <a:t>искать в распоряжениях правительства лишь собственную </a:t>
            </a:r>
          </a:p>
          <a:p>
            <a:pPr marL="0" indent="355600">
              <a:buNone/>
            </a:pPr>
            <a:r>
              <a:rPr lang="ru-RU" sz="1800" dirty="0"/>
              <a:t>выгоду, которая часто заключается в мошеннических </a:t>
            </a:r>
          </a:p>
          <a:p>
            <a:pPr marL="0" indent="355600">
              <a:buNone/>
            </a:pPr>
            <a:r>
              <a:rPr lang="ru-RU" sz="1800" dirty="0"/>
              <a:t>проделках». </a:t>
            </a:r>
          </a:p>
          <a:p>
            <a:r>
              <a:rPr lang="ru-RU" sz="1800" dirty="0"/>
              <a:t>Для подавляющего большинства российского чиновничества </a:t>
            </a:r>
          </a:p>
          <a:p>
            <a:pPr marL="0" indent="355600">
              <a:buNone/>
            </a:pPr>
            <a:r>
              <a:rPr lang="ru-RU" sz="1800" dirty="0"/>
              <a:t>казнокрадство и мздоимство были стилем жизни.</a:t>
            </a:r>
          </a:p>
        </p:txBody>
      </p:sp>
    </p:spTree>
    <p:extLst>
      <p:ext uri="{BB962C8B-B14F-4D97-AF65-F5344CB8AC3E}">
        <p14:creationId xmlns:p14="http://schemas.microsoft.com/office/powerpoint/2010/main" val="310717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1104374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 </a:t>
            </a:r>
            <a:br>
              <a:rPr lang="ru-RU" altLang="ko-KR" sz="4000" dirty="0"/>
            </a:br>
            <a:r>
              <a:rPr lang="ru-RU" altLang="ko-KR" sz="4000" dirty="0"/>
              <a:t>4. </a:t>
            </a:r>
            <a:r>
              <a:rPr lang="ru-RU" altLang="ko-KR" dirty="0"/>
              <a:t>Дворянство – высшее сословие в России в начале XIX в.</a:t>
            </a:r>
            <a:br>
              <a:rPr lang="ru-RU" dirty="0"/>
            </a:br>
            <a:endParaRPr lang="ko-KR" alt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0612" y="1275606"/>
            <a:ext cx="7596336" cy="36724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/>
              <a:t>18 ноября 1802 г. царем был издан Указ «Об искоренении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800" dirty="0"/>
              <a:t>лихоимцев», в котором Александр I констатирует, что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800" dirty="0"/>
              <a:t>«пагубное лихоимство или взятки не только существуют, но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800" dirty="0"/>
              <a:t>даже распространяются между теми самыми, которые ими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800" dirty="0"/>
              <a:t>должны гнушаться и пресекать…».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Александр </a:t>
            </a:r>
            <a:r>
              <a:rPr lang="en-US" sz="1800" dirty="0"/>
              <a:t>I</a:t>
            </a:r>
            <a:r>
              <a:rPr lang="ru-RU" sz="1800" dirty="0"/>
              <a:t> в своей правотворческой деятельности оказался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800" dirty="0"/>
              <a:t>между двумя противоборствующими силами: консерваторами,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800" dirty="0"/>
              <a:t>представителями которых был в то время А.А. Аракчеев, и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800" dirty="0"/>
              <a:t>либералами во главе с М.М. Сперанским.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Противники Сперанского одержали победу, и все реформы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800" dirty="0"/>
              <a:t>оказались направленными на укрепление абсолютизма и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800" dirty="0"/>
              <a:t>крепостничества. Российская элита продемонстрировала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800" dirty="0"/>
              <a:t>неприятие всего нового. </a:t>
            </a:r>
          </a:p>
        </p:txBody>
      </p:sp>
    </p:spTree>
    <p:extLst>
      <p:ext uri="{BB962C8B-B14F-4D97-AF65-F5344CB8AC3E}">
        <p14:creationId xmlns:p14="http://schemas.microsoft.com/office/powerpoint/2010/main" val="32747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600"/>
            <a:ext cx="7596336" cy="7609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u="sng" dirty="0"/>
              <a:t>Домашнее задание: </a:t>
            </a:r>
            <a:br>
              <a:rPr lang="ru-RU" dirty="0"/>
            </a:b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19672" y="1131590"/>
            <a:ext cx="7524328" cy="3394472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Написать эссе на тему: 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«Сословная структура как причина социального неравенства в России в начале </a:t>
            </a:r>
            <a:r>
              <a:rPr lang="en-US" b="1" dirty="0"/>
              <a:t>XIX </a:t>
            </a:r>
            <a:r>
              <a:rPr lang="ru-RU" b="1" dirty="0"/>
              <a:t>в.»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242583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600"/>
            <a:ext cx="7596336" cy="7609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u="sng" dirty="0"/>
              <a:t>План урока</a:t>
            </a:r>
            <a:br>
              <a:rPr lang="ru-RU" dirty="0"/>
            </a:b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19672" y="1131590"/>
            <a:ext cx="7524328" cy="339447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1</a:t>
            </a:r>
            <a:r>
              <a:rPr lang="ru-RU" sz="3400" dirty="0"/>
              <a:t>. Сословная структура в России в первой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половине XIX в.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2. Социальное неравенство: понятие,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структура и критерии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3. Основные права и обязанности сословий в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России в начале XIX в. – показатель социального неравенства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4. Дворянство – высшее сословие в России в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начале XIX в.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1104374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 </a:t>
            </a:r>
            <a:br>
              <a:rPr lang="ru-RU" altLang="ko-KR" sz="4000" dirty="0"/>
            </a:br>
            <a:br>
              <a:rPr lang="ru-RU" altLang="ko-KR" sz="4000" dirty="0"/>
            </a:br>
            <a:r>
              <a:rPr lang="ru-RU" altLang="ko-KR" dirty="0"/>
              <a:t>1. </a:t>
            </a:r>
            <a:r>
              <a:rPr lang="ru-RU" dirty="0"/>
              <a:t>Сословная структура в России в первой половине XIX в.</a:t>
            </a:r>
            <a:br>
              <a:rPr lang="ru-RU" dirty="0"/>
            </a:br>
            <a:br>
              <a:rPr lang="ru-RU" dirty="0"/>
            </a:br>
            <a:endParaRPr lang="ko-KR" alt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13940" y="843558"/>
            <a:ext cx="3158052" cy="427272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u="sng" dirty="0"/>
              <a:t>Сословие </a:t>
            </a:r>
            <a:r>
              <a:rPr lang="ru-RU" sz="1800" dirty="0"/>
              <a:t>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социальная группа,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обладающая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закрепленными в обычае или законе 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передаваемыми по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наследству правами 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обязанностями. Для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сословной организации,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обычно включающей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несколько сословий,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характерна иерархия,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выраженная в неравенстве их положения 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привилегий.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557D3F-D286-499A-898E-1D75CFF0F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31590"/>
            <a:ext cx="4150252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1104374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 </a:t>
            </a:r>
            <a:br>
              <a:rPr lang="ru-RU" altLang="ko-KR" sz="4000" dirty="0"/>
            </a:br>
            <a:br>
              <a:rPr lang="ru-RU" altLang="ko-KR" sz="4000" dirty="0"/>
            </a:br>
            <a:r>
              <a:rPr lang="ru-RU" altLang="ko-KR" dirty="0"/>
              <a:t>1. </a:t>
            </a:r>
            <a:r>
              <a:rPr lang="ru-RU" dirty="0"/>
              <a:t>Сословная структура в России в первой половине XIX в.</a:t>
            </a:r>
            <a:br>
              <a:rPr lang="ru-RU" dirty="0"/>
            </a:br>
            <a:br>
              <a:rPr lang="ru-RU" dirty="0"/>
            </a:br>
            <a:endParaRPr lang="ko-KR" altLang="en-US" sz="4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5ACB14-79C9-464B-A85B-6FCDBB2C699F}"/>
              </a:ext>
            </a:extLst>
          </p:cNvPr>
          <p:cNvSpPr/>
          <p:nvPr/>
        </p:nvSpPr>
        <p:spPr>
          <a:xfrm>
            <a:off x="1475656" y="1097352"/>
            <a:ext cx="7668344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сословия и сословные группы в России в первой половине 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XIX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AEE02F7-9527-4064-83D2-3501FC149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63749"/>
              </p:ext>
            </p:extLst>
          </p:nvPr>
        </p:nvGraphicFramePr>
        <p:xfrm>
          <a:off x="-18680" y="1517819"/>
          <a:ext cx="9162677" cy="359846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470961">
                  <a:extLst>
                    <a:ext uri="{9D8B030D-6E8A-4147-A177-3AD203B41FA5}">
                      <a16:colId xmlns:a16="http://schemas.microsoft.com/office/drawing/2014/main" val="2607795788"/>
                    </a:ext>
                  </a:extLst>
                </a:gridCol>
                <a:gridCol w="467297">
                  <a:extLst>
                    <a:ext uri="{9D8B030D-6E8A-4147-A177-3AD203B41FA5}">
                      <a16:colId xmlns:a16="http://schemas.microsoft.com/office/drawing/2014/main" val="2960401692"/>
                    </a:ext>
                  </a:extLst>
                </a:gridCol>
                <a:gridCol w="412062">
                  <a:extLst>
                    <a:ext uri="{9D8B030D-6E8A-4147-A177-3AD203B41FA5}">
                      <a16:colId xmlns:a16="http://schemas.microsoft.com/office/drawing/2014/main" val="309698372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27911185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46977176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2492669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64155274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66705228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85871401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709750866"/>
                    </a:ext>
                  </a:extLst>
                </a:gridCol>
                <a:gridCol w="1621183">
                  <a:extLst>
                    <a:ext uri="{9D8B030D-6E8A-4147-A177-3AD203B41FA5}">
                      <a16:colId xmlns:a16="http://schemas.microsoft.com/office/drawing/2014/main" val="3694601410"/>
                    </a:ext>
                  </a:extLst>
                </a:gridCol>
                <a:gridCol w="905272">
                  <a:extLst>
                    <a:ext uri="{9D8B030D-6E8A-4147-A177-3AD203B41FA5}">
                      <a16:colId xmlns:a16="http://schemas.microsoft.com/office/drawing/2014/main" val="1945066131"/>
                    </a:ext>
                  </a:extLst>
                </a:gridCol>
                <a:gridCol w="417818">
                  <a:extLst>
                    <a:ext uri="{9D8B030D-6E8A-4147-A177-3AD203B41FA5}">
                      <a16:colId xmlns:a16="http://schemas.microsoft.com/office/drawing/2014/main" val="3966568333"/>
                    </a:ext>
                  </a:extLst>
                </a:gridCol>
                <a:gridCol w="417818">
                  <a:extLst>
                    <a:ext uri="{9D8B030D-6E8A-4147-A177-3AD203B41FA5}">
                      <a16:colId xmlns:a16="http://schemas.microsoft.com/office/drawing/2014/main" val="3659122516"/>
                    </a:ext>
                  </a:extLst>
                </a:gridCol>
                <a:gridCol w="417818">
                  <a:extLst>
                    <a:ext uri="{9D8B030D-6E8A-4147-A177-3AD203B41FA5}">
                      <a16:colId xmlns:a16="http://schemas.microsoft.com/office/drawing/2014/main" val="168403935"/>
                    </a:ext>
                  </a:extLst>
                </a:gridCol>
              </a:tblGrid>
              <a:tr h="504260">
                <a:tc gridSpan="9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Привилегированные сословия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Полупривилегированные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сословия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Податные сословия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740943"/>
                  </a:ext>
                </a:extLst>
              </a:tr>
              <a:tr h="1330063">
                <a:tc gridSpan="2"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Дворяне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Почетные </a:t>
                      </a: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граждане</a:t>
                      </a: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(с 1832 г.)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Духовенство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Купцы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Однодворцы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Казаки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Мещане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gridSpan="3"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Крестьяне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872825"/>
                  </a:ext>
                </a:extLst>
              </a:tr>
              <a:tr h="1764142"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Потомственные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Личные 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Потомственные 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Личные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Черное (монахи)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Белое 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1-й гильдии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2-й гильдии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3-й гильдии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gridSpan="3">
                  <a:txBody>
                    <a:bodyPr/>
                    <a:lstStyle/>
                    <a:p>
                      <a:pPr marL="0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Государственные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Удельные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Помещичьи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373816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78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2. Социальное неравенство: </a:t>
            </a:r>
            <a:br>
              <a:rPr lang="ru-RU" dirty="0"/>
            </a:br>
            <a:r>
              <a:rPr lang="ru-RU" dirty="0"/>
              <a:t>понятие, структура и критерии</a:t>
            </a:r>
            <a:br>
              <a:rPr lang="ru-RU" dirty="0"/>
            </a:b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121D2F-AEDB-4B60-BEBF-360BA867A114}"/>
              </a:ext>
            </a:extLst>
          </p:cNvPr>
          <p:cNvSpPr/>
          <p:nvPr/>
        </p:nvSpPr>
        <p:spPr>
          <a:xfrm>
            <a:off x="1547664" y="1059582"/>
            <a:ext cx="75963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Социальное неравенство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 дифференциации, при которой отдельные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индивиды, социальные группы, слои, классы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находятся на разных ступенях вертикальной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социальной иерархии и обладают неравными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жизненными шансами и возможностями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удовлетворения потребностей. В самом общем виде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неравенство означает, что люди живут в условиях,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которых они имеют неравный доступ к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ограниченным ресурсам материального и духовного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потребления.</a:t>
            </a: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4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2. Социальное неравенство: </a:t>
            </a:r>
            <a:br>
              <a:rPr lang="ru-RU" dirty="0"/>
            </a:br>
            <a:r>
              <a:rPr lang="ru-RU" dirty="0"/>
              <a:t>понятие, структура и критерии</a:t>
            </a:r>
            <a:br>
              <a:rPr lang="ru-RU" dirty="0"/>
            </a:b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121D2F-AEDB-4B60-BEBF-360BA867A114}"/>
              </a:ext>
            </a:extLst>
          </p:cNvPr>
          <p:cNvSpPr/>
          <p:nvPr/>
        </p:nvSpPr>
        <p:spPr>
          <a:xfrm>
            <a:off x="1547664" y="1059582"/>
            <a:ext cx="75963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Структура социального неравенства –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разделение общества на иерархические страты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(от лат. «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stratum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– слой, настил), расчленение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населения по вертикали, когда высшие слои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(страты) находятся в более привилегированном 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положении, чем низшие.</a:t>
            </a:r>
          </a:p>
          <a:p>
            <a:pPr indent="450215" algn="ctr">
              <a:spcAft>
                <a:spcPts val="0"/>
              </a:spcAft>
            </a:pP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Критерии неравенства (по М. Веберу):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Богатство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Престиж</a:t>
            </a:r>
          </a:p>
          <a:p>
            <a:pPr indent="450215"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Власть</a:t>
            </a:r>
          </a:p>
          <a:p>
            <a:pPr indent="450215" algn="ctr">
              <a:spcAft>
                <a:spcPts val="0"/>
              </a:spcAft>
            </a:pP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8E6F967-2E43-453E-BE7E-BAFAB17DB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10579"/>
              </p:ext>
            </p:extLst>
          </p:nvPr>
        </p:nvGraphicFramePr>
        <p:xfrm>
          <a:off x="1513508" y="1180941"/>
          <a:ext cx="7596336" cy="393534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170475729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val="1646097040"/>
                    </a:ext>
                  </a:extLst>
                </a:gridCol>
              </a:tblGrid>
              <a:tr h="283537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Дворянство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935207"/>
                  </a:ext>
                </a:extLst>
              </a:tr>
              <a:tr h="5825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и привилегии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824906"/>
                  </a:ext>
                </a:extLst>
              </a:tr>
              <a:tr h="29745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населенными землями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от налогов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от земских повинностей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от телесных наказаний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от обязательной службы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Сословное самоуправление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 на госслужбу и получение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дворяне не могли передавать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 достоинство по наследству. 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особых </a:t>
                      </a:r>
                    </a:p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3224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1680438"/>
          </a:xfrm>
        </p:spPr>
        <p:txBody>
          <a:bodyPr>
            <a:noAutofit/>
          </a:bodyPr>
          <a:lstStyle/>
          <a:p>
            <a:pPr algn="ctr"/>
            <a:br>
              <a:rPr lang="ru-RU" altLang="ko-K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ko-KR" sz="2600" dirty="0"/>
              <a:t>3. </a:t>
            </a:r>
            <a:r>
              <a:rPr lang="ru-RU" sz="2600" dirty="0"/>
              <a:t>Основные права и обязанности сословий в России в начале </a:t>
            </a:r>
            <a:r>
              <a:rPr lang="en-US" sz="2600" dirty="0"/>
              <a:t>XIX </a:t>
            </a:r>
            <a:r>
              <a:rPr lang="ru-RU" sz="2600" dirty="0"/>
              <a:t>в. –  показатель </a:t>
            </a:r>
            <a:br>
              <a:rPr lang="ru-RU" sz="2600" dirty="0"/>
            </a:br>
            <a:r>
              <a:rPr lang="ru-RU" sz="2600" dirty="0"/>
              <a:t>социального неравенства</a:t>
            </a:r>
            <a:br>
              <a:rPr lang="ru-RU" sz="2600" dirty="0"/>
            </a:br>
            <a:br>
              <a:rPr lang="ru-RU" sz="2600" dirty="0"/>
            </a:br>
            <a:endParaRPr lang="ko-KR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22EAC3-3BDF-4172-9962-CA29788DB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861379"/>
            <a:ext cx="2521620" cy="228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2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8E6F967-2E43-453E-BE7E-BAFAB17DB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62481"/>
              </p:ext>
            </p:extLst>
          </p:nvPr>
        </p:nvGraphicFramePr>
        <p:xfrm>
          <a:off x="1547664" y="1687860"/>
          <a:ext cx="7596336" cy="231315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170475729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val="1646097040"/>
                    </a:ext>
                  </a:extLst>
                </a:gridCol>
              </a:tblGrid>
              <a:tr h="17175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Почетные граждане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935207"/>
                  </a:ext>
                </a:extLst>
              </a:tr>
              <a:tr h="3290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Права и привилегии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Обязанности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824906"/>
                  </a:ext>
                </a:extLst>
              </a:tr>
              <a:tr h="16800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Свобода от рекрутской повинности,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подушного налога и телесных наказаний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 выбора на общественные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должности, но не на государственные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особых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обязанностей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3224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1680438"/>
          </a:xfrm>
        </p:spPr>
        <p:txBody>
          <a:bodyPr>
            <a:noAutofit/>
          </a:bodyPr>
          <a:lstStyle/>
          <a:p>
            <a:pPr algn="ctr"/>
            <a:br>
              <a:rPr lang="ru-RU" altLang="ko-K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ko-KR" sz="2600" dirty="0"/>
              <a:t>3. </a:t>
            </a:r>
            <a:r>
              <a:rPr lang="ru-RU" sz="2600" dirty="0"/>
              <a:t>Основные права и обязанности сословий в России в начале </a:t>
            </a:r>
            <a:r>
              <a:rPr lang="en-US" sz="2600" dirty="0"/>
              <a:t>XIX </a:t>
            </a:r>
            <a:r>
              <a:rPr lang="ru-RU" sz="2600" dirty="0"/>
              <a:t>в. –  показатель </a:t>
            </a:r>
            <a:br>
              <a:rPr lang="ru-RU" sz="2600" dirty="0"/>
            </a:br>
            <a:r>
              <a:rPr lang="ru-RU" sz="2600" dirty="0"/>
              <a:t>социального неравенства</a:t>
            </a:r>
            <a:br>
              <a:rPr lang="ru-RU" sz="2600" dirty="0"/>
            </a:br>
            <a:br>
              <a:rPr lang="ru-RU" sz="2600" dirty="0"/>
            </a:br>
            <a:endParaRPr lang="ko-KR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2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8E6F967-2E43-453E-BE7E-BAFAB17DB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327098"/>
              </p:ext>
            </p:extLst>
          </p:nvPr>
        </p:nvGraphicFramePr>
        <p:xfrm>
          <a:off x="1547664" y="1687860"/>
          <a:ext cx="7596336" cy="256790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170475729"/>
                    </a:ext>
                  </a:extLst>
                </a:gridCol>
                <a:gridCol w="3707904">
                  <a:extLst>
                    <a:ext uri="{9D8B030D-6E8A-4147-A177-3AD203B41FA5}">
                      <a16:colId xmlns:a16="http://schemas.microsoft.com/office/drawing/2014/main" val="1646097040"/>
                    </a:ext>
                  </a:extLst>
                </a:gridCol>
              </a:tblGrid>
              <a:tr h="17175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Духовенство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935207"/>
                  </a:ext>
                </a:extLst>
              </a:tr>
              <a:tr h="3290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Права и привилегии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Обязанности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824906"/>
                  </a:ext>
                </a:extLst>
              </a:tr>
              <a:tr h="16800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Духовенство освобождалось от рекрутской повинности и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телесных наказаний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Служители церкви имели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 получить хорошее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Представители духовенства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были обязаны посвятить </a:t>
                      </a:r>
                    </a:p>
                    <a:p>
                      <a:pPr marL="0" lvl="0" indent="355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свою жизнь церкви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Были обязаны проповедовать Слово Божие.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3224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1680438"/>
          </a:xfrm>
        </p:spPr>
        <p:txBody>
          <a:bodyPr>
            <a:noAutofit/>
          </a:bodyPr>
          <a:lstStyle/>
          <a:p>
            <a:pPr algn="ctr"/>
            <a:br>
              <a:rPr lang="ru-RU" altLang="ko-K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ko-KR" sz="2600" dirty="0"/>
              <a:t>3. </a:t>
            </a:r>
            <a:r>
              <a:rPr lang="ru-RU" sz="2600" dirty="0"/>
              <a:t>Основные права и обязанности сословий в России в начале </a:t>
            </a:r>
            <a:r>
              <a:rPr lang="en-US" sz="2600" dirty="0"/>
              <a:t>XIX </a:t>
            </a:r>
            <a:r>
              <a:rPr lang="ru-RU" sz="2600" dirty="0"/>
              <a:t>в. –  показатель </a:t>
            </a:r>
            <a:br>
              <a:rPr lang="ru-RU" sz="2600" dirty="0"/>
            </a:br>
            <a:r>
              <a:rPr lang="ru-RU" sz="2600" dirty="0"/>
              <a:t>социального неравенства</a:t>
            </a:r>
            <a:br>
              <a:rPr lang="ru-RU" sz="2600" dirty="0"/>
            </a:br>
            <a:br>
              <a:rPr lang="ru-RU" sz="2600" dirty="0"/>
            </a:br>
            <a:endParaRPr lang="ko-KR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ДУХОВЕНСТВО — информация на портале Энциклопедия Всемирная история">
            <a:extLst>
              <a:ext uri="{FF2B5EF4-FFF2-40B4-BE49-F238E27FC236}">
                <a16:creationId xmlns:a16="http://schemas.microsoft.com/office/drawing/2014/main" id="{45DC930E-CF62-48D5-B16F-DE5B49430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" y="0"/>
            <a:ext cx="1571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0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1040</Words>
  <Application>Microsoft Office PowerPoint</Application>
  <PresentationFormat>Экран (16:9)</PresentationFormat>
  <Paragraphs>229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Malgun Gothic</vt:lpstr>
      <vt:lpstr>Arial</vt:lpstr>
      <vt:lpstr>Calibri</vt:lpstr>
      <vt:lpstr>Times New Roman</vt:lpstr>
      <vt:lpstr>Wingdings</vt:lpstr>
      <vt:lpstr>Office Theme</vt:lpstr>
      <vt:lpstr>Презентация PowerPoint</vt:lpstr>
      <vt:lpstr>  План урока </vt:lpstr>
      <vt:lpstr>   1. Сословная структура в России в первой половине XIX в.  </vt:lpstr>
      <vt:lpstr>   1. Сословная структура в России в первой половине XIX в.  </vt:lpstr>
      <vt:lpstr> 2. Социальное неравенство:  понятие, структура и критерии </vt:lpstr>
      <vt:lpstr> 2. Социальное неравенство:  понятие, структура и критерии </vt:lpstr>
      <vt:lpstr> 3. Основные права и обязанности сословий в России в начале XIX в. –  показатель  социального неравенства  </vt:lpstr>
      <vt:lpstr> 3. Основные права и обязанности сословий в России в начале XIX в. –  показатель  социального неравенства  </vt:lpstr>
      <vt:lpstr> 3. Основные права и обязанности сословий в России в начале XIX в. –  показатель  социального неравенства  </vt:lpstr>
      <vt:lpstr> 3. Основные права и обязанности  сословий в России в начале XIX в. –   показатель социального неравенства  </vt:lpstr>
      <vt:lpstr> 3. Основные права и обязанности сословий в России в начале XIX в. –  показатель  социального неравенства  </vt:lpstr>
      <vt:lpstr>  3. Основные права и обязанности  сословий в России в начале XIX в. –   показатель социального неравенства  </vt:lpstr>
      <vt:lpstr>  3. Основные права и обязанности  сословий в России в начале XIX в. –  показатель социального  неравенства  </vt:lpstr>
      <vt:lpstr>  4. Дворянство – высшее сословие в России в начале XIX в. </vt:lpstr>
      <vt:lpstr>  4. Дворянство – высшее сословие в России в начале XIX в. </vt:lpstr>
      <vt:lpstr>  Домашнее задание: 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Андрей Шитов</cp:lastModifiedBy>
  <cp:revision>33</cp:revision>
  <dcterms:created xsi:type="dcterms:W3CDTF">2014-04-01T16:27:38Z</dcterms:created>
  <dcterms:modified xsi:type="dcterms:W3CDTF">2020-10-06T09:33:47Z</dcterms:modified>
</cp:coreProperties>
</file>