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7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5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63EA-54CF-4CDF-906D-3F1E9306E0C4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4792-08C4-46A9-9AE8-47355DE118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08581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63EA-54CF-4CDF-906D-3F1E9306E0C4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4792-08C4-46A9-9AE8-47355DE118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2423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63EA-54CF-4CDF-906D-3F1E9306E0C4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4792-08C4-46A9-9AE8-47355DE118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900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63EA-54CF-4CDF-906D-3F1E9306E0C4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4792-08C4-46A9-9AE8-47355DE118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3895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63EA-54CF-4CDF-906D-3F1E9306E0C4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4792-08C4-46A9-9AE8-47355DE118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48022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63EA-54CF-4CDF-906D-3F1E9306E0C4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4792-08C4-46A9-9AE8-47355DE118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41471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63EA-54CF-4CDF-906D-3F1E9306E0C4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4792-08C4-46A9-9AE8-47355DE118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182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63EA-54CF-4CDF-906D-3F1E9306E0C4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4792-08C4-46A9-9AE8-47355DE118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0401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63EA-54CF-4CDF-906D-3F1E9306E0C4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4792-08C4-46A9-9AE8-47355DE118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2119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63EA-54CF-4CDF-906D-3F1E9306E0C4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4792-08C4-46A9-9AE8-47355DE118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66297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263EA-54CF-4CDF-906D-3F1E9306E0C4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B4792-08C4-46A9-9AE8-47355DE118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25907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lenagold.narod.ru/fon/clipart/l/line/rulla009.png" TargetMode="External"/><Relationship Id="rId2" Type="http://schemas.openxmlformats.org/officeDocument/2006/relationships/hyperlink" Target="http://www.anypics.ru/pic/201301/1280x1024/anypics.ru-57647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cons.iconarchive.com/icons/shlyapnikova/application/512/Compasses-icon.p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waQC2AsNVk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571744"/>
            <a:ext cx="7772400" cy="1470025"/>
          </a:xfrm>
        </p:spPr>
        <p:txBody>
          <a:bodyPr/>
          <a:lstStyle/>
          <a:p>
            <a:r>
              <a:rPr lang="ru-RU" b="1" dirty="0" smtClean="0">
                <a:latin typeface="Arial Black" pitchFamily="34" charset="0"/>
              </a:rPr>
              <a:t>Умножение одночлена на многочлен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86380" y="5715016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Учитель математики </a:t>
            </a:r>
          </a:p>
          <a:p>
            <a:r>
              <a:rPr lang="ru-RU" b="1" dirty="0" smtClean="0"/>
              <a:t>Ахмедова Ш.Р.</a:t>
            </a:r>
            <a:endParaRPr lang="ru-RU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28596" y="857232"/>
            <a:ext cx="87154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«…математика … выявляет порядок, симметрию и определенность, а это – важнейшие виды прекрасного». </a:t>
            </a:r>
            <a:b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                                           Аристотель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340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9981" y="428604"/>
            <a:ext cx="85940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“Умел ошибаться – умей и поправиться”. </a:t>
            </a:r>
            <a:endParaRPr lang="ru-RU" sz="2800" dirty="0">
              <a:latin typeface="Arial Black" pitchFamily="34" charset="0"/>
            </a:endParaRP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714347" y="1500174"/>
          <a:ext cx="7589852" cy="928694"/>
        </p:xfrm>
        <a:graphic>
          <a:graphicData uri="http://schemas.openxmlformats.org/presentationml/2006/ole">
            <p:oleObj spid="_x0000_s4098" name="Формула" r:id="rId3" imgW="3771900" imgH="393700" progId="">
              <p:embed/>
            </p:oleObj>
          </a:graphicData>
        </a:graphic>
      </p:graphicFrame>
      <p:graphicFrame>
        <p:nvGraphicFramePr>
          <p:cNvPr id="4097" name="Object 1"/>
          <p:cNvGraphicFramePr>
            <a:graphicFrameLocks noChangeAspect="1"/>
          </p:cNvGraphicFramePr>
          <p:nvPr/>
        </p:nvGraphicFramePr>
        <p:xfrm>
          <a:off x="785786" y="2786058"/>
          <a:ext cx="7786742" cy="571504"/>
        </p:xfrm>
        <a:graphic>
          <a:graphicData uri="http://schemas.openxmlformats.org/presentationml/2006/ole">
            <p:oleObj spid="_x0000_s4097" name="Формула" r:id="rId4" imgW="3873500" imgH="228600" progId="">
              <p:embed/>
            </p:oleObj>
          </a:graphicData>
        </a:graphic>
      </p:graphicFrame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8477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928661" y="4071942"/>
          <a:ext cx="7119985" cy="571504"/>
        </p:xfrm>
        <a:graphic>
          <a:graphicData uri="http://schemas.openxmlformats.org/presentationml/2006/ole">
            <p:oleObj spid="_x0000_s4101" name="Формула" r:id="rId5" imgW="2692080" imgH="228600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417436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1285860"/>
            <a:ext cx="778674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 smtClean="0">
                <a:solidFill>
                  <a:srgbClr val="FF0000"/>
                </a:solidFill>
                <a:latin typeface="Arial Black" pitchFamily="34" charset="0"/>
              </a:rPr>
              <a:t>Вывод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: </a:t>
            </a:r>
            <a:r>
              <a:rPr lang="ru-RU" sz="2800" dirty="0" smtClean="0">
                <a:latin typeface="Arial Black" pitchFamily="34" charset="0"/>
              </a:rPr>
              <a:t>Умножение одночлена на многочлен можно применить:</a:t>
            </a:r>
          </a:p>
          <a:p>
            <a:endParaRPr lang="ru-RU" sz="2800" dirty="0" smtClean="0">
              <a:latin typeface="Arial Black" pitchFamily="34" charset="0"/>
            </a:endParaRPr>
          </a:p>
          <a:p>
            <a:pPr>
              <a:buFontTx/>
              <a:buChar char="-"/>
            </a:pPr>
            <a:r>
              <a:rPr lang="ru-RU" sz="2800" dirty="0" smtClean="0">
                <a:latin typeface="Arial Black" pitchFamily="34" charset="0"/>
              </a:rPr>
              <a:t>при упрощении выражений;</a:t>
            </a:r>
          </a:p>
          <a:p>
            <a:pPr>
              <a:buFontTx/>
              <a:buChar char="-"/>
            </a:pPr>
            <a:endParaRPr lang="ru-RU" sz="2800" dirty="0" smtClean="0">
              <a:latin typeface="Arial Black" pitchFamily="34" charset="0"/>
            </a:endParaRPr>
          </a:p>
          <a:p>
            <a:pPr>
              <a:buFontTx/>
              <a:buChar char="-"/>
            </a:pPr>
            <a:r>
              <a:rPr lang="ru-RU" sz="2800" dirty="0" smtClean="0">
                <a:latin typeface="Arial Black" pitchFamily="34" charset="0"/>
              </a:rPr>
              <a:t>при решении уравнений;</a:t>
            </a:r>
          </a:p>
          <a:p>
            <a:pPr>
              <a:buFontTx/>
              <a:buChar char="-"/>
            </a:pPr>
            <a:endParaRPr lang="ru-RU" sz="2800" dirty="0" smtClean="0">
              <a:latin typeface="Arial Black" pitchFamily="34" charset="0"/>
            </a:endParaRPr>
          </a:p>
          <a:p>
            <a:pPr>
              <a:buFontTx/>
              <a:buChar char="-"/>
            </a:pPr>
            <a:r>
              <a:rPr lang="ru-RU" sz="2800" dirty="0" smtClean="0">
                <a:latin typeface="Arial Black" pitchFamily="34" charset="0"/>
              </a:rPr>
              <a:t>при доказательстве тождеств;</a:t>
            </a:r>
          </a:p>
          <a:p>
            <a:pPr>
              <a:buFontTx/>
              <a:buChar char="-"/>
            </a:pPr>
            <a:endParaRPr lang="ru-RU" sz="2800" dirty="0" smtClean="0">
              <a:latin typeface="Arial Black" pitchFamily="34" charset="0"/>
            </a:endParaRPr>
          </a:p>
          <a:p>
            <a:pPr>
              <a:buFontTx/>
              <a:buChar char="-"/>
            </a:pPr>
            <a:r>
              <a:rPr lang="ru-RU" sz="2800" dirty="0" smtClean="0">
                <a:latin typeface="Arial Black" pitchFamily="34" charset="0"/>
              </a:rPr>
              <a:t>при решении задач на </a:t>
            </a:r>
          </a:p>
          <a:p>
            <a:r>
              <a:rPr lang="ru-RU" sz="2800" dirty="0" smtClean="0">
                <a:latin typeface="Arial Black" pitchFamily="34" charset="0"/>
              </a:rPr>
              <a:t>составление уравнений.</a:t>
            </a:r>
            <a:endParaRPr lang="ru-RU" sz="2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436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6"/>
            <a:ext cx="79448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Arial Black" pitchFamily="34" charset="0"/>
              </a:rPr>
              <a:t>“Усердие все превозмогает”. </a:t>
            </a:r>
            <a:endParaRPr lang="ru-RU" sz="3600" dirty="0">
              <a:latin typeface="Arial Black" pitchFamily="34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42844" y="979468"/>
            <a:ext cx="4143404" cy="517064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/>
              <a:t>1 вариант</a:t>
            </a:r>
            <a:endParaRPr lang="ru-RU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Упростите выражения: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№1.	-3х(2х - 1)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а) -6х² – 3х;  б) -6х</a:t>
            </a:r>
            <a:r>
              <a:rPr lang="ru-RU" i="1" dirty="0" smtClean="0">
                <a:latin typeface="Arial" pitchFamily="34" charset="0"/>
                <a:ea typeface="Times New Roman" pitchFamily="18" charset="0"/>
              </a:rPr>
              <a:t>²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– 1;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в) -6х</a:t>
            </a:r>
            <a:r>
              <a:rPr lang="ru-RU" i="1" dirty="0" smtClean="0">
                <a:latin typeface="Arial" pitchFamily="34" charset="0"/>
                <a:ea typeface="Times New Roman" pitchFamily="18" charset="0"/>
              </a:rPr>
              <a:t>²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+ 3х.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 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№2.	(2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a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- 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b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)∙8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b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+ 8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b</a:t>
            </a:r>
            <a:r>
              <a:rPr lang="ru-RU" sz="2800" i="1" dirty="0" smtClean="0">
                <a:latin typeface="Arial" pitchFamily="34" charset="0"/>
                <a:ea typeface="Times New Roman" pitchFamily="18" charset="0"/>
              </a:rPr>
              <a:t>²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а) 16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ab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;  б) 16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ab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+ 16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b</a:t>
            </a:r>
            <a:r>
              <a:rPr lang="ru-RU" i="1" dirty="0" smtClean="0">
                <a:latin typeface="Arial" pitchFamily="34" charset="0"/>
                <a:ea typeface="Times New Roman" pitchFamily="18" charset="0"/>
              </a:rPr>
              <a:t>²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;  в) 2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a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№3.	3(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x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+ 1) – 2(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x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+ 1)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а) 5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x</a:t>
            </a:r>
            <a:r>
              <a:rPr lang="ru-RU" i="1" dirty="0" smtClean="0">
                <a:latin typeface="Arial" pitchFamily="34" charset="0"/>
                <a:ea typeface="Times New Roman" pitchFamily="18" charset="0"/>
              </a:rPr>
              <a:t>²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+ 5;  б)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х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+ 1;  в)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х</a:t>
            </a:r>
            <a:r>
              <a:rPr lang="ru-RU" i="1" dirty="0" smtClean="0">
                <a:latin typeface="Arial" pitchFamily="34" charset="0"/>
                <a:ea typeface="Times New Roman" pitchFamily="18" charset="0"/>
              </a:rPr>
              <a:t>²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+ 1.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 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№4.	3х2 – 2х(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х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+ 8)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а)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х</a:t>
            </a:r>
            <a:r>
              <a:rPr lang="ru-RU" i="1" dirty="0" smtClean="0">
                <a:latin typeface="Arial" pitchFamily="34" charset="0"/>
                <a:ea typeface="Times New Roman" pitchFamily="18" charset="0"/>
              </a:rPr>
              <a:t>²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+ 8;  б)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х</a:t>
            </a:r>
            <a:r>
              <a:rPr lang="ru-RU" i="1" dirty="0" smtClean="0">
                <a:latin typeface="Arial" pitchFamily="34" charset="0"/>
                <a:ea typeface="Times New Roman" pitchFamily="18" charset="0"/>
              </a:rPr>
              <a:t>²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+ 16х;  в)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х</a:t>
            </a:r>
            <a:r>
              <a:rPr lang="ru-RU" i="1" dirty="0" smtClean="0">
                <a:latin typeface="Arial" pitchFamily="34" charset="0"/>
                <a:ea typeface="Times New Roman" pitchFamily="18" charset="0"/>
              </a:rPr>
              <a:t>²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– 16х.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№5.	5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n</a:t>
            </a:r>
            <a:r>
              <a:rPr lang="ru-RU" sz="2800" i="1" dirty="0" smtClean="0">
                <a:latin typeface="Arial" pitchFamily="34" charset="0"/>
                <a:ea typeface="Times New Roman" pitchFamily="18" charset="0"/>
              </a:rPr>
              <a:t>²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(3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n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+ 1) – 2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n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(5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n</a:t>
            </a:r>
            <a:r>
              <a:rPr lang="ru-RU" sz="2800" i="1" dirty="0" smtClean="0">
                <a:latin typeface="Arial" pitchFamily="34" charset="0"/>
                <a:ea typeface="Times New Roman" pitchFamily="18" charset="0"/>
              </a:rPr>
              <a:t>²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- 3)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а) 5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n</a:t>
            </a:r>
            <a:r>
              <a:rPr lang="ru-RU" i="1" dirty="0" smtClean="0">
                <a:latin typeface="Arial" pitchFamily="34" charset="0"/>
                <a:ea typeface="Times New Roman" pitchFamily="18" charset="0"/>
              </a:rPr>
              <a:t> ³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+5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n</a:t>
            </a:r>
            <a:r>
              <a:rPr lang="ru-RU" i="1" dirty="0" smtClean="0">
                <a:latin typeface="Arial" pitchFamily="34" charset="0"/>
                <a:ea typeface="Times New Roman" pitchFamily="18" charset="0"/>
              </a:rPr>
              <a:t>²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+ 6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n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;  б) 5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n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³ – 2;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в) 25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n</a:t>
            </a:r>
            <a:r>
              <a:rPr kumimoji="0" lang="ru-RU" sz="105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6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+ 5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n</a:t>
            </a:r>
            <a:r>
              <a:rPr lang="ru-RU" i="1" dirty="0" smtClean="0">
                <a:latin typeface="Arial" pitchFamily="34" charset="0"/>
                <a:ea typeface="Times New Roman" pitchFamily="18" charset="0"/>
              </a:rPr>
              <a:t>²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+ 6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n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4357686" y="1000108"/>
            <a:ext cx="4572032" cy="517064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2 вариант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Упростите выражения: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№1.	-2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y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(4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y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- 2)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а) -8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y</a:t>
            </a:r>
            <a:r>
              <a:rPr lang="ru-RU" i="1" dirty="0" smtClean="0">
                <a:latin typeface="Arial" pitchFamily="34" charset="0"/>
                <a:ea typeface="Times New Roman" pitchFamily="18" charset="0"/>
              </a:rPr>
              <a:t>²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– 4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y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;  б) -8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y</a:t>
            </a:r>
            <a:r>
              <a:rPr lang="ru-RU" i="1" dirty="0" smtClean="0">
                <a:latin typeface="Arial" pitchFamily="34" charset="0"/>
                <a:ea typeface="Times New Roman" pitchFamily="18" charset="0"/>
              </a:rPr>
              <a:t>²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– 2;  в) -8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y</a:t>
            </a:r>
            <a:r>
              <a:rPr lang="ru-RU" i="1" dirty="0" smtClean="0">
                <a:latin typeface="Arial" pitchFamily="34" charset="0"/>
                <a:ea typeface="Times New Roman" pitchFamily="18" charset="0"/>
              </a:rPr>
              <a:t>²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+ 4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y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№2.	5a(a - 2b) + 10ab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а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) 5a</a:t>
            </a:r>
            <a:r>
              <a:rPr lang="ru-RU" i="1" dirty="0" smtClean="0">
                <a:latin typeface="Arial" pitchFamily="34" charset="0"/>
                <a:ea typeface="Times New Roman" pitchFamily="18" charset="0"/>
              </a:rPr>
              <a:t>²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б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) 5a</a:t>
            </a:r>
            <a:r>
              <a:rPr lang="ru-RU" i="1" dirty="0" smtClean="0">
                <a:latin typeface="Arial" pitchFamily="34" charset="0"/>
                <a:ea typeface="Times New Roman" pitchFamily="18" charset="0"/>
              </a:rPr>
              <a:t>²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+ 20ab; 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) 6a.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 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№3.	2(a + 1) – 3(a - 1)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а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) 5a + 1; 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б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) 5 - a; 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) a + 5.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№4.	6y2 – 2y(2y + 2)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а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) 2y</a:t>
            </a:r>
            <a:r>
              <a:rPr lang="ru-RU" i="1" dirty="0" smtClean="0">
                <a:latin typeface="Arial" pitchFamily="34" charset="0"/>
                <a:ea typeface="Times New Roman" pitchFamily="18" charset="0"/>
              </a:rPr>
              <a:t>²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+ 2; 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б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) 10a</a:t>
            </a:r>
            <a:r>
              <a:rPr lang="ru-RU" i="1" dirty="0" smtClean="0">
                <a:latin typeface="Arial" pitchFamily="34" charset="0"/>
                <a:ea typeface="Times New Roman" pitchFamily="18" charset="0"/>
              </a:rPr>
              <a:t>²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– 4y; 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) 2y</a:t>
            </a:r>
            <a:r>
              <a:rPr lang="ru-RU" i="1" dirty="0" smtClean="0">
                <a:latin typeface="Arial" pitchFamily="34" charset="0"/>
                <a:ea typeface="Times New Roman" pitchFamily="18" charset="0"/>
              </a:rPr>
              <a:t>²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– 4y.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 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№5.	a(2a</a:t>
            </a:r>
            <a:r>
              <a:rPr lang="ru-RU" sz="2800" i="1" dirty="0" smtClean="0">
                <a:latin typeface="Arial" pitchFamily="34" charset="0"/>
                <a:ea typeface="Times New Roman" pitchFamily="18" charset="0"/>
              </a:rPr>
              <a:t>² 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– 3n) – n(2n</a:t>
            </a:r>
            <a:r>
              <a:rPr lang="ru-RU" sz="2800" i="1" dirty="0" smtClean="0">
                <a:latin typeface="Arial" pitchFamily="34" charset="0"/>
                <a:ea typeface="Times New Roman" pitchFamily="18" charset="0"/>
              </a:rPr>
              <a:t>² 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+ a)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а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) 2a</a:t>
            </a:r>
            <a:r>
              <a:rPr lang="ru-RU" i="1" dirty="0" smtClean="0">
                <a:latin typeface="Arial" pitchFamily="34" charset="0"/>
                <a:ea typeface="Times New Roman" pitchFamily="18" charset="0"/>
              </a:rPr>
              <a:t> ³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– 2an + 2n</a:t>
            </a:r>
            <a:r>
              <a:rPr lang="ru-RU" i="1" dirty="0" smtClean="0">
                <a:latin typeface="Arial" pitchFamily="34" charset="0"/>
                <a:ea typeface="Times New Roman" pitchFamily="18" charset="0"/>
              </a:rPr>
              <a:t> ³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;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б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) 2a</a:t>
            </a:r>
            <a:r>
              <a:rPr lang="ru-RU" i="1" dirty="0" smtClean="0">
                <a:latin typeface="Arial" pitchFamily="34" charset="0"/>
                <a:ea typeface="Times New Roman" pitchFamily="18" charset="0"/>
              </a:rPr>
              <a:t>²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– 2n</a:t>
            </a:r>
            <a:r>
              <a:rPr lang="ru-RU" i="1" dirty="0" smtClean="0">
                <a:latin typeface="Arial" pitchFamily="34" charset="0"/>
                <a:ea typeface="Times New Roman" pitchFamily="18" charset="0"/>
              </a:rPr>
              <a:t> ³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– 4an;	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в) 4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a</a:t>
            </a:r>
            <a:r>
              <a:rPr lang="ru-RU" i="1" dirty="0" smtClean="0">
                <a:latin typeface="Arial" pitchFamily="34" charset="0"/>
                <a:ea typeface="Times New Roman" pitchFamily="18" charset="0"/>
              </a:rPr>
              <a:t> ³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n</a:t>
            </a:r>
            <a:r>
              <a:rPr lang="ru-RU" i="1" dirty="0" smtClean="0">
                <a:latin typeface="Arial" pitchFamily="34" charset="0"/>
                <a:ea typeface="Times New Roman" pitchFamily="18" charset="0"/>
              </a:rPr>
              <a:t> ³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– 4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an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417436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32" y="857232"/>
            <a:ext cx="528641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 Black" pitchFamily="34" charset="0"/>
              </a:rPr>
              <a:t>Критерии оценки:</a:t>
            </a:r>
          </a:p>
          <a:p>
            <a:endParaRPr lang="ru-RU" sz="3200" dirty="0" smtClean="0">
              <a:latin typeface="Arial Black" pitchFamily="34" charset="0"/>
            </a:endParaRPr>
          </a:p>
          <a:p>
            <a:r>
              <a:rPr lang="ru-RU" sz="3200" dirty="0" smtClean="0">
                <a:latin typeface="Arial Black" pitchFamily="34" charset="0"/>
              </a:rPr>
              <a:t>20 баллов –  </a:t>
            </a: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«5»</a:t>
            </a:r>
          </a:p>
          <a:p>
            <a:endParaRPr lang="ru-RU" sz="32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ru-RU" sz="3200" dirty="0" smtClean="0">
                <a:latin typeface="Arial Black" pitchFamily="34" charset="0"/>
              </a:rPr>
              <a:t>15-19 баллов -  </a:t>
            </a: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«4»</a:t>
            </a:r>
          </a:p>
          <a:p>
            <a:endParaRPr lang="ru-RU" sz="32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ru-RU" sz="3200" dirty="0" smtClean="0">
                <a:latin typeface="Arial Black" pitchFamily="34" charset="0"/>
              </a:rPr>
              <a:t>11-14 баллов – </a:t>
            </a: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«3»</a:t>
            </a:r>
          </a:p>
          <a:p>
            <a:endParaRPr lang="ru-RU" sz="32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436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img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857364"/>
            <a:ext cx="5357850" cy="3021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57224" y="714356"/>
            <a:ext cx="72866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 Black" pitchFamily="34" charset="0"/>
              </a:rPr>
              <a:t>Ещё один вариант умножения одночлена на многочлен</a:t>
            </a:r>
            <a:endParaRPr lang="ru-RU" sz="2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436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Домашнее задание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Выучить алгоритм умножения одночлена на многочлен.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№356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Литература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Алгебра: 7 класс: учебник для учащихся общеобразовательных организаций / А.Г.Мерзляк, В.Б.Полонский, </a:t>
            </a:r>
            <a:r>
              <a:rPr lang="ru-RU" sz="1800" dirty="0" err="1" smtClean="0"/>
              <a:t>М.С.Якир.-М</a:t>
            </a:r>
            <a:r>
              <a:rPr lang="ru-RU" sz="1800" dirty="0" smtClean="0"/>
              <a:t>.: </a:t>
            </a:r>
            <a:r>
              <a:rPr lang="ru-RU" sz="1800" dirty="0" err="1" smtClean="0"/>
              <a:t>Вентана-Граф</a:t>
            </a:r>
            <a:r>
              <a:rPr lang="ru-RU" sz="1800" dirty="0" smtClean="0"/>
              <a:t>, 2015</a:t>
            </a:r>
            <a:endParaRPr lang="ru-RU" sz="1800" dirty="0" smtClean="0">
              <a:hlinkClick r:id="rId2"/>
            </a:endParaRPr>
          </a:p>
          <a:p>
            <a:r>
              <a:rPr lang="en-US" sz="1800" dirty="0" smtClean="0">
                <a:hlinkClick r:id="rId2"/>
              </a:rPr>
              <a:t>http://www.anypics.ru/pic/201301/1280x1024/anypics.ru-57647.jpg</a:t>
            </a:r>
            <a:r>
              <a:rPr lang="ru-RU" sz="1800" dirty="0" smtClean="0"/>
              <a:t> -синий фон с чертежом </a:t>
            </a:r>
          </a:p>
          <a:p>
            <a:r>
              <a:rPr lang="en-US" sz="1800" dirty="0" smtClean="0">
                <a:hlinkClick r:id="rId3"/>
              </a:rPr>
              <a:t>http://lenagold.narod.ru/fon/clipart/l/line/rulla009.png</a:t>
            </a:r>
            <a:r>
              <a:rPr lang="ru-RU" sz="1800" dirty="0" smtClean="0"/>
              <a:t> - линейка, транспортир</a:t>
            </a:r>
            <a:endParaRPr lang="ru-RU" sz="1800" dirty="0"/>
          </a:p>
          <a:p>
            <a:r>
              <a:rPr lang="en-US" sz="1800" dirty="0" smtClean="0">
                <a:hlinkClick r:id="rId4"/>
              </a:rPr>
              <a:t>http://icons.iconarchive.com/icons/shlyapnikova/application/512/Compasses-ico</a:t>
            </a:r>
            <a:endParaRPr lang="ru-RU" sz="1800" dirty="0" smtClean="0">
              <a:hlinkClick r:id="rId4"/>
            </a:endParaRPr>
          </a:p>
          <a:p>
            <a:r>
              <a:rPr lang="en-US" sz="1800" dirty="0" smtClean="0">
                <a:hlinkClick r:id="rId4"/>
              </a:rPr>
              <a:t>n.png</a:t>
            </a:r>
            <a:r>
              <a:rPr lang="ru-RU" sz="1800" dirty="0" smtClean="0"/>
              <a:t> - циркуль на </a:t>
            </a:r>
            <a:r>
              <a:rPr lang="ru-RU" sz="1800" dirty="0" err="1" smtClean="0"/>
              <a:t>голубом</a:t>
            </a:r>
            <a:r>
              <a:rPr lang="ru-RU" sz="1800" dirty="0" smtClean="0"/>
              <a:t> листе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="" xmlns:p14="http://schemas.microsoft.com/office/powerpoint/2010/main" val="72683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g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928802"/>
            <a:ext cx="494157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214942" y="1285860"/>
            <a:ext cx="364330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</a:rPr>
              <a:t>По горизонтали: 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/>
              <a:t>1 - Алгебраическая сумма одночленов.</a:t>
            </a:r>
          </a:p>
          <a:p>
            <a:r>
              <a:rPr lang="ru-RU" dirty="0" smtClean="0"/>
              <a:t>2 - Свойство, при котором произведение числа и суммы чисел равно сумме произведений данного числа и каждого слагаемого. </a:t>
            </a:r>
          </a:p>
          <a:p>
            <a:r>
              <a:rPr lang="ru-RU" i="1" dirty="0" smtClean="0">
                <a:solidFill>
                  <a:srgbClr val="C00000"/>
                </a:solidFill>
              </a:rPr>
              <a:t>По вертикали: 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/>
              <a:t>3 - Числовой множитель одночлена, записанного в стандартном виде.</a:t>
            </a:r>
          </a:p>
          <a:p>
            <a:r>
              <a:rPr lang="ru-RU" dirty="0" smtClean="0"/>
              <a:t>4 - Произведение чисел, переменных и их степеней.</a:t>
            </a:r>
          </a:p>
          <a:p>
            <a:r>
              <a:rPr lang="ru-RU" dirty="0" smtClean="0"/>
              <a:t>5 - У одночлена - сумма показателей всех переменных. </a:t>
            </a:r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Arial Black" pitchFamily="34" charset="0"/>
              </a:rPr>
              <a:t>“Повторение – мать учения”</a:t>
            </a:r>
            <a:r>
              <a:rPr lang="ru-RU" sz="3600" i="1" dirty="0" smtClean="0">
                <a:latin typeface="Arial Black" pitchFamily="34" charset="0"/>
              </a:rPr>
              <a:t>. </a:t>
            </a:r>
            <a:endParaRPr lang="ru-RU" sz="36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436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g2.gif (3662 bytes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14356"/>
            <a:ext cx="8429652" cy="5563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7436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1428736"/>
            <a:ext cx="507209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 Даны два одночлена:     12p</a:t>
            </a:r>
            <a:r>
              <a:rPr lang="ru-RU" baseline="30000" dirty="0" smtClean="0">
                <a:latin typeface="Arial Black" pitchFamily="34" charset="0"/>
              </a:rPr>
              <a:t>3</a:t>
            </a:r>
            <a:r>
              <a:rPr lang="ru-RU" dirty="0" smtClean="0">
                <a:latin typeface="Arial Black" pitchFamily="34" charset="0"/>
              </a:rPr>
              <a:t> и     4p</a:t>
            </a:r>
            <a:r>
              <a:rPr lang="ru-RU" baseline="30000" dirty="0" smtClean="0">
                <a:latin typeface="Arial Black" pitchFamily="34" charset="0"/>
              </a:rPr>
              <a:t>3</a:t>
            </a:r>
          </a:p>
          <a:p>
            <a:r>
              <a:rPr lang="ru-RU" dirty="0" smtClean="0">
                <a:latin typeface="Arial Black" pitchFamily="34" charset="0"/>
              </a:rPr>
              <a:t> </a:t>
            </a:r>
          </a:p>
          <a:p>
            <a:r>
              <a:rPr lang="ru-RU" dirty="0" smtClean="0">
                <a:latin typeface="Arial Black" pitchFamily="34" charset="0"/>
              </a:rPr>
              <a:t>Найдите:  </a:t>
            </a:r>
          </a:p>
          <a:p>
            <a:r>
              <a:rPr lang="ru-RU" dirty="0" smtClean="0">
                <a:latin typeface="Arial Black" pitchFamily="34" charset="0"/>
              </a:rPr>
              <a:t>а) сумму; </a:t>
            </a:r>
          </a:p>
          <a:p>
            <a:r>
              <a:rPr lang="ru-RU" dirty="0" smtClean="0">
                <a:latin typeface="Arial Black" pitchFamily="34" charset="0"/>
              </a:rPr>
              <a:t> </a:t>
            </a:r>
          </a:p>
          <a:p>
            <a:endParaRPr lang="ru-RU" dirty="0" smtClean="0">
              <a:latin typeface="Arial Black" pitchFamily="34" charset="0"/>
            </a:endParaRPr>
          </a:p>
          <a:p>
            <a:r>
              <a:rPr lang="ru-RU" dirty="0" smtClean="0">
                <a:latin typeface="Arial Black" pitchFamily="34" charset="0"/>
              </a:rPr>
              <a:t>б) разность; </a:t>
            </a:r>
          </a:p>
          <a:p>
            <a:endParaRPr lang="ru-RU" dirty="0" smtClean="0">
              <a:latin typeface="Arial Black" pitchFamily="34" charset="0"/>
            </a:endParaRPr>
          </a:p>
          <a:p>
            <a:r>
              <a:rPr lang="ru-RU" dirty="0" smtClean="0">
                <a:latin typeface="Arial Black" pitchFamily="34" charset="0"/>
              </a:rPr>
              <a:t> </a:t>
            </a:r>
          </a:p>
          <a:p>
            <a:r>
              <a:rPr lang="ru-RU" dirty="0" smtClean="0">
                <a:latin typeface="Arial Black" pitchFamily="34" charset="0"/>
              </a:rPr>
              <a:t>в) произведение</a:t>
            </a:r>
          </a:p>
          <a:p>
            <a:endParaRPr lang="ru-RU" dirty="0" smtClean="0">
              <a:latin typeface="Arial Black" pitchFamily="34" charset="0"/>
            </a:endParaRPr>
          </a:p>
          <a:p>
            <a:r>
              <a:rPr lang="ru-RU" dirty="0" smtClean="0">
                <a:latin typeface="Arial Black" pitchFamily="34" charset="0"/>
              </a:rPr>
              <a:t> </a:t>
            </a:r>
          </a:p>
          <a:p>
            <a:r>
              <a:rPr lang="ru-RU" dirty="0" err="1" smtClean="0">
                <a:latin typeface="Arial Black" pitchFamily="34" charset="0"/>
              </a:rPr>
              <a:t>д</a:t>
            </a:r>
            <a:r>
              <a:rPr lang="ru-RU" dirty="0" smtClean="0">
                <a:latin typeface="Arial Black" pitchFamily="34" charset="0"/>
              </a:rPr>
              <a:t>) частное;</a:t>
            </a:r>
          </a:p>
          <a:p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endParaRPr lang="ru-RU" dirty="0" smtClean="0">
              <a:latin typeface="Arial Black" pitchFamily="34" charset="0"/>
            </a:endParaRPr>
          </a:p>
          <a:p>
            <a:r>
              <a:rPr lang="ru-RU" dirty="0" smtClean="0">
                <a:latin typeface="Arial Black" pitchFamily="34" charset="0"/>
              </a:rPr>
              <a:t>е) квадрат каждого одночлена.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7-конечная звезда 2"/>
          <p:cNvSpPr/>
          <p:nvPr/>
        </p:nvSpPr>
        <p:spPr>
          <a:xfrm>
            <a:off x="3214678" y="2000240"/>
            <a:ext cx="1285884" cy="857256"/>
          </a:xfrm>
          <a:prstGeom prst="star7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8992" y="2214554"/>
            <a:ext cx="92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 Black" pitchFamily="34" charset="0"/>
              </a:rPr>
              <a:t>16</a:t>
            </a:r>
            <a:r>
              <a:rPr lang="ru-RU" sz="2000" dirty="0" smtClean="0">
                <a:latin typeface="Arial Black" pitchFamily="34" charset="0"/>
              </a:rPr>
              <a:t>p</a:t>
            </a:r>
            <a:r>
              <a:rPr lang="ru-RU" sz="2000" baseline="30000" dirty="0" smtClean="0">
                <a:latin typeface="Arial Black" pitchFamily="34" charset="0"/>
              </a:rPr>
              <a:t>3</a:t>
            </a:r>
            <a:endParaRPr lang="ru-RU" sz="2000" dirty="0"/>
          </a:p>
        </p:txBody>
      </p:sp>
      <p:sp>
        <p:nvSpPr>
          <p:cNvPr id="6" name="7-конечная звезда 5"/>
          <p:cNvSpPr/>
          <p:nvPr/>
        </p:nvSpPr>
        <p:spPr>
          <a:xfrm>
            <a:off x="3357554" y="2857496"/>
            <a:ext cx="1285884" cy="857256"/>
          </a:xfrm>
          <a:prstGeom prst="star7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7" name="7-конечная звезда 6"/>
          <p:cNvSpPr/>
          <p:nvPr/>
        </p:nvSpPr>
        <p:spPr>
          <a:xfrm>
            <a:off x="4286248" y="3500438"/>
            <a:ext cx="1928826" cy="857256"/>
          </a:xfrm>
          <a:prstGeom prst="star7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latin typeface="Arial Black" pitchFamily="34" charset="0"/>
              </a:rPr>
              <a:t>48</a:t>
            </a:r>
            <a:r>
              <a:rPr lang="ru-RU" sz="2400" dirty="0" smtClean="0">
                <a:latin typeface="Arial Black" pitchFamily="34" charset="0"/>
              </a:rPr>
              <a:t>p</a:t>
            </a:r>
            <a:r>
              <a:rPr lang="ru-RU" sz="2400" baseline="30000" dirty="0" smtClean="0">
                <a:latin typeface="Arial Black" pitchFamily="34" charset="0"/>
              </a:rPr>
              <a:t>6</a:t>
            </a:r>
            <a:endParaRPr lang="ru-RU" sz="2400" dirty="0"/>
          </a:p>
        </p:txBody>
      </p:sp>
      <p:sp>
        <p:nvSpPr>
          <p:cNvPr id="8" name="7-конечная звезда 7"/>
          <p:cNvSpPr/>
          <p:nvPr/>
        </p:nvSpPr>
        <p:spPr>
          <a:xfrm>
            <a:off x="2928926" y="4357694"/>
            <a:ext cx="1285884" cy="857256"/>
          </a:xfrm>
          <a:prstGeom prst="star7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5072066" y="5000636"/>
            <a:ext cx="3071834" cy="1143008"/>
          </a:xfrm>
          <a:prstGeom prst="star7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14744" y="3071810"/>
            <a:ext cx="731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 Black" pitchFamily="34" charset="0"/>
              </a:rPr>
              <a:t>8</a:t>
            </a:r>
            <a:r>
              <a:rPr lang="ru-RU" sz="2400" dirty="0" smtClean="0">
                <a:latin typeface="Arial Black" pitchFamily="34" charset="0"/>
              </a:rPr>
              <a:t>p</a:t>
            </a:r>
            <a:r>
              <a:rPr lang="ru-RU" sz="2400" baseline="30000" dirty="0" smtClean="0">
                <a:latin typeface="Arial Black" pitchFamily="34" charset="0"/>
              </a:rPr>
              <a:t>3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428992" y="4643446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 Black" pitchFamily="34" charset="0"/>
              </a:rPr>
              <a:t>3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29256" y="5429264"/>
            <a:ext cx="2643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144p</a:t>
            </a:r>
            <a:r>
              <a:rPr lang="ru-RU" sz="2000" baseline="30000" dirty="0" smtClean="0">
                <a:latin typeface="Arial Black" pitchFamily="34" charset="0"/>
              </a:rPr>
              <a:t>6</a:t>
            </a:r>
            <a:r>
              <a:rPr lang="ru-RU" sz="2000" dirty="0" smtClean="0">
                <a:latin typeface="Arial Black" pitchFamily="34" charset="0"/>
              </a:rPr>
              <a:t> и     16p</a:t>
            </a:r>
            <a:r>
              <a:rPr lang="ru-RU" sz="2000" baseline="30000" dirty="0" smtClean="0">
                <a:latin typeface="Arial Black" pitchFamily="34" charset="0"/>
              </a:rPr>
              <a:t>6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417436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571480"/>
            <a:ext cx="478634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latin typeface="Arial Black" pitchFamily="34" charset="0"/>
              </a:rPr>
              <a:t>(1 + 3а)+(а</a:t>
            </a:r>
            <a:r>
              <a:rPr lang="ru-RU" sz="2800" baseline="30000" dirty="0" smtClean="0">
                <a:latin typeface="Arial Black" pitchFamily="34" charset="0"/>
              </a:rPr>
              <a:t>2</a:t>
            </a:r>
            <a:r>
              <a:rPr lang="ru-RU" sz="2800" dirty="0" smtClean="0">
                <a:latin typeface="Arial Black" pitchFamily="34" charset="0"/>
              </a:rPr>
              <a:t> - 2а);</a:t>
            </a:r>
          </a:p>
          <a:p>
            <a:pPr lvl="0"/>
            <a:endParaRPr lang="ru-RU" sz="2800" dirty="0" smtClean="0">
              <a:latin typeface="Arial Black" pitchFamily="34" charset="0"/>
            </a:endParaRPr>
          </a:p>
          <a:p>
            <a:pPr lvl="0"/>
            <a:r>
              <a:rPr lang="ru-RU" sz="2800" dirty="0" smtClean="0">
                <a:latin typeface="Arial Black" pitchFamily="34" charset="0"/>
              </a:rPr>
              <a:t>(2х</a:t>
            </a:r>
            <a:r>
              <a:rPr lang="ru-RU" sz="2800" baseline="30000" dirty="0" smtClean="0">
                <a:latin typeface="Arial Black" pitchFamily="34" charset="0"/>
              </a:rPr>
              <a:t>2</a:t>
            </a:r>
            <a:r>
              <a:rPr lang="ru-RU" sz="2800" dirty="0" smtClean="0">
                <a:latin typeface="Arial Black" pitchFamily="34" charset="0"/>
              </a:rPr>
              <a:t> + 3х) – (-</a:t>
            </a:r>
            <a:r>
              <a:rPr lang="ru-RU" sz="2800" dirty="0" err="1" smtClean="0">
                <a:latin typeface="Arial Black" pitchFamily="34" charset="0"/>
              </a:rPr>
              <a:t>х</a:t>
            </a:r>
            <a:r>
              <a:rPr lang="ru-RU" sz="2800" dirty="0" smtClean="0">
                <a:latin typeface="Arial Black" pitchFamily="34" charset="0"/>
              </a:rPr>
              <a:t> + 4);</a:t>
            </a:r>
          </a:p>
          <a:p>
            <a:pPr lvl="0"/>
            <a:endParaRPr lang="ru-RU" sz="2800" dirty="0" smtClean="0">
              <a:latin typeface="Arial Black" pitchFamily="34" charset="0"/>
            </a:endParaRPr>
          </a:p>
          <a:p>
            <a:pPr lvl="0"/>
            <a:r>
              <a:rPr lang="ru-RU" sz="2800" dirty="0" smtClean="0">
                <a:latin typeface="Arial Black" pitchFamily="34" charset="0"/>
              </a:rPr>
              <a:t>(в</a:t>
            </a:r>
            <a:r>
              <a:rPr lang="ru-RU" sz="2800" baseline="30000" dirty="0" smtClean="0">
                <a:latin typeface="Arial Black" pitchFamily="34" charset="0"/>
              </a:rPr>
              <a:t>2</a:t>
            </a:r>
            <a:r>
              <a:rPr lang="ru-RU" sz="2800" dirty="0" smtClean="0">
                <a:latin typeface="Arial Black" pitchFamily="34" charset="0"/>
              </a:rPr>
              <a:t> + в -1) – (в2- в +1);</a:t>
            </a:r>
          </a:p>
          <a:p>
            <a:pPr lvl="0"/>
            <a:endParaRPr lang="ru-RU" sz="2800" dirty="0" smtClean="0">
              <a:latin typeface="Arial Black" pitchFamily="34" charset="0"/>
            </a:endParaRPr>
          </a:p>
          <a:p>
            <a:pPr lvl="0"/>
            <a:r>
              <a:rPr lang="ru-RU" sz="2800" dirty="0" smtClean="0">
                <a:latin typeface="Arial Black" pitchFamily="34" charset="0"/>
              </a:rPr>
              <a:t>18х</a:t>
            </a:r>
            <a:r>
              <a:rPr lang="ru-RU" sz="2800" baseline="30000" dirty="0" smtClean="0">
                <a:latin typeface="Arial Black" pitchFamily="34" charset="0"/>
              </a:rPr>
              <a:t>2</a:t>
            </a:r>
            <a:r>
              <a:rPr lang="ru-RU" sz="2800" dirty="0" smtClean="0">
                <a:latin typeface="Arial Black" pitchFamily="34" charset="0"/>
              </a:rPr>
              <a:t> – (10х – 5 + 18х2);</a:t>
            </a:r>
          </a:p>
          <a:p>
            <a:pPr lvl="0"/>
            <a:endParaRPr lang="ru-RU" sz="2800" dirty="0" smtClean="0">
              <a:latin typeface="Arial Black" pitchFamily="34" charset="0"/>
            </a:endParaRPr>
          </a:p>
          <a:p>
            <a:pPr lvl="0"/>
            <a:r>
              <a:rPr lang="ru-RU" sz="2800" dirty="0" smtClean="0">
                <a:latin typeface="Arial Black" pitchFamily="34" charset="0"/>
              </a:rPr>
              <a:t>2х(х</a:t>
            </a:r>
            <a:r>
              <a:rPr lang="ru-RU" sz="2800" baseline="30000" dirty="0" smtClean="0">
                <a:latin typeface="Arial Black" pitchFamily="34" charset="0"/>
              </a:rPr>
              <a:t>2</a:t>
            </a:r>
            <a:r>
              <a:rPr lang="ru-RU" sz="2800" dirty="0" smtClean="0">
                <a:latin typeface="Arial Black" pitchFamily="34" charset="0"/>
              </a:rPr>
              <a:t>-7х-3);</a:t>
            </a:r>
          </a:p>
          <a:p>
            <a:pPr lvl="0"/>
            <a:endParaRPr lang="ru-RU" sz="2800" dirty="0" smtClean="0">
              <a:latin typeface="Arial Black" pitchFamily="34" charset="0"/>
            </a:endParaRPr>
          </a:p>
          <a:p>
            <a:pPr lvl="0"/>
            <a:r>
              <a:rPr lang="ru-RU" sz="2800" dirty="0" smtClean="0">
                <a:latin typeface="Arial Black" pitchFamily="34" charset="0"/>
              </a:rPr>
              <a:t>2а(3а – 5);</a:t>
            </a:r>
          </a:p>
          <a:p>
            <a:pPr lvl="0"/>
            <a:endParaRPr lang="ru-RU" sz="2800" dirty="0" smtClean="0">
              <a:latin typeface="Arial Black" pitchFamily="34" charset="0"/>
            </a:endParaRPr>
          </a:p>
          <a:p>
            <a:pPr lvl="0"/>
            <a:r>
              <a:rPr lang="ru-RU" sz="2800" dirty="0" smtClean="0">
                <a:latin typeface="Arial Black" pitchFamily="34" charset="0"/>
              </a:rPr>
              <a:t>-4в</a:t>
            </a:r>
            <a:r>
              <a:rPr lang="ru-RU" sz="2800" baseline="30000" dirty="0" smtClean="0">
                <a:latin typeface="Arial Black" pitchFamily="34" charset="0"/>
              </a:rPr>
              <a:t>2</a:t>
            </a:r>
            <a:r>
              <a:rPr lang="ru-RU" sz="2800" dirty="0" smtClean="0">
                <a:latin typeface="Arial Black" pitchFamily="34" charset="0"/>
              </a:rPr>
              <a:t>(5в</a:t>
            </a:r>
            <a:r>
              <a:rPr lang="ru-RU" sz="2800" baseline="30000" dirty="0" smtClean="0">
                <a:latin typeface="Arial Black" pitchFamily="34" charset="0"/>
              </a:rPr>
              <a:t>2</a:t>
            </a:r>
            <a:r>
              <a:rPr lang="ru-RU" sz="2800" dirty="0" smtClean="0">
                <a:latin typeface="Arial Black" pitchFamily="34" charset="0"/>
              </a:rPr>
              <a:t>-3в +1)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29124" y="3929066"/>
            <a:ext cx="39290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  <a:t>Цель урока: выработать   правило (алгоритм) умножения одночлена на многочлен и рассмотреть его применение на примерах.</a:t>
            </a:r>
            <a:endParaRPr lang="ru-RU" sz="240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436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https://www.youtube.com/watch?v=nwaQC2AsNVk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7436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28604"/>
            <a:ext cx="75724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Arial Black" pitchFamily="34" charset="0"/>
              </a:rPr>
              <a:t>Вспомним распределительное свойство </a:t>
            </a:r>
          </a:p>
          <a:p>
            <a:r>
              <a:rPr lang="ru-RU" sz="4400" b="1" dirty="0" err="1" smtClean="0">
                <a:solidFill>
                  <a:srgbClr val="FF0000"/>
                </a:solidFill>
                <a:latin typeface="Arial Black" pitchFamily="34" charset="0"/>
              </a:rPr>
              <a:t>a</a:t>
            </a:r>
            <a:r>
              <a:rPr lang="ru-RU" sz="4400" b="1" dirty="0" smtClean="0">
                <a:solidFill>
                  <a:srgbClr val="FF0000"/>
                </a:solidFill>
                <a:latin typeface="Arial Black" pitchFamily="34" charset="0"/>
              </a:rPr>
              <a:t> ∙ (</a:t>
            </a:r>
            <a:r>
              <a:rPr lang="ru-RU" sz="4400" b="1" dirty="0" err="1" smtClean="0">
                <a:solidFill>
                  <a:srgbClr val="FF0000"/>
                </a:solidFill>
                <a:latin typeface="Arial Black" pitchFamily="34" charset="0"/>
              </a:rPr>
              <a:t>b</a:t>
            </a:r>
            <a:r>
              <a:rPr lang="ru-RU" sz="4400" b="1" dirty="0" smtClean="0">
                <a:solidFill>
                  <a:srgbClr val="FF0000"/>
                </a:solidFill>
                <a:latin typeface="Arial Black" pitchFamily="34" charset="0"/>
              </a:rPr>
              <a:t> + </a:t>
            </a:r>
            <a:r>
              <a:rPr lang="ru-RU" sz="4400" b="1" dirty="0" err="1" smtClean="0">
                <a:solidFill>
                  <a:srgbClr val="FF0000"/>
                </a:solidFill>
                <a:latin typeface="Arial Black" pitchFamily="34" charset="0"/>
              </a:rPr>
              <a:t>c</a:t>
            </a:r>
            <a:r>
              <a:rPr lang="ru-RU" sz="4400" b="1" dirty="0" smtClean="0">
                <a:solidFill>
                  <a:srgbClr val="FF0000"/>
                </a:solidFill>
                <a:latin typeface="Arial Black" pitchFamily="34" charset="0"/>
              </a:rPr>
              <a:t>) = </a:t>
            </a:r>
            <a:r>
              <a:rPr lang="ru-RU" sz="4400" b="1" dirty="0" err="1" smtClean="0">
                <a:solidFill>
                  <a:srgbClr val="FF0000"/>
                </a:solidFill>
                <a:latin typeface="Arial Black" pitchFamily="34" charset="0"/>
              </a:rPr>
              <a:t>a</a:t>
            </a:r>
            <a:r>
              <a:rPr lang="ru-RU" sz="4400" b="1" dirty="0" smtClean="0">
                <a:solidFill>
                  <a:srgbClr val="FF0000"/>
                </a:solidFill>
                <a:latin typeface="Arial Black" pitchFamily="34" charset="0"/>
              </a:rPr>
              <a:t> ∙ </a:t>
            </a:r>
            <a:r>
              <a:rPr lang="ru-RU" sz="4400" b="1" dirty="0" err="1" smtClean="0">
                <a:solidFill>
                  <a:srgbClr val="FF0000"/>
                </a:solidFill>
                <a:latin typeface="Arial Black" pitchFamily="34" charset="0"/>
              </a:rPr>
              <a:t>b</a:t>
            </a:r>
            <a:r>
              <a:rPr lang="ru-RU" sz="4400" b="1" dirty="0" smtClean="0">
                <a:solidFill>
                  <a:srgbClr val="FF0000"/>
                </a:solidFill>
                <a:latin typeface="Arial Black" pitchFamily="34" charset="0"/>
              </a:rPr>
              <a:t> +</a:t>
            </a:r>
            <a:r>
              <a:rPr lang="ru-RU" sz="4400" b="1" dirty="0" err="1" smtClean="0">
                <a:solidFill>
                  <a:srgbClr val="FF0000"/>
                </a:solidFill>
                <a:latin typeface="Arial Black" pitchFamily="34" charset="0"/>
              </a:rPr>
              <a:t>a</a:t>
            </a:r>
            <a:r>
              <a:rPr lang="ru-RU" sz="4400" b="1" dirty="0" smtClean="0">
                <a:solidFill>
                  <a:srgbClr val="FF0000"/>
                </a:solidFill>
                <a:latin typeface="Arial Black" pitchFamily="34" charset="0"/>
              </a:rPr>
              <a:t> ∙ </a:t>
            </a:r>
            <a:r>
              <a:rPr lang="ru-RU" sz="4400" b="1" dirty="0" err="1" smtClean="0">
                <a:solidFill>
                  <a:srgbClr val="FF0000"/>
                </a:solidFill>
                <a:latin typeface="Arial Black" pitchFamily="34" charset="0"/>
              </a:rPr>
              <a:t>c</a:t>
            </a:r>
            <a:endParaRPr lang="ru-RU" sz="4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428596" y="2857496"/>
            <a:ext cx="585791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</a:rPr>
              <a:t>а) 8 (а + 5) =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</a:rPr>
              <a:t>    8а+40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</a:rPr>
              <a:t>б) к (1 - к - 3к</a:t>
            </a:r>
            <a:r>
              <a:rPr kumimoji="0" lang="ru-RU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</a:rPr>
              <a:t>2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</a:rPr>
              <a:t>)=    к -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</a:rPr>
              <a:t>к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</a:rPr>
              <a:t>² -3 к³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86116" y="2928934"/>
            <a:ext cx="1500198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071934" y="3714752"/>
            <a:ext cx="2143140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436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571480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7030A0"/>
                </a:solidFill>
                <a:latin typeface="Arial Black" pitchFamily="34" charset="0"/>
              </a:rPr>
              <a:t>Алгоритм умножения одночлена на многочлен:</a:t>
            </a:r>
            <a:endParaRPr lang="ru-RU" sz="36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857364"/>
            <a:ext cx="7358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1. Умножаем одночлен на первый член многочлена.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2285992"/>
            <a:ext cx="78581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2. Умножаем одночлен на второй член многочлена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2643182"/>
            <a:ext cx="58881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3. Полученный результат складываем.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71604" y="3500438"/>
            <a:ext cx="59917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Потренироваться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436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928670"/>
            <a:ext cx="84296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>
                <a:latin typeface="Arial Black" pitchFamily="34" charset="0"/>
              </a:rPr>
              <a:t>8x</a:t>
            </a:r>
            <a:r>
              <a:rPr lang="ru-RU" sz="2000" baseline="30000" dirty="0" smtClean="0">
                <a:latin typeface="Arial Black" pitchFamily="34" charset="0"/>
              </a:rPr>
              <a:t>3</a:t>
            </a:r>
            <a:r>
              <a:rPr lang="ru-RU" sz="2000" dirty="0" smtClean="0">
                <a:latin typeface="Arial Black" pitchFamily="34" charset="0"/>
              </a:rPr>
              <a:t>(6x</a:t>
            </a:r>
            <a:r>
              <a:rPr lang="ru-RU" sz="2000" baseline="30000" dirty="0" smtClean="0">
                <a:latin typeface="Arial Black" pitchFamily="34" charset="0"/>
              </a:rPr>
              <a:t>2</a:t>
            </a:r>
            <a:r>
              <a:rPr lang="ru-RU" sz="2000" dirty="0" smtClean="0">
                <a:latin typeface="Arial Black" pitchFamily="34" charset="0"/>
              </a:rPr>
              <a:t> – 4x + 3) = ………………….……= 48x</a:t>
            </a:r>
            <a:r>
              <a:rPr lang="ru-RU" sz="2000" baseline="30000" dirty="0" smtClean="0">
                <a:latin typeface="Arial Black" pitchFamily="34" charset="0"/>
              </a:rPr>
              <a:t>5</a:t>
            </a:r>
            <a:r>
              <a:rPr lang="ru-RU" sz="2000" dirty="0" smtClean="0">
                <a:latin typeface="Arial Black" pitchFamily="34" charset="0"/>
              </a:rPr>
              <a:t> – 32x</a:t>
            </a:r>
            <a:r>
              <a:rPr lang="ru-RU" sz="2000" baseline="30000" dirty="0" smtClean="0">
                <a:latin typeface="Arial Black" pitchFamily="34" charset="0"/>
              </a:rPr>
              <a:t>4</a:t>
            </a:r>
            <a:r>
              <a:rPr lang="ru-RU" sz="2000" dirty="0" smtClean="0">
                <a:latin typeface="Arial Black" pitchFamily="34" charset="0"/>
              </a:rPr>
              <a:t> + 24x</a:t>
            </a:r>
            <a:r>
              <a:rPr lang="ru-RU" sz="2000" baseline="30000" dirty="0" smtClean="0">
                <a:latin typeface="Arial Black" pitchFamily="34" charset="0"/>
              </a:rPr>
              <a:t>3</a:t>
            </a:r>
          </a:p>
          <a:p>
            <a:pPr lvl="0"/>
            <a:endParaRPr lang="ru-RU" sz="2000" dirty="0" smtClean="0">
              <a:latin typeface="Arial Black" pitchFamily="34" charset="0"/>
            </a:endParaRPr>
          </a:p>
          <a:p>
            <a:pPr lvl="0"/>
            <a:r>
              <a:rPr lang="ru-RU" sz="2000" dirty="0" smtClean="0">
                <a:latin typeface="Arial Black" pitchFamily="34" charset="0"/>
              </a:rPr>
              <a:t>5a</a:t>
            </a:r>
            <a:r>
              <a:rPr lang="ru-RU" sz="2000" baseline="30000" dirty="0" smtClean="0">
                <a:latin typeface="Arial Black" pitchFamily="34" charset="0"/>
              </a:rPr>
              <a:t>2</a:t>
            </a:r>
            <a:r>
              <a:rPr lang="ru-RU" sz="2000" dirty="0" smtClean="0">
                <a:latin typeface="Arial Black" pitchFamily="34" charset="0"/>
              </a:rPr>
              <a:t>(2a</a:t>
            </a:r>
            <a:r>
              <a:rPr lang="ru-RU" sz="2000" baseline="30000" dirty="0" smtClean="0">
                <a:latin typeface="Arial Black" pitchFamily="34" charset="0"/>
              </a:rPr>
              <a:t>2</a:t>
            </a:r>
            <a:r>
              <a:rPr lang="ru-RU" sz="2000" dirty="0" smtClean="0">
                <a:latin typeface="Arial Black" pitchFamily="34" charset="0"/>
              </a:rPr>
              <a:t> + 3a – 7) = …………………...…..= 10a</a:t>
            </a:r>
            <a:r>
              <a:rPr lang="ru-RU" sz="2000" baseline="30000" dirty="0" smtClean="0">
                <a:latin typeface="Arial Black" pitchFamily="34" charset="0"/>
              </a:rPr>
              <a:t>4</a:t>
            </a:r>
            <a:r>
              <a:rPr lang="ru-RU" sz="2000" dirty="0" smtClean="0">
                <a:latin typeface="Arial Black" pitchFamily="34" charset="0"/>
              </a:rPr>
              <a:t> + 15a</a:t>
            </a:r>
            <a:r>
              <a:rPr lang="ru-RU" sz="2000" baseline="30000" dirty="0" smtClean="0">
                <a:latin typeface="Arial Black" pitchFamily="34" charset="0"/>
              </a:rPr>
              <a:t>3</a:t>
            </a:r>
            <a:r>
              <a:rPr lang="ru-RU" sz="2000" dirty="0" smtClean="0">
                <a:latin typeface="Arial Black" pitchFamily="34" charset="0"/>
              </a:rPr>
              <a:t> – 35a</a:t>
            </a:r>
            <a:r>
              <a:rPr lang="ru-RU" sz="2000" baseline="30000" dirty="0" smtClean="0">
                <a:latin typeface="Arial Black" pitchFamily="34" charset="0"/>
              </a:rPr>
              <a:t>2</a:t>
            </a:r>
          </a:p>
          <a:p>
            <a:pPr lvl="0"/>
            <a:endParaRPr lang="ru-RU" sz="2000" dirty="0" smtClean="0">
              <a:latin typeface="Arial Black" pitchFamily="34" charset="0"/>
            </a:endParaRPr>
          </a:p>
          <a:p>
            <a:pPr lvl="0"/>
            <a:r>
              <a:rPr lang="ru-RU" sz="2000" dirty="0" smtClean="0">
                <a:latin typeface="Arial Black" pitchFamily="34" charset="0"/>
              </a:rPr>
              <a:t>3y(9y</a:t>
            </a:r>
            <a:r>
              <a:rPr lang="ru-RU" sz="2000" baseline="30000" dirty="0" smtClean="0">
                <a:latin typeface="Arial Black" pitchFamily="34" charset="0"/>
              </a:rPr>
              <a:t>3</a:t>
            </a:r>
            <a:r>
              <a:rPr lang="ru-RU" sz="2000" dirty="0" smtClean="0">
                <a:latin typeface="Arial Black" pitchFamily="34" charset="0"/>
              </a:rPr>
              <a:t> – 4y</a:t>
            </a:r>
            <a:r>
              <a:rPr lang="ru-RU" sz="2000" baseline="30000" dirty="0" smtClean="0">
                <a:latin typeface="Arial Black" pitchFamily="34" charset="0"/>
              </a:rPr>
              <a:t>2</a:t>
            </a:r>
            <a:r>
              <a:rPr lang="ru-RU" sz="2000" dirty="0" smtClean="0">
                <a:latin typeface="Arial Black" pitchFamily="34" charset="0"/>
              </a:rPr>
              <a:t> – 6) = ………………………. =27y</a:t>
            </a:r>
            <a:r>
              <a:rPr lang="ru-RU" sz="2000" baseline="30000" dirty="0" smtClean="0">
                <a:latin typeface="Arial Black" pitchFamily="34" charset="0"/>
              </a:rPr>
              <a:t>4</a:t>
            </a:r>
            <a:r>
              <a:rPr lang="ru-RU" sz="2000" dirty="0" smtClean="0">
                <a:latin typeface="Arial Black" pitchFamily="34" charset="0"/>
              </a:rPr>
              <a:t> – 12y</a:t>
            </a:r>
            <a:r>
              <a:rPr lang="ru-RU" sz="2000" baseline="30000" dirty="0" smtClean="0">
                <a:latin typeface="Arial Black" pitchFamily="34" charset="0"/>
              </a:rPr>
              <a:t>3</a:t>
            </a:r>
            <a:r>
              <a:rPr lang="ru-RU" sz="2000" dirty="0" smtClean="0">
                <a:latin typeface="Arial Black" pitchFamily="34" charset="0"/>
              </a:rPr>
              <a:t> – 18y</a:t>
            </a:r>
          </a:p>
          <a:p>
            <a:pPr lvl="0"/>
            <a:endParaRPr lang="ru-RU" sz="2000" dirty="0" smtClean="0">
              <a:latin typeface="Arial Black" pitchFamily="34" charset="0"/>
            </a:endParaRPr>
          </a:p>
          <a:p>
            <a:pPr lvl="0"/>
            <a:r>
              <a:rPr lang="ru-RU" sz="2000" dirty="0" smtClean="0">
                <a:latin typeface="Arial Black" pitchFamily="34" charset="0"/>
              </a:rPr>
              <a:t>6b</a:t>
            </a:r>
            <a:r>
              <a:rPr lang="ru-RU" sz="2000" baseline="30000" dirty="0" smtClean="0">
                <a:latin typeface="Arial Black" pitchFamily="34" charset="0"/>
              </a:rPr>
              <a:t>4</a:t>
            </a:r>
            <a:r>
              <a:rPr lang="ru-RU" sz="2000" dirty="0" smtClean="0">
                <a:latin typeface="Arial Black" pitchFamily="34" charset="0"/>
              </a:rPr>
              <a:t>(6b</a:t>
            </a:r>
            <a:r>
              <a:rPr lang="ru-RU" sz="2000" baseline="30000" dirty="0" smtClean="0">
                <a:latin typeface="Arial Black" pitchFamily="34" charset="0"/>
              </a:rPr>
              <a:t>2</a:t>
            </a:r>
            <a:r>
              <a:rPr lang="ru-RU" sz="2000" dirty="0" smtClean="0">
                <a:latin typeface="Arial Black" pitchFamily="34" charset="0"/>
              </a:rPr>
              <a:t> + 4b – 5) = ………….……………= 36b</a:t>
            </a:r>
            <a:r>
              <a:rPr lang="ru-RU" sz="2000" baseline="30000" dirty="0" smtClean="0">
                <a:latin typeface="Arial Black" pitchFamily="34" charset="0"/>
              </a:rPr>
              <a:t>6</a:t>
            </a:r>
            <a:r>
              <a:rPr lang="ru-RU" sz="2000" dirty="0" smtClean="0">
                <a:latin typeface="Arial Black" pitchFamily="34" charset="0"/>
              </a:rPr>
              <a:t> + 24b</a:t>
            </a:r>
            <a:r>
              <a:rPr lang="ru-RU" sz="2000" baseline="30000" dirty="0" smtClean="0">
                <a:latin typeface="Arial Black" pitchFamily="34" charset="0"/>
              </a:rPr>
              <a:t>5</a:t>
            </a:r>
            <a:r>
              <a:rPr lang="ru-RU" sz="2000" dirty="0" smtClean="0">
                <a:latin typeface="Arial Black" pitchFamily="34" charset="0"/>
              </a:rPr>
              <a:t> – 30b</a:t>
            </a:r>
            <a:r>
              <a:rPr lang="ru-RU" sz="2000" baseline="30000" dirty="0" smtClean="0">
                <a:latin typeface="Arial Black" pitchFamily="34" charset="0"/>
              </a:rPr>
              <a:t>4</a:t>
            </a:r>
          </a:p>
          <a:p>
            <a:pPr lvl="0"/>
            <a:endParaRPr lang="ru-RU" sz="20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436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477</Words>
  <Application>Microsoft Office PowerPoint</Application>
  <PresentationFormat>Экран (4:3)</PresentationFormat>
  <Paragraphs>120</Paragraphs>
  <Slides>16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Формула</vt:lpstr>
      <vt:lpstr>Умножение одночлена на многочлен</vt:lpstr>
      <vt:lpstr>“Повторение – мать учения”.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Домашнее задание</vt:lpstr>
      <vt:lpstr>Литература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Natasha</dc:creator>
  <cp:lastModifiedBy>Admin</cp:lastModifiedBy>
  <cp:revision>19</cp:revision>
  <dcterms:created xsi:type="dcterms:W3CDTF">2015-03-11T10:51:30Z</dcterms:created>
  <dcterms:modified xsi:type="dcterms:W3CDTF">2020-11-15T12:17:23Z</dcterms:modified>
</cp:coreProperties>
</file>