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43"/>
  </p:notesMasterIdLst>
  <p:sldIdLst>
    <p:sldId id="257" r:id="rId2"/>
    <p:sldId id="258" r:id="rId3"/>
    <p:sldId id="260" r:id="rId4"/>
    <p:sldId id="262" r:id="rId5"/>
    <p:sldId id="263" r:id="rId6"/>
    <p:sldId id="264" r:id="rId7"/>
    <p:sldId id="266" r:id="rId8"/>
    <p:sldId id="267" r:id="rId9"/>
    <p:sldId id="268" r:id="rId10"/>
    <p:sldId id="270" r:id="rId11"/>
    <p:sldId id="272" r:id="rId12"/>
    <p:sldId id="276" r:id="rId13"/>
    <p:sldId id="274" r:id="rId14"/>
    <p:sldId id="275" r:id="rId15"/>
    <p:sldId id="277" r:id="rId16"/>
    <p:sldId id="281" r:id="rId17"/>
    <p:sldId id="285" r:id="rId18"/>
    <p:sldId id="286" r:id="rId19"/>
    <p:sldId id="287" r:id="rId20"/>
    <p:sldId id="288" r:id="rId21"/>
    <p:sldId id="289" r:id="rId22"/>
    <p:sldId id="291" r:id="rId23"/>
    <p:sldId id="319" r:id="rId24"/>
    <p:sldId id="294" r:id="rId25"/>
    <p:sldId id="295" r:id="rId26"/>
    <p:sldId id="296" r:id="rId27"/>
    <p:sldId id="298" r:id="rId28"/>
    <p:sldId id="299" r:id="rId29"/>
    <p:sldId id="303" r:id="rId30"/>
    <p:sldId id="300" r:id="rId31"/>
    <p:sldId id="301" r:id="rId32"/>
    <p:sldId id="305" r:id="rId33"/>
    <p:sldId id="306" r:id="rId34"/>
    <p:sldId id="307" r:id="rId35"/>
    <p:sldId id="308" r:id="rId36"/>
    <p:sldId id="311" r:id="rId37"/>
    <p:sldId id="312" r:id="rId38"/>
    <p:sldId id="314" r:id="rId39"/>
    <p:sldId id="315" r:id="rId40"/>
    <p:sldId id="317" r:id="rId41"/>
    <p:sldId id="318" r:id="rId42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000099"/>
    <a:srgbClr val="FF0000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1" autoAdjust="0"/>
    <p:restoredTop sz="94408" autoAdjust="0"/>
  </p:normalViewPr>
  <p:slideViewPr>
    <p:cSldViewPr>
      <p:cViewPr varScale="1">
        <p:scale>
          <a:sx n="65" d="100"/>
          <a:sy n="65" d="100"/>
        </p:scale>
        <p:origin x="1344" y="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4E27FC93-F851-49DC-B729-588F8C57AB5C}" type="datetimeFigureOut">
              <a:rPr lang="ru-RU"/>
              <a:pPr>
                <a:defRPr/>
              </a:pPr>
              <a:t>08.12.2020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0D63DFB0-2CBC-4C8F-A7D2-9E3076EB94E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470204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1923A60B-A5EB-4997-B224-A3B339BD9D87}" type="slidenum">
              <a:rPr lang="ru-RU" altLang="ru-RU">
                <a:latin typeface="Arial" charset="0"/>
              </a:rPr>
              <a:pPr/>
              <a:t>31</a:t>
            </a:fld>
            <a:endParaRPr lang="ru-RU" altLang="ru-RU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 smtClean="0"/>
          </a:p>
        </p:txBody>
      </p:sp>
      <p:sp>
        <p:nvSpPr>
          <p:cNvPr id="460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94B67167-8C1F-48BF-9858-49649F40F15D}" type="slidenum">
              <a:rPr lang="ru-RU" altLang="ru-RU">
                <a:latin typeface="Arial" charset="0"/>
              </a:rPr>
              <a:pPr/>
              <a:t>40</a:t>
            </a:fld>
            <a:endParaRPr lang="ru-RU" altLang="ru-RU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2147483646 h 1000"/>
              <a:gd name="T2" fmla="*/ 0 w 1000"/>
              <a:gd name="T3" fmla="*/ 0 h 1000"/>
              <a:gd name="T4" fmla="*/ 2147483646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pPr lvl="0"/>
            <a:r>
              <a:rPr lang="ru-RU" altLang="en-US" noProof="0" smtClean="0"/>
              <a:t>Образец заголовка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ru-RU" altLang="en-US" noProof="0" smtClean="0"/>
              <a:t>Образец подзаголовка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4CF753-0D4C-46A8-886F-E473C1156EF4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775726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8E6D69-DB43-44BE-A28F-D9A35AD05FD0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51738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40FD0B-33CE-4F6C-80FA-34184EE9AEB2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123843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A9CCD8-8751-44E7-85BE-77EEC9971C8C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728272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5C51B2-81D5-4A79-908A-D9F93DCDAEA0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145193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C5DEF4-9618-4743-A842-2AD79B26F773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662391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FED303-2AE0-46B0-838E-D6A0481CDD24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929941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87F3AB-B4BD-461F-A36B-69E88BF3F432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819013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35EF79-1208-483B-A802-66DAFF0EC662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038441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EB04E2-0BC8-4733-8B96-925A7C68AE17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235375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82FAEE-E235-4C6E-95E1-67C2B118BD98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950586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+mj-lt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+mj-lt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Garamond" pitchFamily="18" charset="0"/>
              </a:defRPr>
            </a:lvl1pPr>
          </a:lstStyle>
          <a:p>
            <a:fld id="{0A0A66EA-46C7-4448-A9C5-222E622E0447}" type="slidenum">
              <a:rPr lang="ru-RU" altLang="en-US"/>
              <a:pPr/>
              <a:t>‹#›</a:t>
            </a:fld>
            <a:endParaRPr lang="ru-RU" altLang="en-US"/>
          </a:p>
        </p:txBody>
      </p:sp>
      <p:sp>
        <p:nvSpPr>
          <p:cNvPr id="1031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2147483646 h 1000"/>
              <a:gd name="T2" fmla="*/ 0 w 1000"/>
              <a:gd name="T3" fmla="*/ 0 h 1000"/>
              <a:gd name="T4" fmla="*/ 2147483646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644900"/>
            <a:ext cx="2924175" cy="292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611188" y="404813"/>
            <a:ext cx="7705725" cy="4176712"/>
          </a:xfrm>
        </p:spPr>
        <p:txBody>
          <a:bodyPr/>
          <a:lstStyle/>
          <a:p>
            <a:pPr algn="ctr"/>
            <a:r>
              <a:rPr lang="ru-RU" altLang="ru-RU" sz="4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Обществознание</a:t>
            </a:r>
            <a:br>
              <a:rPr lang="ru-RU" altLang="ru-RU" sz="4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4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ru-RU" altLang="ru-RU" sz="4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класс</a:t>
            </a:r>
            <a:br>
              <a:rPr lang="ru-RU" altLang="ru-RU" sz="4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5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Calibri" pitchFamily="34" charset="0"/>
                <a:cs typeface="Calibri" pitchFamily="34" charset="0"/>
              </a:rPr>
              <a:t>Урок обобщающего повторения</a:t>
            </a:r>
            <a:br>
              <a:rPr lang="ru-RU" sz="35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Calibri" pitchFamily="34" charset="0"/>
                <a:cs typeface="Calibri" pitchFamily="34" charset="0"/>
              </a:rPr>
            </a:br>
            <a:r>
              <a:rPr lang="ru-RU" sz="35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Calibri" pitchFamily="34" charset="0"/>
                <a:cs typeface="Calibri" pitchFamily="34" charset="0"/>
              </a:rPr>
              <a:t> по теме:  «ЧЕЛОВЕК В СОЦИАЛЬНОМ ИЗМЕРЕНИИ»</a:t>
            </a:r>
            <a:r>
              <a:rPr lang="ru-RU" altLang="ru-RU" sz="35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630237"/>
          </a:xfrm>
        </p:spPr>
        <p:txBody>
          <a:bodyPr/>
          <a:lstStyle/>
          <a:p>
            <a:pPr algn="ctr"/>
            <a:r>
              <a:rPr lang="ru-RU" altLang="ru-RU" sz="3200" b="1" smtClean="0">
                <a:latin typeface="Times New Roman" pitchFamily="18" charset="0"/>
                <a:cs typeface="Times New Roman" pitchFamily="18" charset="0"/>
              </a:rPr>
              <a:t>3. Что такое личность? </a:t>
            </a:r>
          </a:p>
        </p:txBody>
      </p:sp>
      <p:sp>
        <p:nvSpPr>
          <p:cNvPr id="13315" name="Объект 2"/>
          <p:cNvSpPr>
            <a:spLocks noGrp="1"/>
          </p:cNvSpPr>
          <p:nvPr>
            <p:ph idx="1"/>
          </p:nvPr>
        </p:nvSpPr>
        <p:spPr>
          <a:xfrm>
            <a:off x="457200" y="836613"/>
            <a:ext cx="8229600" cy="504825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</a:pPr>
            <a:r>
              <a:rPr lang="ru-RU" altLang="ru-RU" sz="2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Примеры социально значимых качеств личности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3850" y="1412875"/>
            <a:ext cx="8569325" cy="4894263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txBody>
          <a:bodyPr>
            <a:spAutoFit/>
          </a:bodyPr>
          <a:lstStyle/>
          <a:p>
            <a:pPr marL="342900" indent="-342900" algn="just" eaLnBrk="1" hangingPunct="1">
              <a:buFont typeface="Arial" pitchFamily="34" charset="0"/>
              <a:buChar char="•"/>
              <a:defRPr/>
            </a:pP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Интеллектуальные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: образованность, т.е. владение в той или иной степени научными знаниями, умение обучаться, анализировать и осмысливать явления окружающей действительности, способность предвидеть последствия своих поступков и т.д.</a:t>
            </a:r>
          </a:p>
          <a:p>
            <a:pPr marL="342900" indent="-342900" algn="just" eaLnBrk="1" hangingPunct="1">
              <a:buFont typeface="Arial" pitchFamily="34" charset="0"/>
              <a:buChar char="•"/>
              <a:defRPr/>
            </a:pP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Нравственные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: осознание требований общественной морали, чувство долга, социальная ответственность, законопослушность, дисциплинированность, верность данному слову, обязательность.</a:t>
            </a:r>
          </a:p>
          <a:p>
            <a:pPr marL="342900" indent="-342900" algn="just" eaLnBrk="1" hangingPunct="1">
              <a:buFont typeface="Arial" pitchFamily="34" charset="0"/>
              <a:buChar char="•"/>
              <a:defRPr/>
            </a:pP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Гражданско-политические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: неравнодушие, патриотизм, толерантность. </a:t>
            </a:r>
          </a:p>
          <a:p>
            <a:pPr marL="342900" indent="-342900" algn="just" eaLnBrk="1" hangingPunct="1">
              <a:buFont typeface="Arial" pitchFamily="34" charset="0"/>
              <a:buChar char="•"/>
              <a:defRPr/>
            </a:pP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Социально-хозяйственные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: трудолюбие, бережливость, хозяйственная предприимчивость, новаторство.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630237"/>
          </a:xfrm>
        </p:spPr>
        <p:txBody>
          <a:bodyPr/>
          <a:lstStyle/>
          <a:p>
            <a:pPr algn="ctr"/>
            <a:r>
              <a:rPr lang="ru-RU" altLang="ru-RU" sz="3200" b="1" smtClean="0">
                <a:latin typeface="Times New Roman" pitchFamily="18" charset="0"/>
                <a:cs typeface="Times New Roman" pitchFamily="18" charset="0"/>
              </a:rPr>
              <a:t>4. Сильная личность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8313" y="908050"/>
            <a:ext cx="8229600" cy="862013"/>
          </a:xfr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txBody>
          <a:bodyPr/>
          <a:lstStyle/>
          <a:p>
            <a:pPr marL="0" indent="0" algn="just">
              <a:buFont typeface="Wingdings" pitchFamily="2" charset="2"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Сильная личность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это личность, которая не смотря на свои недостатки может их преодолеть.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0" name="TextBox 3"/>
          <p:cNvSpPr txBox="1">
            <a:spLocks noChangeArrowheads="1"/>
          </p:cNvSpPr>
          <p:nvPr/>
        </p:nvSpPr>
        <p:spPr bwMode="auto">
          <a:xfrm>
            <a:off x="395288" y="6308725"/>
            <a:ext cx="83534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Приведите примеры сильной личности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001324"/>
            <a:ext cx="3995936" cy="348300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279" y="2086551"/>
            <a:ext cx="4248721" cy="339777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404813"/>
            <a:ext cx="5400675" cy="367188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3" name="TextBox 3"/>
          <p:cNvSpPr txBox="1">
            <a:spLocks noChangeArrowheads="1"/>
          </p:cNvSpPr>
          <p:nvPr/>
        </p:nvSpPr>
        <p:spPr bwMode="auto">
          <a:xfrm>
            <a:off x="582613" y="4508500"/>
            <a:ext cx="7920037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ru-RU" alt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altLang="ru-RU" sz="2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Скажите, все вы читали роман английского писателя Даниеля Дефо «Робинзон Крузо» или возможно вы смотрели фильм? Что ему помогло выжить на острове?</a:t>
            </a:r>
          </a:p>
        </p:txBody>
      </p:sp>
      <p:sp>
        <p:nvSpPr>
          <p:cNvPr id="15364" name="Выноска со стрелкой вправо 1"/>
          <p:cNvSpPr>
            <a:spLocks noChangeArrowheads="1"/>
          </p:cNvSpPr>
          <p:nvPr/>
        </p:nvSpPr>
        <p:spPr bwMode="auto">
          <a:xfrm>
            <a:off x="611188" y="404813"/>
            <a:ext cx="2808287" cy="3671887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rgbClr val="C0C0C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sz="2000" b="1">
                <a:latin typeface="Times New Roman" pitchFamily="18" charset="0"/>
                <a:cs typeface="Times New Roman" pitchFamily="18" charset="0"/>
              </a:rPr>
              <a:t>Качества сильной личности:</a:t>
            </a:r>
          </a:p>
          <a:p>
            <a:pPr eaLnBrk="1" hangingPunct="1"/>
            <a:r>
              <a:rPr lang="ru-RU" sz="2000" b="1">
                <a:latin typeface="Times New Roman" pitchFamily="18" charset="0"/>
                <a:cs typeface="Times New Roman" pitchFamily="18" charset="0"/>
              </a:rPr>
              <a:t>1__________</a:t>
            </a:r>
          </a:p>
          <a:p>
            <a:pPr eaLnBrk="1" hangingPunct="1"/>
            <a:r>
              <a:rPr lang="ru-RU" sz="2000" b="1">
                <a:latin typeface="Times New Roman" pitchFamily="18" charset="0"/>
                <a:cs typeface="Times New Roman" pitchFamily="18" charset="0"/>
              </a:rPr>
              <a:t>2__________</a:t>
            </a:r>
          </a:p>
          <a:p>
            <a:pPr eaLnBrk="1" hangingPunct="1"/>
            <a:r>
              <a:rPr lang="ru-RU" sz="2000" b="1">
                <a:latin typeface="Times New Roman" pitchFamily="18" charset="0"/>
                <a:cs typeface="Times New Roman" pitchFamily="18" charset="0"/>
              </a:rPr>
              <a:t>3__________</a:t>
            </a:r>
          </a:p>
          <a:p>
            <a:pPr eaLnBrk="1" hangingPunct="1"/>
            <a:r>
              <a:rPr lang="ru-RU" sz="2000" b="1">
                <a:latin typeface="Times New Roman" pitchFamily="18" charset="0"/>
                <a:cs typeface="Times New Roman" pitchFamily="18" charset="0"/>
              </a:rPr>
              <a:t>4__________</a:t>
            </a:r>
          </a:p>
          <a:p>
            <a:pPr eaLnBrk="1" hangingPunct="1"/>
            <a:r>
              <a:rPr lang="ru-RU" sz="2000" b="1">
                <a:latin typeface="Times New Roman" pitchFamily="18" charset="0"/>
                <a:cs typeface="Times New Roman" pitchFamily="18" charset="0"/>
              </a:rPr>
              <a:t>5__________</a:t>
            </a:r>
          </a:p>
          <a:p>
            <a:pPr algn="ctr" eaLnBrk="1" hangingPunct="1"/>
            <a:endParaRPr lang="ru-RU"/>
          </a:p>
          <a:p>
            <a:pPr algn="ctr" eaLnBrk="1" hangingPunct="1"/>
            <a:r>
              <a:rPr lang="ru-RU" sz="6000"/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altLang="ru-RU" sz="5400" b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54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5400" b="1" smtClean="0">
                <a:latin typeface="Times New Roman" pitchFamily="18" charset="0"/>
                <a:cs typeface="Times New Roman" pitchFamily="18" charset="0"/>
              </a:rPr>
              <a:t>Человек познает мир </a:t>
            </a:r>
          </a:p>
        </p:txBody>
      </p:sp>
      <p:sp>
        <p:nvSpPr>
          <p:cNvPr id="16387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altLang="ru-RU" b="1" smtClean="0">
                <a:latin typeface="Times New Roman" pitchFamily="18" charset="0"/>
                <a:cs typeface="Times New Roman" pitchFamily="18" charset="0"/>
              </a:rPr>
              <a:t>Тема № 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630237"/>
          </a:xfrm>
        </p:spPr>
        <p:txBody>
          <a:bodyPr/>
          <a:lstStyle/>
          <a:p>
            <a:pPr algn="ctr"/>
            <a:r>
              <a:rPr lang="ru-RU" altLang="ru-RU" sz="3200" b="1" smtClean="0">
                <a:latin typeface="Times New Roman" pitchFamily="18" charset="0"/>
                <a:cs typeface="Times New Roman" pitchFamily="18" charset="0"/>
              </a:rPr>
              <a:t>1. Познание мира </a:t>
            </a:r>
          </a:p>
        </p:txBody>
      </p:sp>
      <p:pic>
        <p:nvPicPr>
          <p:cNvPr id="1741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908050"/>
            <a:ext cx="5181600" cy="504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TextBox 2"/>
          <p:cNvSpPr txBox="1">
            <a:spLocks noChangeArrowheads="1"/>
          </p:cNvSpPr>
          <p:nvPr/>
        </p:nvSpPr>
        <p:spPr bwMode="auto">
          <a:xfrm>
            <a:off x="5795963" y="2520950"/>
            <a:ext cx="3097212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8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познаете истину, и истина сделает вас свободными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630237"/>
          </a:xfrm>
        </p:spPr>
        <p:txBody>
          <a:bodyPr/>
          <a:lstStyle/>
          <a:p>
            <a:pPr algn="ctr"/>
            <a:r>
              <a:rPr lang="ru-RU" altLang="ru-RU" sz="3600" b="1" smtClean="0">
                <a:latin typeface="Times New Roman" pitchFamily="18" charset="0"/>
                <a:cs typeface="Times New Roman" pitchFamily="18" charset="0"/>
              </a:rPr>
              <a:t> Понятия «познание» и «знание»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513"/>
            <a:ext cx="8229600" cy="1512887"/>
          </a:xfrm>
          <a:solidFill>
            <a:schemeClr val="bg2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/>
          <a:lstStyle/>
          <a:p>
            <a:pPr algn="just"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Познание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это процесс деятельности человека, направленный на получение знаний об окружающем мире.</a:t>
            </a:r>
          </a:p>
          <a:p>
            <a:pPr algn="just"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Знание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— это результат познания.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dirty="0"/>
          </a:p>
        </p:txBody>
      </p:sp>
      <p:sp>
        <p:nvSpPr>
          <p:cNvPr id="18436" name="TextBox 3"/>
          <p:cNvSpPr txBox="1">
            <a:spLocks noChangeArrowheads="1"/>
          </p:cNvSpPr>
          <p:nvPr/>
        </p:nvSpPr>
        <p:spPr bwMode="auto">
          <a:xfrm>
            <a:off x="2359025" y="2732088"/>
            <a:ext cx="48244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4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Проблема познаваемости мира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2900" y="3506788"/>
            <a:ext cx="2016125" cy="1447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Пессимисты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eaLnBrk="1" hangingPunct="1">
              <a:defRPr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отрицают </a:t>
            </a:r>
          </a:p>
          <a:p>
            <a:pPr algn="ctr" eaLnBrk="1" hangingPunct="1">
              <a:defRPr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познаваемость</a:t>
            </a:r>
          </a:p>
          <a:p>
            <a:pPr algn="ctr" eaLnBrk="1" hangingPunct="1">
              <a:defRPr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мира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59113" y="3506788"/>
            <a:ext cx="2295525" cy="178593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Оптимисты</a:t>
            </a:r>
          </a:p>
          <a:p>
            <a:pPr algn="ctr" eaLnBrk="1" hangingPunct="1">
              <a:defRPr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утверждают, </a:t>
            </a:r>
          </a:p>
          <a:p>
            <a:pPr algn="ctr" eaLnBrk="1" hangingPunct="1">
              <a:defRPr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что мир </a:t>
            </a:r>
          </a:p>
          <a:p>
            <a:pPr algn="ctr" eaLnBrk="1" hangingPunct="1">
              <a:defRPr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принципиально </a:t>
            </a:r>
          </a:p>
          <a:p>
            <a:pPr algn="ctr" eaLnBrk="1" hangingPunct="1">
              <a:defRPr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познаваем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03913" y="3487738"/>
            <a:ext cx="2952750" cy="246221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Скептики</a:t>
            </a:r>
          </a:p>
          <a:p>
            <a:pPr algn="ctr" eaLnBrk="1" hangingPunct="1">
              <a:defRPr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утверждают, </a:t>
            </a:r>
          </a:p>
          <a:p>
            <a:pPr algn="ctr" eaLnBrk="1" hangingPunct="1">
              <a:defRPr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что познавание </a:t>
            </a:r>
          </a:p>
          <a:p>
            <a:pPr algn="ctr" eaLnBrk="1" hangingPunct="1">
              <a:defRPr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возможно, выражая </a:t>
            </a:r>
          </a:p>
          <a:p>
            <a:pPr algn="ctr" eaLnBrk="1" hangingPunct="1">
              <a:defRPr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сомнение </a:t>
            </a:r>
          </a:p>
          <a:p>
            <a:pPr algn="ctr" eaLnBrk="1" hangingPunct="1">
              <a:defRPr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в достоверности </a:t>
            </a:r>
          </a:p>
          <a:p>
            <a:pPr algn="ctr" eaLnBrk="1" hangingPunct="1">
              <a:defRPr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полученного знания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703262"/>
          </a:xfrm>
        </p:spPr>
        <p:txBody>
          <a:bodyPr/>
          <a:lstStyle/>
          <a:p>
            <a:pPr algn="ctr"/>
            <a:r>
              <a:rPr lang="ru-RU" altLang="ru-RU" sz="3600" b="1" smtClean="0">
                <a:latin typeface="Times New Roman" pitchFamily="18" charset="0"/>
                <a:cs typeface="Times New Roman" pitchFamily="18" charset="0"/>
              </a:rPr>
              <a:t>Противоположности истины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1075"/>
            <a:ext cx="8229600" cy="1584325"/>
          </a:xfrm>
          <a:solidFill>
            <a:schemeClr val="bg2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/>
          <a:lstStyle/>
          <a:p>
            <a:pPr>
              <a:defRPr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Заблуждение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– знание, которое не соответствует своему предмету; </a:t>
            </a:r>
          </a:p>
          <a:p>
            <a:pPr>
              <a:defRPr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Ложь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– преднамеренное введение в заблуждение.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708275"/>
            <a:ext cx="84963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" y="438150"/>
            <a:ext cx="4419600" cy="55451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3" name="TextBox 3"/>
          <p:cNvSpPr txBox="1">
            <a:spLocks noChangeArrowheads="1"/>
          </p:cNvSpPr>
          <p:nvPr/>
        </p:nvSpPr>
        <p:spPr bwMode="auto">
          <a:xfrm>
            <a:off x="5273675" y="620713"/>
            <a:ext cx="3511550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3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«Все мы, увы, не ко всем делам одинаково годны» </a:t>
            </a:r>
          </a:p>
        </p:txBody>
      </p:sp>
      <p:sp>
        <p:nvSpPr>
          <p:cNvPr id="20484" name="TextBox 4"/>
          <p:cNvSpPr txBox="1">
            <a:spLocks noChangeArrowheads="1"/>
          </p:cNvSpPr>
          <p:nvPr/>
        </p:nvSpPr>
        <p:spPr bwMode="auto">
          <a:xfrm>
            <a:off x="5408613" y="2420938"/>
            <a:ext cx="3240087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Как вы понимаете данное высказывание? Подтвердите его не менее </a:t>
            </a:r>
            <a:r>
              <a:rPr lang="ru-RU" altLang="ru-RU" sz="2400" b="1" u="sng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 примерами</a:t>
            </a:r>
            <a:r>
              <a:rPr lang="ru-RU" altLang="ru-RU" sz="2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eaLnBrk="1" hangingPunct="1"/>
            <a:r>
              <a:rPr lang="ru-RU" altLang="ru-RU" sz="2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Какое дело у тебя получается лучше всего? Объясни причины успеха.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457200" y="168275"/>
            <a:ext cx="8229600" cy="630238"/>
          </a:xfrm>
        </p:spPr>
        <p:txBody>
          <a:bodyPr/>
          <a:lstStyle/>
          <a:p>
            <a:pPr algn="ctr"/>
            <a:r>
              <a:rPr lang="ru-RU" altLang="ru-RU" sz="4000" b="1" smtClean="0">
                <a:latin typeface="Times New Roman" pitchFamily="18" charset="0"/>
                <a:cs typeface="Times New Roman" pitchFamily="18" charset="0"/>
              </a:rPr>
              <a:t>2. Самопознание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1075"/>
            <a:ext cx="8229600" cy="647700"/>
          </a:xfr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txBody>
          <a:bodyPr/>
          <a:lstStyle/>
          <a:p>
            <a:pPr marL="0" indent="0" algn="just">
              <a:buFont typeface="Wingdings" pitchFamily="2" charset="2"/>
              <a:buNone/>
              <a:defRPr/>
            </a:pPr>
            <a:r>
              <a:rPr lang="ru-RU" dirty="0" smtClean="0"/>
              <a:t>	</a:t>
            </a:r>
            <a:r>
              <a:rPr lang="ru-RU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Самопознание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это процесс познания себя.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49" name="TextBox 4"/>
          <p:cNvSpPr txBox="1">
            <a:spLocks noChangeArrowheads="1"/>
          </p:cNvSpPr>
          <p:nvPr/>
        </p:nvSpPr>
        <p:spPr bwMode="auto">
          <a:xfrm>
            <a:off x="393700" y="5203825"/>
            <a:ext cx="8280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Зачем человек познает себя? </a:t>
            </a:r>
          </a:p>
          <a:p>
            <a:pPr eaLnBrk="1" hangingPunct="1">
              <a:defRPr/>
            </a:pPr>
            <a:r>
              <a:rPr lang="ru-RU" alt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Что может формироваться в процессе познания себя? </a:t>
            </a:r>
          </a:p>
        </p:txBody>
      </p:sp>
      <p:sp>
        <p:nvSpPr>
          <p:cNvPr id="31750" name="TextBox 7"/>
          <p:cNvSpPr txBox="1">
            <a:spLocks noChangeArrowheads="1"/>
          </p:cNvSpPr>
          <p:nvPr/>
        </p:nvSpPr>
        <p:spPr bwMode="auto">
          <a:xfrm>
            <a:off x="5867400" y="1811338"/>
            <a:ext cx="28194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«Человек, познавший свою жизнь, подобен человеку-рабу, который вдруг узнаёт, что он царь» </a:t>
            </a:r>
          </a:p>
          <a:p>
            <a:pPr algn="ctr" eaLnBrk="1" hangingPunct="1">
              <a:defRPr/>
            </a:pPr>
            <a:endParaRPr lang="ru-RU" altLang="ru-RU" sz="24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ru-RU" alt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Л.Н. Толстой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3563"/>
            <a:ext cx="5148263" cy="278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630237"/>
          </a:xfrm>
        </p:spPr>
        <p:txBody>
          <a:bodyPr/>
          <a:lstStyle/>
          <a:p>
            <a:pPr algn="ctr"/>
            <a:r>
              <a:rPr lang="ru-RU" altLang="ru-RU" sz="3200" b="1" smtClean="0">
                <a:latin typeface="Times New Roman" pitchFamily="18" charset="0"/>
                <a:cs typeface="Times New Roman" pitchFamily="18" charset="0"/>
              </a:rPr>
              <a:t>2. Самопознание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050"/>
            <a:ext cx="8229600" cy="936625"/>
          </a:xfr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txBody>
          <a:bodyPr/>
          <a:lstStyle/>
          <a:p>
            <a:pPr marL="0" indent="0" algn="just">
              <a:buFont typeface="Wingdings" pitchFamily="2" charset="2"/>
              <a:buNone/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Самооценка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это оценка личностью самого себя, своих способностей, качеств и возможностей.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2" name="TextBox 3"/>
          <p:cNvSpPr txBox="1">
            <a:spLocks noChangeArrowheads="1"/>
          </p:cNvSpPr>
          <p:nvPr/>
        </p:nvSpPr>
        <p:spPr bwMode="auto">
          <a:xfrm>
            <a:off x="323850" y="2363788"/>
            <a:ext cx="28797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Завышенная </a:t>
            </a:r>
          </a:p>
        </p:txBody>
      </p:sp>
      <p:sp>
        <p:nvSpPr>
          <p:cNvPr id="22533" name="TextBox 4"/>
          <p:cNvSpPr txBox="1">
            <a:spLocks noChangeArrowheads="1"/>
          </p:cNvSpPr>
          <p:nvPr/>
        </p:nvSpPr>
        <p:spPr bwMode="auto">
          <a:xfrm>
            <a:off x="3203575" y="2363788"/>
            <a:ext cx="27368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Объективная </a:t>
            </a:r>
          </a:p>
        </p:txBody>
      </p:sp>
      <p:sp>
        <p:nvSpPr>
          <p:cNvPr id="22534" name="TextBox 6"/>
          <p:cNvSpPr txBox="1">
            <a:spLocks noChangeArrowheads="1"/>
          </p:cNvSpPr>
          <p:nvPr/>
        </p:nvSpPr>
        <p:spPr bwMode="auto">
          <a:xfrm>
            <a:off x="6300788" y="2363788"/>
            <a:ext cx="20875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Заниженная </a:t>
            </a:r>
          </a:p>
        </p:txBody>
      </p:sp>
      <p:sp>
        <p:nvSpPr>
          <p:cNvPr id="22535" name="Стрелка вниз 7"/>
          <p:cNvSpPr>
            <a:spLocks noChangeArrowheads="1"/>
          </p:cNvSpPr>
          <p:nvPr/>
        </p:nvSpPr>
        <p:spPr bwMode="auto">
          <a:xfrm>
            <a:off x="1619250" y="1989138"/>
            <a:ext cx="215900" cy="374650"/>
          </a:xfrm>
          <a:prstGeom prst="downArrow">
            <a:avLst>
              <a:gd name="adj1" fmla="val 50000"/>
              <a:gd name="adj2" fmla="val 50002"/>
            </a:avLst>
          </a:prstGeom>
          <a:solidFill>
            <a:srgbClr val="C0C0C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ru-RU" altLang="ru-RU"/>
          </a:p>
        </p:txBody>
      </p:sp>
      <p:pic>
        <p:nvPicPr>
          <p:cNvPr id="2253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6588" y="1978025"/>
            <a:ext cx="2492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4563" y="1978025"/>
            <a:ext cx="2492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82" y="2905126"/>
            <a:ext cx="7344048" cy="352583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2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225" y="1700213"/>
            <a:ext cx="5184775" cy="415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703262"/>
          </a:xfrm>
        </p:spPr>
        <p:txBody>
          <a:bodyPr/>
          <a:lstStyle/>
          <a:p>
            <a:pPr algn="ctr"/>
            <a:r>
              <a:rPr lang="ru-RU" altLang="ru-RU" sz="3200" b="1" smtClean="0">
                <a:latin typeface="Times New Roman" pitchFamily="18" charset="0"/>
                <a:cs typeface="Times New Roman" pitchFamily="18" charset="0"/>
              </a:rPr>
              <a:t>Что такое «обществознание»?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2438" y="908050"/>
            <a:ext cx="8362950" cy="936625"/>
          </a:xfr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txBody>
          <a:bodyPr/>
          <a:lstStyle/>
          <a:p>
            <a:pPr marL="0" indent="0" algn="just">
              <a:buFont typeface="Wingdings" pitchFamily="2" charset="2"/>
              <a:buNone/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Обществознание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это комплекс научных дисциплин, изучающих различные стороны жизни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общества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человека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5" name="TextBox 5"/>
          <p:cNvSpPr txBox="1">
            <a:spLocks noChangeArrowheads="1"/>
          </p:cNvSpPr>
          <p:nvPr/>
        </p:nvSpPr>
        <p:spPr bwMode="auto">
          <a:xfrm>
            <a:off x="684213" y="6308725"/>
            <a:ext cx="7848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 «обществознание» может помочь вам в будущей жизни?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3850" y="2474913"/>
            <a:ext cx="3779838" cy="2309812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marL="285750" indent="-285750" eaLnBrk="1" hangingPunct="1">
              <a:buFont typeface="Arial" pitchFamily="34" charset="0"/>
              <a:buChar char="•"/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Социология </a:t>
            </a:r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Психология </a:t>
            </a:r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Культурология </a:t>
            </a:r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Экономика </a:t>
            </a:r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Политика </a:t>
            </a:r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Право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558800"/>
          </a:xfrm>
        </p:spPr>
        <p:txBody>
          <a:bodyPr/>
          <a:lstStyle/>
          <a:p>
            <a:pPr algn="ctr"/>
            <a:r>
              <a:rPr lang="ru-RU" altLang="ru-RU" sz="3200" b="1" smtClean="0">
                <a:latin typeface="Times New Roman" pitchFamily="18" charset="0"/>
                <a:cs typeface="Times New Roman" pitchFamily="18" charset="0"/>
              </a:rPr>
              <a:t>2. Самопознание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613"/>
            <a:ext cx="8229600" cy="1008062"/>
          </a:xfr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txBody>
          <a:bodyPr/>
          <a:lstStyle/>
          <a:p>
            <a:pPr marL="0" indent="0" algn="just">
              <a:buFont typeface="Wingdings" pitchFamily="2" charset="2"/>
              <a:buNone/>
              <a:defRPr/>
            </a:pPr>
            <a:r>
              <a:rPr lang="ru-RU" dirty="0" smtClean="0"/>
              <a:t>	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Задатки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врожденные анатомо-физиологические особенности нервной системы. </a:t>
            </a:r>
          </a:p>
          <a:p>
            <a:pPr marL="0" indent="0">
              <a:buFont typeface="Wingdings" pitchFamily="2" charset="2"/>
              <a:buNone/>
              <a:defRPr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2043113"/>
            <a:ext cx="8207375" cy="1201737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Способности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– индивидуальные качества человека, которые позволяют ему успешно заниматься определенного рода деятельностью.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6088" y="4646613"/>
            <a:ext cx="8208962" cy="1938337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Уровни развития способностей: </a:t>
            </a:r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Одаренность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– сочетание развитых способностей.</a:t>
            </a:r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Талант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– это выдающиеся способности. </a:t>
            </a:r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Гениальность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– высший уровень развития способностей и талантов. </a:t>
            </a:r>
          </a:p>
        </p:txBody>
      </p:sp>
      <p:sp>
        <p:nvSpPr>
          <p:cNvPr id="23558" name="Выноска со стрелкой вниз 1"/>
          <p:cNvSpPr>
            <a:spLocks noChangeArrowheads="1"/>
          </p:cNvSpPr>
          <p:nvPr/>
        </p:nvSpPr>
        <p:spPr bwMode="auto">
          <a:xfrm>
            <a:off x="3276600" y="3425825"/>
            <a:ext cx="2374900" cy="1082675"/>
          </a:xfrm>
          <a:prstGeom prst="downArrowCallout">
            <a:avLst>
              <a:gd name="adj1" fmla="val 24982"/>
              <a:gd name="adj2" fmla="val 24982"/>
              <a:gd name="adj3" fmla="val 25000"/>
              <a:gd name="adj4" fmla="val 64977"/>
            </a:avLst>
          </a:prstGeom>
          <a:solidFill>
            <a:srgbClr val="C0C0C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630237"/>
          </a:xfrm>
        </p:spPr>
        <p:txBody>
          <a:bodyPr/>
          <a:lstStyle/>
          <a:p>
            <a:pPr algn="ctr"/>
            <a:r>
              <a:rPr lang="ru-RU" altLang="ru-RU" sz="3200" b="1" smtClean="0">
                <a:latin typeface="Times New Roman" pitchFamily="18" charset="0"/>
                <a:cs typeface="Times New Roman" pitchFamily="18" charset="0"/>
              </a:rPr>
              <a:t>2. Самопознание </a:t>
            </a:r>
          </a:p>
        </p:txBody>
      </p:sp>
      <p:sp>
        <p:nvSpPr>
          <p:cNvPr id="24579" name="Объект 2"/>
          <p:cNvSpPr>
            <a:spLocks noGrp="1"/>
          </p:cNvSpPr>
          <p:nvPr>
            <p:ph idx="1"/>
          </p:nvPr>
        </p:nvSpPr>
        <p:spPr>
          <a:xfrm>
            <a:off x="468313" y="836613"/>
            <a:ext cx="8229600" cy="936625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</a:pPr>
            <a:r>
              <a:rPr lang="ru-RU" altLang="ru-RU" sz="2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Обратитесь к рубрике «Картинная галерея» </a:t>
            </a:r>
          </a:p>
          <a:p>
            <a:pPr marL="0" indent="0">
              <a:buFont typeface="Wingdings" pitchFamily="2" charset="2"/>
              <a:buNone/>
            </a:pPr>
            <a:endParaRPr lang="ru-RU" altLang="ru-RU" smtClean="0"/>
          </a:p>
        </p:txBody>
      </p:sp>
      <p:sp>
        <p:nvSpPr>
          <p:cNvPr id="34826" name="TextBox 6"/>
          <p:cNvSpPr txBox="1">
            <a:spLocks noChangeArrowheads="1"/>
          </p:cNvSpPr>
          <p:nvPr/>
        </p:nvSpPr>
        <p:spPr bwMode="auto">
          <a:xfrm>
            <a:off x="128588" y="6088063"/>
            <a:ext cx="8907462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defRPr/>
            </a:pPr>
            <a:r>
              <a:rPr lang="ru-RU" alt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altLang="ru-RU" sz="19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художник дал такое название картине? О чем мечтают друзья, глядя на небо? Может ли их мечта осуществиться и что для этого нужно?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0" y="1466850"/>
            <a:ext cx="5867400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altLang="ru-RU" sz="5400" b="1" smtClean="0">
                <a:latin typeface="Times New Roman" pitchFamily="18" charset="0"/>
                <a:cs typeface="Times New Roman" pitchFamily="18" charset="0"/>
              </a:rPr>
              <a:t>Человек и его деятельность </a:t>
            </a:r>
          </a:p>
        </p:txBody>
      </p:sp>
      <p:sp>
        <p:nvSpPr>
          <p:cNvPr id="2560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altLang="ru-RU" b="1" smtClean="0">
                <a:latin typeface="Times New Roman" pitchFamily="18" charset="0"/>
                <a:cs typeface="Times New Roman" pitchFamily="18" charset="0"/>
              </a:rPr>
              <a:t>Тема № 3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774700"/>
          </a:xfrm>
        </p:spPr>
        <p:txBody>
          <a:bodyPr/>
          <a:lstStyle/>
          <a:p>
            <a:pPr algn="ctr"/>
            <a:r>
              <a:rPr lang="ru-RU" altLang="ru-RU" sz="3200" b="1" smtClean="0">
                <a:latin typeface="Times New Roman" pitchFamily="18" charset="0"/>
                <a:cs typeface="Times New Roman" pitchFamily="18" charset="0"/>
              </a:rPr>
              <a:t>Что объединяет эти пословицы?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3" y="1052513"/>
            <a:ext cx="8013700" cy="4530725"/>
          </a:xfr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txBody>
          <a:bodyPr/>
          <a:lstStyle/>
          <a:p>
            <a:pPr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Без труда не вытащишь и рыбку из пруда.</a:t>
            </a:r>
          </a:p>
          <a:p>
            <a:pPr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Без хорошего труда нет плода.</a:t>
            </a:r>
          </a:p>
          <a:p>
            <a:pPr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Терпенье и труд все перетрут.</a:t>
            </a:r>
          </a:p>
          <a:p>
            <a:pPr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швец, и жнец, и на дуде игрец.</a:t>
            </a:r>
          </a:p>
          <a:p>
            <a:pPr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Упорно трудиться - будет хлеб в закромах водиться.</a:t>
            </a:r>
          </a:p>
          <a:p>
            <a:pPr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 умел шить золотом, так бей молотом.</a:t>
            </a:r>
          </a:p>
          <a:p>
            <a:pPr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Сегодняшней работы назавтра не откладывай!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630237"/>
          </a:xfrm>
        </p:spPr>
        <p:txBody>
          <a:bodyPr/>
          <a:lstStyle/>
          <a:p>
            <a:pPr algn="ctr"/>
            <a:r>
              <a:rPr lang="ru-RU" altLang="ru-RU" sz="3200" b="1" smtClean="0">
                <a:latin typeface="Times New Roman" pitchFamily="18" charset="0"/>
                <a:cs typeface="Times New Roman" pitchFamily="18" charset="0"/>
              </a:rPr>
              <a:t>1. Понятие</a:t>
            </a:r>
            <a:r>
              <a:rPr lang="ru-RU" altLang="ru-RU" sz="32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3200" b="1" smtClean="0">
                <a:latin typeface="Times New Roman" pitchFamily="18" charset="0"/>
                <a:cs typeface="Times New Roman" pitchFamily="18" charset="0"/>
              </a:rPr>
              <a:t>«деятельности» </a:t>
            </a:r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08050"/>
            <a:ext cx="8382000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075" y="1989138"/>
            <a:ext cx="6818313" cy="3767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703262"/>
          </a:xfrm>
        </p:spPr>
        <p:txBody>
          <a:bodyPr/>
          <a:lstStyle/>
          <a:p>
            <a:pPr algn="ctr"/>
            <a:r>
              <a:rPr lang="ru-RU" altLang="ru-RU" sz="3200" b="1" smtClean="0">
                <a:latin typeface="Times New Roman" pitchFamily="18" charset="0"/>
                <a:cs typeface="Times New Roman" pitchFamily="18" charset="0"/>
              </a:rPr>
              <a:t>1. Понятие «деятельность» </a:t>
            </a:r>
          </a:p>
        </p:txBody>
      </p:sp>
      <p:sp>
        <p:nvSpPr>
          <p:cNvPr id="28675" name="Объект 2"/>
          <p:cNvSpPr>
            <a:spLocks noGrp="1"/>
          </p:cNvSpPr>
          <p:nvPr>
            <p:ph idx="1"/>
          </p:nvPr>
        </p:nvSpPr>
        <p:spPr>
          <a:xfrm>
            <a:off x="457200" y="876300"/>
            <a:ext cx="8229600" cy="465138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</a:pPr>
            <a:r>
              <a:rPr lang="ru-RU" altLang="ru-RU" sz="2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«Пчела мала, да и то работает»</a:t>
            </a:r>
          </a:p>
        </p:txBody>
      </p:sp>
      <p:sp>
        <p:nvSpPr>
          <p:cNvPr id="28676" name="TextBox 6"/>
          <p:cNvSpPr txBox="1">
            <a:spLocks noChangeArrowheads="1"/>
          </p:cNvSpPr>
          <p:nvPr/>
        </p:nvSpPr>
        <p:spPr bwMode="auto">
          <a:xfrm>
            <a:off x="755650" y="1412875"/>
            <a:ext cx="799306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Как вы считаете, только человек может </a:t>
            </a:r>
          </a:p>
          <a:p>
            <a:pPr algn="ctr" eaLnBrk="1" hangingPunct="1"/>
            <a:r>
              <a:rPr lang="ru-RU" altLang="ru-RU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заниматься деятельностью? </a:t>
            </a:r>
          </a:p>
        </p:txBody>
      </p:sp>
      <p:pic>
        <p:nvPicPr>
          <p:cNvPr id="4096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278063"/>
            <a:ext cx="4103688" cy="367188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513" y="2278063"/>
            <a:ext cx="4202112" cy="367188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630237"/>
          </a:xfrm>
        </p:spPr>
        <p:txBody>
          <a:bodyPr/>
          <a:lstStyle/>
          <a:p>
            <a:pPr algn="ctr"/>
            <a:r>
              <a:rPr lang="ru-RU" altLang="ru-RU" sz="3200" b="1" smtClean="0">
                <a:latin typeface="Times New Roman" pitchFamily="18" charset="0"/>
                <a:cs typeface="Times New Roman" pitchFamily="18" charset="0"/>
              </a:rPr>
              <a:t>1. Понятие «деятельность» </a:t>
            </a:r>
          </a:p>
        </p:txBody>
      </p:sp>
      <p:sp>
        <p:nvSpPr>
          <p:cNvPr id="29699" name="Объект 2"/>
          <p:cNvSpPr>
            <a:spLocks noGrp="1"/>
          </p:cNvSpPr>
          <p:nvPr>
            <p:ph idx="1"/>
          </p:nvPr>
        </p:nvSpPr>
        <p:spPr>
          <a:xfrm>
            <a:off x="457200" y="836613"/>
            <a:ext cx="8229600" cy="504825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</a:pPr>
            <a:r>
              <a:rPr lang="ru-RU" altLang="ru-RU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Деятельность человека и поведение животных </a:t>
            </a:r>
          </a:p>
        </p:txBody>
      </p:sp>
      <p:sp>
        <p:nvSpPr>
          <p:cNvPr id="29700" name="TextBox 5"/>
          <p:cNvSpPr txBox="1">
            <a:spLocks noChangeArrowheads="1"/>
          </p:cNvSpPr>
          <p:nvPr/>
        </p:nvSpPr>
        <p:spPr bwMode="auto">
          <a:xfrm>
            <a:off x="1979613" y="2065338"/>
            <a:ext cx="2073275" cy="8318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Разумная </a:t>
            </a:r>
          </a:p>
          <a:p>
            <a:pPr algn="ctr" eaLnBrk="1" hangingPunct="1"/>
            <a:r>
              <a:rPr lang="ru-RU" altLang="ru-RU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деятельность </a:t>
            </a:r>
          </a:p>
        </p:txBody>
      </p:sp>
      <p:sp>
        <p:nvSpPr>
          <p:cNvPr id="29701" name="Стрелка вправо 6"/>
          <p:cNvSpPr>
            <a:spLocks noChangeArrowheads="1"/>
          </p:cNvSpPr>
          <p:nvPr/>
        </p:nvSpPr>
        <p:spPr bwMode="auto">
          <a:xfrm>
            <a:off x="4273550" y="2346325"/>
            <a:ext cx="503238" cy="271463"/>
          </a:xfrm>
          <a:prstGeom prst="rightArrow">
            <a:avLst>
              <a:gd name="adj1" fmla="val 50000"/>
              <a:gd name="adj2" fmla="val 49924"/>
            </a:avLst>
          </a:prstGeom>
          <a:solidFill>
            <a:srgbClr val="C0C0C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ru-RU" altLang="ru-RU"/>
          </a:p>
        </p:txBody>
      </p:sp>
      <p:sp>
        <p:nvSpPr>
          <p:cNvPr id="29702" name="TextBox 8"/>
          <p:cNvSpPr txBox="1">
            <a:spLocks noChangeArrowheads="1"/>
          </p:cNvSpPr>
          <p:nvPr/>
        </p:nvSpPr>
        <p:spPr bwMode="auto">
          <a:xfrm>
            <a:off x="4932363" y="1628775"/>
            <a:ext cx="3960812" cy="157003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Преобразование </a:t>
            </a:r>
          </a:p>
          <a:p>
            <a:pPr algn="ctr" eaLnBrk="1" hangingPunct="1"/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(создание искусственной среды обитания) </a:t>
            </a:r>
          </a:p>
          <a:p>
            <a:pPr algn="ctr" eaLnBrk="1" hangingPunct="1"/>
            <a:r>
              <a:rPr lang="ru-RU" altLang="ru-RU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Целеполагание </a:t>
            </a:r>
          </a:p>
        </p:txBody>
      </p:sp>
      <p:sp>
        <p:nvSpPr>
          <p:cNvPr id="29703" name="TextBox 9"/>
          <p:cNvSpPr txBox="1">
            <a:spLocks noChangeArrowheads="1"/>
          </p:cNvSpPr>
          <p:nvPr/>
        </p:nvSpPr>
        <p:spPr bwMode="auto">
          <a:xfrm>
            <a:off x="2051050" y="4456113"/>
            <a:ext cx="2073275" cy="46196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Инстинкты </a:t>
            </a:r>
          </a:p>
        </p:txBody>
      </p:sp>
      <p:pic>
        <p:nvPicPr>
          <p:cNvPr id="2970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6725" y="4530725"/>
            <a:ext cx="517525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5" name="TextBox 11"/>
          <p:cNvSpPr txBox="1">
            <a:spLocks noChangeArrowheads="1"/>
          </p:cNvSpPr>
          <p:nvPr/>
        </p:nvSpPr>
        <p:spPr bwMode="auto">
          <a:xfrm>
            <a:off x="4932363" y="3716338"/>
            <a:ext cx="3960812" cy="19399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Приспособление </a:t>
            </a:r>
          </a:p>
          <a:p>
            <a:pPr algn="ctr" eaLnBrk="1" hangingPunct="1"/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(путем перестройки собственного </a:t>
            </a:r>
          </a:p>
          <a:p>
            <a:pPr algn="ctr" eaLnBrk="1" hangingPunct="1"/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организма) </a:t>
            </a:r>
          </a:p>
          <a:p>
            <a:pPr algn="ctr" eaLnBrk="1" hangingPunct="1"/>
            <a:r>
              <a:rPr lang="ru-RU" altLang="ru-RU" sz="2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Целесообразность </a:t>
            </a:r>
          </a:p>
        </p:txBody>
      </p:sp>
      <p:pic>
        <p:nvPicPr>
          <p:cNvPr id="2970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517650"/>
            <a:ext cx="1373187" cy="219868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941763"/>
            <a:ext cx="1373187" cy="204628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630237"/>
          </a:xfrm>
        </p:spPr>
        <p:txBody>
          <a:bodyPr/>
          <a:lstStyle/>
          <a:p>
            <a:pPr algn="ctr"/>
            <a:r>
              <a:rPr lang="ru-RU" altLang="ru-RU" sz="3200" b="1" smtClean="0">
                <a:latin typeface="Times New Roman" pitchFamily="18" charset="0"/>
                <a:cs typeface="Times New Roman" pitchFamily="18" charset="0"/>
              </a:rPr>
              <a:t>3. Виды деятельности </a:t>
            </a:r>
          </a:p>
        </p:txBody>
      </p:sp>
      <p:sp>
        <p:nvSpPr>
          <p:cNvPr id="30723" name="Объект 2"/>
          <p:cNvSpPr>
            <a:spLocks noGrp="1"/>
          </p:cNvSpPr>
          <p:nvPr>
            <p:ph idx="1"/>
          </p:nvPr>
        </p:nvSpPr>
        <p:spPr>
          <a:xfrm>
            <a:off x="457200" y="836613"/>
            <a:ext cx="8229600" cy="1008062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</a:pPr>
            <a:r>
              <a:rPr lang="ru-RU" altLang="ru-RU" sz="2400" b="1" smtClean="0">
                <a:latin typeface="Times New Roman" pitchFamily="18" charset="0"/>
                <a:cs typeface="Times New Roman" pitchFamily="18" charset="0"/>
              </a:rPr>
              <a:t>Ученые выделяют четыре вида деятельности: </a:t>
            </a:r>
          </a:p>
          <a:p>
            <a:pPr marL="0" indent="0" algn="ctr">
              <a:buFont typeface="Wingdings" pitchFamily="2" charset="2"/>
              <a:buNone/>
            </a:pPr>
            <a:r>
              <a:rPr lang="ru-RU" altLang="ru-RU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труд, игра, учение, общение </a:t>
            </a:r>
          </a:p>
        </p:txBody>
      </p:sp>
      <p:sp>
        <p:nvSpPr>
          <p:cNvPr id="30724" name="TextBox 3"/>
          <p:cNvSpPr txBox="1">
            <a:spLocks noChangeArrowheads="1"/>
          </p:cNvSpPr>
          <p:nvPr/>
        </p:nvSpPr>
        <p:spPr bwMode="auto">
          <a:xfrm>
            <a:off x="468313" y="1844675"/>
            <a:ext cx="8280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400" b="1">
                <a:latin typeface="Times New Roman" pitchFamily="18" charset="0"/>
                <a:cs typeface="Times New Roman" pitchFamily="18" charset="0"/>
              </a:rPr>
              <a:t>Распределите виды деятельности по основным возрастным этапам человека: </a:t>
            </a:r>
          </a:p>
          <a:p>
            <a:pPr algn="ctr" eaLnBrk="1" hangingPunct="1"/>
            <a:r>
              <a:rPr lang="ru-RU" altLang="ru-RU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дети, младшие подростки, старшие подростки, взрослые  </a:t>
            </a:r>
          </a:p>
        </p:txBody>
      </p:sp>
      <p:pic>
        <p:nvPicPr>
          <p:cNvPr id="4403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044825"/>
            <a:ext cx="7775575" cy="362426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630238"/>
          </a:xfrm>
        </p:spPr>
        <p:txBody>
          <a:bodyPr/>
          <a:lstStyle/>
          <a:p>
            <a:pPr algn="ctr"/>
            <a:r>
              <a:rPr lang="ru-RU" altLang="ru-RU" sz="3200" b="1" smtClean="0">
                <a:latin typeface="Times New Roman" pitchFamily="18" charset="0"/>
                <a:cs typeface="Times New Roman" pitchFamily="18" charset="0"/>
              </a:rPr>
              <a:t>3. Виды деятельности 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611188" y="908050"/>
            <a:ext cx="8086725" cy="5256213"/>
          </a:xfr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Труд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Направлен на получение практически полезного результата; 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Осуществляется под влиянием необходимости; 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Конечная цель – преображение окружающей действительности. 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Игра 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Носит условный характер; 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Играющие выбирают определенные роли; 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Любая игра основана на выполнении определенных правил; 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Присущ животным. 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Учение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Наличие постоянного управления со стороны; 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Необходимый компонент обучения; 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Способствует развитию личности. 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Общение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происходит обмен эмоциями и информацией.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Объект 2"/>
          <p:cNvSpPr>
            <a:spLocks noGrp="1"/>
          </p:cNvSpPr>
          <p:nvPr>
            <p:ph idx="1"/>
          </p:nvPr>
        </p:nvSpPr>
        <p:spPr>
          <a:xfrm>
            <a:off x="457200" y="404813"/>
            <a:ext cx="8229600" cy="1295400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  <a:defRPr/>
            </a:pPr>
            <a:r>
              <a:rPr lang="ru-RU" alt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Обсудим вместе: Живет на свете человек. Все у него есть. Все его устраивает, он ни о чем не мечтает, ни к чему не стремиться. Как вы считаете, такое возможно?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772816"/>
            <a:ext cx="6037034" cy="45749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altLang="ru-RU" sz="5400" b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54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5400" b="1" smtClean="0">
                <a:latin typeface="Times New Roman" pitchFamily="18" charset="0"/>
                <a:cs typeface="Times New Roman" pitchFamily="18" charset="0"/>
              </a:rPr>
              <a:t>Человек – личность </a:t>
            </a:r>
          </a:p>
        </p:txBody>
      </p:sp>
      <p:sp>
        <p:nvSpPr>
          <p:cNvPr id="6147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altLang="ru-RU" b="1" smtClean="0">
                <a:latin typeface="Times New Roman" pitchFamily="18" charset="0"/>
                <a:cs typeface="Times New Roman" pitchFamily="18" charset="0"/>
              </a:rPr>
              <a:t>Тема № 1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altLang="ru-RU" smtClean="0"/>
              <a:t/>
            </a:r>
            <a:br>
              <a:rPr lang="ru-RU" altLang="ru-RU" smtClean="0"/>
            </a:br>
            <a:r>
              <a:rPr lang="ru-RU" altLang="ru-RU" sz="5400" b="1" smtClean="0">
                <a:latin typeface="Times New Roman" pitchFamily="18" charset="0"/>
                <a:cs typeface="Times New Roman" pitchFamily="18" charset="0"/>
              </a:rPr>
              <a:t>Потребности человека </a:t>
            </a:r>
          </a:p>
        </p:txBody>
      </p:sp>
      <p:sp>
        <p:nvSpPr>
          <p:cNvPr id="33795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altLang="ru-RU" b="1" smtClean="0">
                <a:latin typeface="Times New Roman" pitchFamily="18" charset="0"/>
                <a:cs typeface="Times New Roman" pitchFamily="18" charset="0"/>
              </a:rPr>
              <a:t>Тема № 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703262"/>
          </a:xfrm>
        </p:spPr>
        <p:txBody>
          <a:bodyPr/>
          <a:lstStyle/>
          <a:p>
            <a:pPr algn="ctr"/>
            <a:r>
              <a:rPr lang="ru-RU" altLang="ru-RU" sz="3600" b="1" smtClean="0">
                <a:latin typeface="Times New Roman" pitchFamily="18" charset="0"/>
                <a:cs typeface="Times New Roman" pitchFamily="18" charset="0"/>
              </a:rPr>
              <a:t>1. Потребности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812" y="997810"/>
            <a:ext cx="7194376" cy="539578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630237"/>
          </a:xfrm>
        </p:spPr>
        <p:txBody>
          <a:bodyPr/>
          <a:lstStyle/>
          <a:p>
            <a:pPr algn="ctr"/>
            <a:r>
              <a:rPr lang="ru-RU" altLang="ru-RU" sz="3200" b="1" smtClean="0">
                <a:latin typeface="Times New Roman" pitchFamily="18" charset="0"/>
                <a:cs typeface="Times New Roman" pitchFamily="18" charset="0"/>
              </a:rPr>
              <a:t>1. Потребности </a:t>
            </a:r>
          </a:p>
        </p:txBody>
      </p:sp>
      <p:sp>
        <p:nvSpPr>
          <p:cNvPr id="36867" name="Объект 2"/>
          <p:cNvSpPr>
            <a:spLocks noGrp="1"/>
          </p:cNvSpPr>
          <p:nvPr>
            <p:ph idx="1"/>
          </p:nvPr>
        </p:nvSpPr>
        <p:spPr>
          <a:xfrm>
            <a:off x="457200" y="836613"/>
            <a:ext cx="8229600" cy="863600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</a:pPr>
            <a:r>
              <a:rPr lang="ru-RU" altLang="ru-RU" sz="2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Обратитесь к рубрике «Жил на свете человек» </a:t>
            </a:r>
          </a:p>
          <a:p>
            <a:pPr marL="0" indent="0" algn="ctr">
              <a:buFont typeface="Wingdings" pitchFamily="2" charset="2"/>
              <a:buNone/>
            </a:pPr>
            <a:r>
              <a:rPr lang="ru-RU" altLang="ru-RU" sz="2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стр. 35 и ответьте на вопросы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3850" y="1844675"/>
            <a:ext cx="5832475" cy="4154488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Вспомните произведение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А.С.Пушкина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«Сказка о золотой рыбке», проанализируйте его и дайте оценку поступкам героев с точки зрения изучаемой нами темы.</a:t>
            </a:r>
          </a:p>
          <a:p>
            <a:pPr eaLnBrk="1" hangingPunct="1"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Перечислите, какие виды потребностей возникли у старухи?</a:t>
            </a:r>
          </a:p>
          <a:p>
            <a:pPr eaLnBrk="1" hangingPunct="1"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Перечислите, какие потребности не возникли.</a:t>
            </a:r>
          </a:p>
          <a:p>
            <a:pPr eaLnBrk="1" hangingPunct="1"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Какие выводы можно сделать из сюжета сказки?</a:t>
            </a:r>
          </a:p>
        </p:txBody>
      </p:sp>
      <p:pic>
        <p:nvPicPr>
          <p:cNvPr id="3686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"/>
          <a:stretch>
            <a:fillRect/>
          </a:stretch>
        </p:blipFill>
        <p:spPr bwMode="auto">
          <a:xfrm>
            <a:off x="6372225" y="2259013"/>
            <a:ext cx="2359025" cy="32575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703262"/>
          </a:xfrm>
        </p:spPr>
        <p:txBody>
          <a:bodyPr/>
          <a:lstStyle/>
          <a:p>
            <a:pPr algn="ctr"/>
            <a:r>
              <a:rPr lang="ru-RU" altLang="ru-RU" sz="3200" b="1" smtClean="0">
                <a:latin typeface="Times New Roman" pitchFamily="18" charset="0"/>
                <a:cs typeface="Times New Roman" pitchFamily="18" charset="0"/>
              </a:rPr>
              <a:t>2. Мир мыслей и чувств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050"/>
            <a:ext cx="8229600" cy="865188"/>
          </a:xfr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txBody>
          <a:bodyPr/>
          <a:lstStyle/>
          <a:p>
            <a:pPr marL="0" indent="0" algn="just">
              <a:buFont typeface="Wingdings" pitchFamily="2" charset="2"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Духовный мир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это внутренний мир человека, мир его мыслей и чувств.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988840"/>
            <a:ext cx="6084168" cy="45631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630237"/>
          </a:xfrm>
        </p:spPr>
        <p:txBody>
          <a:bodyPr/>
          <a:lstStyle/>
          <a:p>
            <a:pPr algn="ctr"/>
            <a:r>
              <a:rPr lang="ru-RU" altLang="ru-RU" sz="3200" b="1" smtClean="0">
                <a:latin typeface="Times New Roman" pitchFamily="18" charset="0"/>
                <a:cs typeface="Times New Roman" pitchFamily="18" charset="0"/>
              </a:rPr>
              <a:t>2. Мир мыслей и чувств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8313" y="836613"/>
            <a:ext cx="8229600" cy="1296987"/>
          </a:xfr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txBody>
          <a:bodyPr/>
          <a:lstStyle/>
          <a:p>
            <a:pPr marL="0" indent="0" algn="just">
              <a:buFont typeface="Wingdings" pitchFamily="2" charset="2"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Мышление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это высшая форма познавательной деятельности человека, процесс опосредованного отражения действительности, процесс поисков и открытия нового.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420887"/>
            <a:ext cx="4081593" cy="32849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988841"/>
            <a:ext cx="3050983" cy="38031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630237"/>
          </a:xfrm>
        </p:spPr>
        <p:txBody>
          <a:bodyPr/>
          <a:lstStyle/>
          <a:p>
            <a:pPr algn="ctr"/>
            <a:r>
              <a:rPr lang="ru-RU" altLang="ru-RU" sz="3200" b="1" smtClean="0">
                <a:latin typeface="Times New Roman" pitchFamily="18" charset="0"/>
                <a:cs typeface="Times New Roman" pitchFamily="18" charset="0"/>
              </a:rPr>
              <a:t>2. Мир мыслей и чувств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68300" y="1052513"/>
          <a:ext cx="8353425" cy="31083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67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767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7094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Чувства</a:t>
                      </a:r>
                      <a:r>
                        <a:rPr lang="ru-RU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45702" marB="457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Эмоции 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45702" marB="45702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51231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эмоциональный процесс человека, отражающий субъективное оценочное отношение к реальным или абстрактным явлениям. 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45702" marB="45702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это субъективные реакции человека на воздействие внешних и внутренних раздражителей, удовлетворение</a:t>
                      </a:r>
                      <a:r>
                        <a:rPr lang="ru-RU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или неудовлетворение его потребностей. 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45702" marB="45702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995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4221163"/>
            <a:ext cx="5432425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5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213225"/>
            <a:ext cx="3168650" cy="238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altLang="ru-RU" b="1" smtClean="0">
                <a:latin typeface="Times New Roman" pitchFamily="18" charset="0"/>
                <a:cs typeface="Times New Roman" pitchFamily="18" charset="0"/>
              </a:rPr>
              <a:t>На пути к жизненному успеху</a:t>
            </a:r>
          </a:p>
        </p:txBody>
      </p:sp>
      <p:sp>
        <p:nvSpPr>
          <p:cNvPr id="4096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altLang="ru-RU" b="1" smtClean="0">
                <a:latin typeface="Times New Roman" pitchFamily="18" charset="0"/>
                <a:cs typeface="Times New Roman" pitchFamily="18" charset="0"/>
              </a:rPr>
              <a:t>Тема № 5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Заголовок 3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558800"/>
          </a:xfrm>
        </p:spPr>
        <p:txBody>
          <a:bodyPr/>
          <a:lstStyle/>
          <a:p>
            <a:pPr algn="ctr"/>
            <a:r>
              <a:rPr lang="ru-RU" altLang="ru-RU" sz="4000" b="1" smtClean="0">
                <a:latin typeface="Times New Roman" pitchFamily="18" charset="0"/>
                <a:cs typeface="Times New Roman" pitchFamily="18" charset="0"/>
              </a:rPr>
              <a:t>1. Что такое жизненный успех? </a:t>
            </a:r>
          </a:p>
        </p:txBody>
      </p:sp>
      <p:sp>
        <p:nvSpPr>
          <p:cNvPr id="41987" name="TextBox 5"/>
          <p:cNvSpPr txBox="1">
            <a:spLocks noChangeArrowheads="1"/>
          </p:cNvSpPr>
          <p:nvPr/>
        </p:nvSpPr>
        <p:spPr bwMode="auto">
          <a:xfrm>
            <a:off x="4140200" y="1905000"/>
            <a:ext cx="4248150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8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Если вы хотите добиться успеха, избегайте шести пороков: сонливости, лени, страха, гнева, праздности и нерешительности</a:t>
            </a:r>
          </a:p>
        </p:txBody>
      </p:sp>
      <p:pic>
        <p:nvPicPr>
          <p:cNvPr id="4198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/>
          <a:stretch>
            <a:fillRect/>
          </a:stretch>
        </p:blipFill>
        <p:spPr bwMode="auto">
          <a:xfrm>
            <a:off x="468313" y="1554163"/>
            <a:ext cx="3532187" cy="345916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399" name="TextBox 8"/>
          <p:cNvSpPr txBox="1">
            <a:spLocks noChangeArrowheads="1"/>
          </p:cNvSpPr>
          <p:nvPr/>
        </p:nvSpPr>
        <p:spPr bwMode="auto">
          <a:xfrm>
            <a:off x="292100" y="6227763"/>
            <a:ext cx="8559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3200" b="1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 фразу «Жизненный успех – это» 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36563" y="1412875"/>
            <a:ext cx="8229600" cy="4530725"/>
          </a:xfrm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33375"/>
            <a:ext cx="2654300" cy="357028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604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19088"/>
            <a:ext cx="2663825" cy="35845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4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319088"/>
            <a:ext cx="2663825" cy="35845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sp>
        <p:nvSpPr>
          <p:cNvPr id="60421" name="TextBox 3"/>
          <p:cNvSpPr txBox="1">
            <a:spLocks noChangeArrowheads="1"/>
          </p:cNvSpPr>
          <p:nvPr/>
        </p:nvSpPr>
        <p:spPr bwMode="auto">
          <a:xfrm>
            <a:off x="19050" y="4052888"/>
            <a:ext cx="89296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Можно ли этих людей назвать успешными? Аргументируйте свой ответ. Какие качества личности позволили им стать успешными</a:t>
            </a:r>
            <a:r>
              <a:rPr lang="ru-RU" alt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60422" name="TextBox 5"/>
          <p:cNvSpPr txBox="1">
            <a:spLocks noChangeArrowheads="1"/>
          </p:cNvSpPr>
          <p:nvPr/>
        </p:nvSpPr>
        <p:spPr bwMode="auto">
          <a:xfrm>
            <a:off x="395288" y="5235575"/>
            <a:ext cx="77057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Можно ли сказать, что те люди, которые не знамениты – не успешны?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0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630237"/>
          </a:xfrm>
        </p:spPr>
        <p:txBody>
          <a:bodyPr/>
          <a:lstStyle/>
          <a:p>
            <a:pPr algn="ctr"/>
            <a:r>
              <a:rPr lang="ru-RU" altLang="ru-RU" sz="3200" b="1" smtClean="0">
                <a:latin typeface="Times New Roman" pitchFamily="18" charset="0"/>
                <a:cs typeface="Times New Roman" pitchFamily="18" charset="0"/>
              </a:rPr>
              <a:t>2. Слагаемы жизненного успеха</a:t>
            </a:r>
          </a:p>
        </p:txBody>
      </p:sp>
      <p:sp>
        <p:nvSpPr>
          <p:cNvPr id="44035" name="Объект 2"/>
          <p:cNvSpPr>
            <a:spLocks noGrp="1"/>
          </p:cNvSpPr>
          <p:nvPr>
            <p:ph idx="1"/>
          </p:nvPr>
        </p:nvSpPr>
        <p:spPr>
          <a:xfrm>
            <a:off x="457200" y="836613"/>
            <a:ext cx="8229600" cy="576262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</a:pPr>
            <a:r>
              <a:rPr lang="ru-RU" altLang="ru-RU" sz="2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Нам необходимо составить формулу жизненного успеха </a:t>
            </a:r>
          </a:p>
        </p:txBody>
      </p:sp>
      <p:sp>
        <p:nvSpPr>
          <p:cNvPr id="44036" name="TextBox 4"/>
          <p:cNvSpPr txBox="1">
            <a:spLocks noChangeArrowheads="1"/>
          </p:cNvSpPr>
          <p:nvPr/>
        </p:nvSpPr>
        <p:spPr bwMode="auto">
          <a:xfrm>
            <a:off x="2555875" y="1409700"/>
            <a:ext cx="4464050" cy="46196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+ ? + ? + = Успех </a:t>
            </a:r>
          </a:p>
        </p:txBody>
      </p:sp>
      <p:sp>
        <p:nvSpPr>
          <p:cNvPr id="44037" name="TextBox 6"/>
          <p:cNvSpPr txBox="1">
            <a:spLocks noChangeArrowheads="1"/>
          </p:cNvSpPr>
          <p:nvPr/>
        </p:nvSpPr>
        <p:spPr bwMode="auto">
          <a:xfrm>
            <a:off x="461963" y="2781300"/>
            <a:ext cx="252095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4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если цель тебе видна.</a:t>
            </a:r>
          </a:p>
          <a:p>
            <a:pPr algn="ctr" eaLnBrk="1" hangingPunct="1"/>
            <a:r>
              <a:rPr lang="ru-RU" altLang="ru-RU" sz="24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Иди, не бойся оступиться,</a:t>
            </a:r>
          </a:p>
          <a:p>
            <a:pPr algn="ctr" eaLnBrk="1" hangingPunct="1"/>
            <a:r>
              <a:rPr lang="ru-RU" altLang="ru-RU" sz="24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то и жизнь тебе дана</a:t>
            </a:r>
          </a:p>
        </p:txBody>
      </p:sp>
      <p:pic>
        <p:nvPicPr>
          <p:cNvPr id="614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133600"/>
            <a:ext cx="5246688" cy="38163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4039" name="Овал 7"/>
          <p:cNvSpPr>
            <a:spLocks noChangeArrowheads="1"/>
          </p:cNvSpPr>
          <p:nvPr/>
        </p:nvSpPr>
        <p:spPr bwMode="auto">
          <a:xfrm>
            <a:off x="1547813" y="2276475"/>
            <a:ext cx="360362" cy="360363"/>
          </a:xfrm>
          <a:prstGeom prst="ellipse">
            <a:avLst/>
          </a:prstGeom>
          <a:solidFill>
            <a:srgbClr val="C0C0C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630237"/>
          </a:xfrm>
        </p:spPr>
        <p:txBody>
          <a:bodyPr/>
          <a:lstStyle/>
          <a:p>
            <a:pPr algn="ctr"/>
            <a:r>
              <a:rPr lang="ru-RU" altLang="ru-RU" sz="3200" b="1" smtClean="0">
                <a:latin typeface="Times New Roman" pitchFamily="18" charset="0"/>
                <a:cs typeface="Times New Roman" pitchFamily="18" charset="0"/>
              </a:rPr>
              <a:t>1. Что такое человек?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1075"/>
            <a:ext cx="8229600" cy="1584325"/>
          </a:xfr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txBody>
          <a:bodyPr/>
          <a:lstStyle/>
          <a:p>
            <a:pPr marL="0" indent="0" algn="just">
              <a:buFont typeface="Wingdings" pitchFamily="2" charset="2"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Древнейшие люди жили более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двух миллионов лет назад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Восточной Африке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Приблизительно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40 тысяч лет назад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человек стал таким же,  как люди нашего времени (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homo sapiens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08275"/>
            <a:ext cx="2819400" cy="26638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2743200"/>
            <a:ext cx="2746375" cy="25939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368" y="3429000"/>
            <a:ext cx="2627784" cy="3024336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Заголовок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647700"/>
          </a:xfrm>
        </p:spPr>
        <p:txBody>
          <a:bodyPr/>
          <a:lstStyle/>
          <a:p>
            <a:pPr algn="ctr"/>
            <a:r>
              <a:rPr lang="ru-RU" altLang="ru-RU" sz="3600" b="1" smtClean="0">
                <a:latin typeface="Times New Roman" pitchFamily="18" charset="0"/>
                <a:cs typeface="Times New Roman" pitchFamily="18" charset="0"/>
              </a:rPr>
              <a:t>2. Слагаемые жизненного успеха </a:t>
            </a:r>
          </a:p>
        </p:txBody>
      </p:sp>
      <p:sp>
        <p:nvSpPr>
          <p:cNvPr id="45059" name="Объект 2"/>
          <p:cNvSpPr>
            <a:spLocks noGrp="1"/>
          </p:cNvSpPr>
          <p:nvPr>
            <p:ph idx="1"/>
          </p:nvPr>
        </p:nvSpPr>
        <p:spPr>
          <a:xfrm>
            <a:off x="468313" y="2060575"/>
            <a:ext cx="3322637" cy="2592388"/>
          </a:xfrm>
        </p:spPr>
        <p:txBody>
          <a:bodyPr/>
          <a:lstStyle/>
          <a:p>
            <a:pPr marL="0" indent="0" algn="r">
              <a:buFont typeface="Wingdings" pitchFamily="2" charset="2"/>
              <a:buNone/>
            </a:pPr>
            <a:r>
              <a:rPr lang="ru-RU" altLang="ru-RU" smtClean="0"/>
              <a:t> </a:t>
            </a:r>
            <a:r>
              <a:rPr lang="ru-RU" altLang="ru-RU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altLang="ru-RU" sz="24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Нужно любить то, что делаешь, и тогда труд – даже самый грубый – возвышается до творчества»</a:t>
            </a:r>
          </a:p>
          <a:p>
            <a:pPr marL="0" indent="0" algn="r">
              <a:buFont typeface="Wingdings" pitchFamily="2" charset="2"/>
              <a:buNone/>
            </a:pPr>
            <a:r>
              <a:rPr lang="ru-RU" altLang="ru-RU" sz="24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Максим Горький</a:t>
            </a:r>
          </a:p>
        </p:txBody>
      </p:sp>
      <p:pic>
        <p:nvPicPr>
          <p:cNvPr id="6349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974945"/>
            <a:ext cx="4095750" cy="47831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061" name="TextBox 3"/>
          <p:cNvSpPr txBox="1">
            <a:spLocks noChangeArrowheads="1"/>
          </p:cNvSpPr>
          <p:nvPr/>
        </p:nvSpPr>
        <p:spPr bwMode="auto">
          <a:xfrm>
            <a:off x="458788" y="5824538"/>
            <a:ext cx="842486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Считаете ли вы эту формулу правильной? Может необходимо что-то еще дополнить?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349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349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213" y="2420938"/>
            <a:ext cx="6529387" cy="466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4" name="Заголовок 1"/>
          <p:cNvSpPr>
            <a:spLocks noGrp="1"/>
          </p:cNvSpPr>
          <p:nvPr>
            <p:ph type="ctrTitle"/>
          </p:nvPr>
        </p:nvSpPr>
        <p:spPr>
          <a:xfrm>
            <a:off x="900113" y="188913"/>
            <a:ext cx="7623175" cy="1752600"/>
          </a:xfrm>
        </p:spPr>
        <p:txBody>
          <a:bodyPr/>
          <a:lstStyle/>
          <a:p>
            <a:pPr algn="ctr">
              <a:defRPr/>
            </a:pPr>
            <a:r>
              <a:rPr lang="ru-RU" alt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Домашнее задание: </a:t>
            </a:r>
            <a:br>
              <a:rPr lang="ru-RU" alt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Повторить § </a:t>
            </a:r>
            <a:r>
              <a:rPr lang="ru-RU" alt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1-5</a:t>
            </a:r>
            <a:endParaRPr lang="ru-RU" alt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630237"/>
          </a:xfrm>
        </p:spPr>
        <p:txBody>
          <a:bodyPr/>
          <a:lstStyle/>
          <a:p>
            <a:pPr algn="ctr"/>
            <a:r>
              <a:rPr lang="ru-RU" altLang="ru-RU" sz="3200" b="1" smtClean="0">
                <a:latin typeface="Times New Roman" pitchFamily="18" charset="0"/>
                <a:cs typeface="Times New Roman" pitchFamily="18" charset="0"/>
              </a:rPr>
              <a:t>1. Что такое человек? </a:t>
            </a:r>
          </a:p>
        </p:txBody>
      </p:sp>
      <p:sp>
        <p:nvSpPr>
          <p:cNvPr id="8195" name="Объект 2"/>
          <p:cNvSpPr>
            <a:spLocks noGrp="1"/>
          </p:cNvSpPr>
          <p:nvPr>
            <p:ph idx="1"/>
          </p:nvPr>
        </p:nvSpPr>
        <p:spPr>
          <a:xfrm>
            <a:off x="457200" y="908050"/>
            <a:ext cx="8229600" cy="576263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</a:pPr>
            <a:r>
              <a:rPr lang="ru-RU" altLang="ru-RU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Заполните таблицу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84213" y="1484313"/>
          <a:ext cx="7848600" cy="1193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4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24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Общие</a:t>
                      </a:r>
                      <a:r>
                        <a:rPr lang="ru-RU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черты человека с животным миром 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7" marR="914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Отличия человека от животного мира 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7" marR="9143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1437" marR="91437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1437" marR="9143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20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363" y="3068638"/>
            <a:ext cx="3286125" cy="280828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046413"/>
            <a:ext cx="3960812" cy="283051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630237"/>
          </a:xfrm>
        </p:spPr>
        <p:txBody>
          <a:bodyPr/>
          <a:lstStyle/>
          <a:p>
            <a:pPr algn="ctr"/>
            <a:r>
              <a:rPr lang="ru-RU" altLang="ru-RU" sz="3200" b="1" smtClean="0">
                <a:latin typeface="Times New Roman" pitchFamily="18" charset="0"/>
                <a:cs typeface="Times New Roman" pitchFamily="18" charset="0"/>
              </a:rPr>
              <a:t>1. Что такое человек?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7813" y="908050"/>
            <a:ext cx="6130925" cy="576263"/>
          </a:xfr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txBody>
          <a:bodyPr/>
          <a:lstStyle/>
          <a:p>
            <a:pPr marL="0" indent="0" algn="ctr">
              <a:buFont typeface="Wingdings" pitchFamily="2" charset="2"/>
              <a:buNone/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Человек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существо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био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социальное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700213"/>
            <a:ext cx="3024188" cy="417671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010025" y="1925638"/>
            <a:ext cx="3960813" cy="83185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Индивид – представитель человеческого рода 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9222" name="TextBox 5"/>
          <p:cNvSpPr txBox="1">
            <a:spLocks noChangeArrowheads="1"/>
          </p:cNvSpPr>
          <p:nvPr/>
        </p:nvSpPr>
        <p:spPr bwMode="auto">
          <a:xfrm>
            <a:off x="4037013" y="3557588"/>
            <a:ext cx="3959225" cy="46196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Индивидуальность </a:t>
            </a:r>
          </a:p>
        </p:txBody>
      </p:sp>
      <p:sp>
        <p:nvSpPr>
          <p:cNvPr id="9223" name="TextBox 6"/>
          <p:cNvSpPr txBox="1">
            <a:spLocks noChangeArrowheads="1"/>
          </p:cNvSpPr>
          <p:nvPr/>
        </p:nvSpPr>
        <p:spPr bwMode="auto">
          <a:xfrm>
            <a:off x="4037013" y="4884738"/>
            <a:ext cx="3959225" cy="4603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Личность </a:t>
            </a:r>
          </a:p>
        </p:txBody>
      </p:sp>
      <p:sp>
        <p:nvSpPr>
          <p:cNvPr id="9224" name="Стрелка вниз 7"/>
          <p:cNvSpPr>
            <a:spLocks noChangeArrowheads="1"/>
          </p:cNvSpPr>
          <p:nvPr/>
        </p:nvSpPr>
        <p:spPr bwMode="auto">
          <a:xfrm>
            <a:off x="5783263" y="2924175"/>
            <a:ext cx="412750" cy="433388"/>
          </a:xfrm>
          <a:prstGeom prst="downArrow">
            <a:avLst>
              <a:gd name="adj1" fmla="val 50000"/>
              <a:gd name="adj2" fmla="val 50201"/>
            </a:avLst>
          </a:prstGeom>
          <a:solidFill>
            <a:srgbClr val="C0C0C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ru-RU" altLang="ru-RU"/>
          </a:p>
        </p:txBody>
      </p:sp>
      <p:sp>
        <p:nvSpPr>
          <p:cNvPr id="9225" name="Стрелка вниз 8"/>
          <p:cNvSpPr>
            <a:spLocks noChangeArrowheads="1"/>
          </p:cNvSpPr>
          <p:nvPr/>
        </p:nvSpPr>
        <p:spPr bwMode="auto">
          <a:xfrm>
            <a:off x="5753100" y="4221163"/>
            <a:ext cx="412750" cy="503237"/>
          </a:xfrm>
          <a:prstGeom prst="downArrow">
            <a:avLst>
              <a:gd name="adj1" fmla="val 50000"/>
              <a:gd name="adj2" fmla="val 49966"/>
            </a:avLst>
          </a:prstGeom>
          <a:solidFill>
            <a:srgbClr val="C0C0C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630237"/>
          </a:xfrm>
        </p:spPr>
        <p:txBody>
          <a:bodyPr/>
          <a:lstStyle/>
          <a:p>
            <a:pPr algn="ctr"/>
            <a:r>
              <a:rPr lang="ru-RU" altLang="ru-RU" sz="3200" b="1" smtClean="0">
                <a:latin typeface="Times New Roman" pitchFamily="18" charset="0"/>
                <a:cs typeface="Times New Roman" pitchFamily="18" charset="0"/>
              </a:rPr>
              <a:t>2. Индивидуальность – хорошо или плохо? </a:t>
            </a:r>
          </a:p>
        </p:txBody>
      </p:sp>
      <p:sp>
        <p:nvSpPr>
          <p:cNvPr id="10243" name="Объект 2"/>
          <p:cNvSpPr>
            <a:spLocks noGrp="1"/>
          </p:cNvSpPr>
          <p:nvPr>
            <p:ph idx="1"/>
          </p:nvPr>
        </p:nvSpPr>
        <p:spPr>
          <a:xfrm>
            <a:off x="457200" y="908050"/>
            <a:ext cx="8229600" cy="576263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</a:pPr>
            <a:r>
              <a:rPr lang="ru-RU" altLang="ru-RU" sz="2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Игра «Я…..»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5288" y="1484313"/>
            <a:ext cx="8497887" cy="1939925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Составьте словестный портрет себя, указывая не менее 5 – 7 черт (например: я – красивый, я – умный, у меня зеленые глаза и т.д.). А теперь разделитесь на пары и прочитайте друг другу, какие качества вам удалось у себя обнаружить. </a:t>
            </a:r>
          </a:p>
          <a:p>
            <a:pPr algn="just" eaLnBrk="1" hangingPunct="1">
              <a:defRPr/>
            </a:pPr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 какому выводу мы можем прийти? </a:t>
            </a:r>
          </a:p>
        </p:txBody>
      </p:sp>
      <p:pic>
        <p:nvPicPr>
          <p:cNvPr id="1024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" y="3573463"/>
            <a:ext cx="4179888" cy="284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3573463"/>
            <a:ext cx="4105275" cy="288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630237"/>
          </a:xfrm>
        </p:spPr>
        <p:txBody>
          <a:bodyPr/>
          <a:lstStyle/>
          <a:p>
            <a:pPr algn="ctr"/>
            <a:r>
              <a:rPr lang="ru-RU" altLang="ru-RU" sz="3200" b="1" smtClean="0">
                <a:latin typeface="Times New Roman" pitchFamily="18" charset="0"/>
                <a:cs typeface="Times New Roman" pitchFamily="18" charset="0"/>
              </a:rPr>
              <a:t>2. Индивидуальность – хорошо или плохо?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1075"/>
            <a:ext cx="8229600" cy="1223963"/>
          </a:xfr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txBody>
          <a:bodyPr/>
          <a:lstStyle/>
          <a:p>
            <a:pPr marL="0" indent="0" algn="just">
              <a:buFont typeface="Wingdings" pitchFamily="2" charset="2"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Индивидуальность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 это неповторимость и своеобразие человека то, что делает его непохожим на других людей.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8313" y="2276475"/>
            <a:ext cx="8207375" cy="1570038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Индивидуальные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черты могут передаваться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 наследству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или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приобретаться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процессе жизни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Индивидуальность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определяет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способности человека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деятельности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ее успешность. </a:t>
            </a:r>
          </a:p>
        </p:txBody>
      </p:sp>
      <p:pic>
        <p:nvPicPr>
          <p:cNvPr id="133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3992563"/>
            <a:ext cx="2217737" cy="262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2525" y="3992563"/>
            <a:ext cx="2122488" cy="262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3992563"/>
            <a:ext cx="1916112" cy="260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703262"/>
          </a:xfrm>
        </p:spPr>
        <p:txBody>
          <a:bodyPr/>
          <a:lstStyle/>
          <a:p>
            <a:pPr algn="ctr"/>
            <a:r>
              <a:rPr lang="ru-RU" altLang="ru-RU" sz="3200" b="1" smtClean="0">
                <a:latin typeface="Times New Roman" pitchFamily="18" charset="0"/>
                <a:cs typeface="Times New Roman" pitchFamily="18" charset="0"/>
              </a:rPr>
              <a:t>3. Что такое личность?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850" y="908050"/>
            <a:ext cx="8569325" cy="1368425"/>
          </a:xfr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txBody>
          <a:bodyPr/>
          <a:lstStyle/>
          <a:p>
            <a:pPr marL="0" indent="0" algn="just">
              <a:buFont typeface="Wingdings" pitchFamily="2" charset="2"/>
              <a:buNone/>
              <a:defRPr/>
            </a:pPr>
            <a:r>
              <a:rPr lang="ru-RU" dirty="0" smtClean="0"/>
              <a:t>	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Личность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это совокупность социально значимых качеств человека, которые приобретаются им в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процессе жизни и необходимы человеку для жизни в нем.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850" y="4365625"/>
            <a:ext cx="8569325" cy="156845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Сознание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- отношение человека к миру, понимание того, что он делает, как живёт, о чём мечтает. Сознание позволяет человеку заниматься различной деятельностью, вступать в общение с другими людьми.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3850" y="2349500"/>
            <a:ext cx="8569325" cy="1938338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Когда о человеке можно сказать, что он личность?</a:t>
            </a:r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Понимание человека самого себя, отделение своего «я» от других людей;</a:t>
            </a:r>
          </a:p>
          <a:p>
            <a:pPr marL="342900" indent="-342900" eaLnBrk="1" hangingPunct="1">
              <a:buFont typeface="Arial" pitchFamily="34" charset="0"/>
              <a:buChar char="•"/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Способность человека к разной деятельности( игра, труд, учёба).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рай">
  <a:themeElements>
    <a:clrScheme name="Край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Край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Край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3033</TotalTime>
  <Words>1126</Words>
  <Application>Microsoft Office PowerPoint</Application>
  <PresentationFormat>Экран (4:3)</PresentationFormat>
  <Paragraphs>194</Paragraphs>
  <Slides>41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7" baseType="lpstr">
      <vt:lpstr>Arial</vt:lpstr>
      <vt:lpstr>Calibri</vt:lpstr>
      <vt:lpstr>Garamond</vt:lpstr>
      <vt:lpstr>Times New Roman</vt:lpstr>
      <vt:lpstr>Wingdings</vt:lpstr>
      <vt:lpstr>Край</vt:lpstr>
      <vt:lpstr>Обществознание 6 класс Урок обобщающего повторения  по теме:  «ЧЕЛОВЕК В СОЦИАЛЬНОМ ИЗМЕРЕНИИ»  </vt:lpstr>
      <vt:lpstr>Что такое «обществознание»? </vt:lpstr>
      <vt:lpstr> Человек – личность </vt:lpstr>
      <vt:lpstr>1. Что такое человек? </vt:lpstr>
      <vt:lpstr>1. Что такое человек? </vt:lpstr>
      <vt:lpstr>1. Что такое человек? </vt:lpstr>
      <vt:lpstr>2. Индивидуальность – хорошо или плохо? </vt:lpstr>
      <vt:lpstr>2. Индивидуальность – хорошо или плохо? </vt:lpstr>
      <vt:lpstr>3. Что такое личность? </vt:lpstr>
      <vt:lpstr>3. Что такое личность? </vt:lpstr>
      <vt:lpstr>4. Сильная личность</vt:lpstr>
      <vt:lpstr>Презентация PowerPoint</vt:lpstr>
      <vt:lpstr> Человек познает мир </vt:lpstr>
      <vt:lpstr>1. Познание мира </vt:lpstr>
      <vt:lpstr> Понятия «познание» и «знание» </vt:lpstr>
      <vt:lpstr>Противоположности истины </vt:lpstr>
      <vt:lpstr>Презентация PowerPoint</vt:lpstr>
      <vt:lpstr>2. Самопознание </vt:lpstr>
      <vt:lpstr>2. Самопознание </vt:lpstr>
      <vt:lpstr>2. Самопознание </vt:lpstr>
      <vt:lpstr>2. Самопознание </vt:lpstr>
      <vt:lpstr>Человек и его деятельность </vt:lpstr>
      <vt:lpstr>Что объединяет эти пословицы? </vt:lpstr>
      <vt:lpstr>1. Понятие «деятельности» </vt:lpstr>
      <vt:lpstr>1. Понятие «деятельность» </vt:lpstr>
      <vt:lpstr>1. Понятие «деятельность» </vt:lpstr>
      <vt:lpstr>3. Виды деятельности </vt:lpstr>
      <vt:lpstr>3. Виды деятельности </vt:lpstr>
      <vt:lpstr>Презентация PowerPoint</vt:lpstr>
      <vt:lpstr> Потребности человека </vt:lpstr>
      <vt:lpstr>1. Потребности </vt:lpstr>
      <vt:lpstr>1. Потребности </vt:lpstr>
      <vt:lpstr>2. Мир мыслей и чувств </vt:lpstr>
      <vt:lpstr>2. Мир мыслей и чувств</vt:lpstr>
      <vt:lpstr>2. Мир мыслей и чувств </vt:lpstr>
      <vt:lpstr>На пути к жизненному успеху</vt:lpstr>
      <vt:lpstr>1. Что такое жизненный успех? </vt:lpstr>
      <vt:lpstr>Презентация PowerPoint</vt:lpstr>
      <vt:lpstr>2. Слагаемы жизненного успеха</vt:lpstr>
      <vt:lpstr>2. Слагаемые жизненного успеха </vt:lpstr>
      <vt:lpstr>Домашнее задание:  Повторить § 1-5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Windows User</cp:lastModifiedBy>
  <cp:revision>307</cp:revision>
  <dcterms:created xsi:type="dcterms:W3CDTF">2010-09-04T01:29:29Z</dcterms:created>
  <dcterms:modified xsi:type="dcterms:W3CDTF">2020-12-08T05:52:49Z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1255464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