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9493-F42D-4607-BB5B-4E974E69B8DA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737-1FE5-4E4D-816A-2F2D059D5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9493-F42D-4607-BB5B-4E974E69B8DA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737-1FE5-4E4D-816A-2F2D059D5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8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9493-F42D-4607-BB5B-4E974E69B8DA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737-1FE5-4E4D-816A-2F2D059D5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7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9493-F42D-4607-BB5B-4E974E69B8DA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737-1FE5-4E4D-816A-2F2D059D5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9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9493-F42D-4607-BB5B-4E974E69B8DA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737-1FE5-4E4D-816A-2F2D059D5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0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9493-F42D-4607-BB5B-4E974E69B8DA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737-1FE5-4E4D-816A-2F2D059D5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7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9493-F42D-4607-BB5B-4E974E69B8DA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737-1FE5-4E4D-816A-2F2D059D5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4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9493-F42D-4607-BB5B-4E974E69B8DA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737-1FE5-4E4D-816A-2F2D059D5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4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9493-F42D-4607-BB5B-4E974E69B8DA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737-1FE5-4E4D-816A-2F2D059D5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7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9493-F42D-4607-BB5B-4E974E69B8DA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737-1FE5-4E4D-816A-2F2D059D5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9493-F42D-4607-BB5B-4E974E69B8DA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9737-1FE5-4E4D-816A-2F2D059D5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9493-F42D-4607-BB5B-4E974E69B8DA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29737-1FE5-4E4D-816A-2F2D059D5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74" y="354842"/>
            <a:ext cx="119008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/>
              <a:t>1.Соотнести </a:t>
            </a:r>
            <a:r>
              <a:rPr lang="ru-RU" sz="4000" b="1" u="sng" dirty="0"/>
              <a:t>дату с событием: </a:t>
            </a:r>
            <a:endParaRPr lang="ru-RU" sz="4000" b="1" i="1" dirty="0"/>
          </a:p>
          <a:p>
            <a:r>
              <a:rPr lang="ru-RU" sz="4000" b="1" i="1" dirty="0" smtClean="0"/>
              <a:t>1.</a:t>
            </a:r>
            <a:r>
              <a:rPr lang="ru-RU" sz="4000" b="1" dirty="0" smtClean="0"/>
              <a:t>1302 </a:t>
            </a:r>
            <a:r>
              <a:rPr lang="ru-RU" sz="4000" b="1" dirty="0"/>
              <a:t>г. </a:t>
            </a:r>
            <a:r>
              <a:rPr lang="ru-RU" sz="4000" b="1" dirty="0" smtClean="0"/>
              <a:t>		а</a:t>
            </a:r>
            <a:r>
              <a:rPr lang="ru-RU" sz="4000" b="1" dirty="0"/>
              <a:t>) подписание английским королем </a:t>
            </a:r>
            <a:r>
              <a:rPr lang="ru-RU" sz="4000" b="1" dirty="0" smtClean="0"/>
              <a:t>				Великой Хартии Вольностей</a:t>
            </a:r>
            <a:r>
              <a:rPr lang="ru-RU" sz="4000" b="1" dirty="0"/>
              <a:t>;</a:t>
            </a:r>
          </a:p>
          <a:p>
            <a:r>
              <a:rPr lang="ru-RU" sz="4000" b="1" dirty="0" smtClean="0"/>
              <a:t>2.1066 </a:t>
            </a:r>
            <a:r>
              <a:rPr lang="ru-RU" sz="4000" b="1" dirty="0"/>
              <a:t>г. </a:t>
            </a:r>
            <a:r>
              <a:rPr lang="ru-RU" sz="4000" b="1" dirty="0" smtClean="0"/>
              <a:t>		б</a:t>
            </a:r>
            <a:r>
              <a:rPr lang="ru-RU" sz="4000" b="1" dirty="0"/>
              <a:t>) возникновение английского </a:t>
            </a:r>
            <a:r>
              <a:rPr lang="ru-RU" sz="4000" b="1" dirty="0" smtClean="0"/>
              <a:t>					парламента</a:t>
            </a:r>
            <a:r>
              <a:rPr lang="ru-RU" sz="4000" b="1" dirty="0"/>
              <a:t>;</a:t>
            </a:r>
          </a:p>
          <a:p>
            <a:r>
              <a:rPr lang="ru-RU" sz="4000" b="1" dirty="0" smtClean="0"/>
              <a:t>3.1215 </a:t>
            </a:r>
            <a:r>
              <a:rPr lang="ru-RU" sz="4000" b="1" dirty="0"/>
              <a:t>г. </a:t>
            </a:r>
            <a:r>
              <a:rPr lang="ru-RU" sz="4000" b="1" dirty="0" smtClean="0"/>
              <a:t>		в</a:t>
            </a:r>
            <a:r>
              <a:rPr lang="ru-RU" sz="4000" b="1" dirty="0"/>
              <a:t>) созыв Генеральных штатов во </a:t>
            </a:r>
            <a:r>
              <a:rPr lang="ru-RU" sz="4000" b="1" dirty="0" smtClean="0"/>
              <a:t>					Франции</a:t>
            </a:r>
            <a:r>
              <a:rPr lang="ru-RU" sz="4000" b="1" dirty="0"/>
              <a:t>;</a:t>
            </a:r>
          </a:p>
          <a:p>
            <a:r>
              <a:rPr lang="ru-RU" sz="4000" b="1" dirty="0" smtClean="0"/>
              <a:t>4.1265 </a:t>
            </a:r>
            <a:r>
              <a:rPr lang="ru-RU" sz="4000" b="1" dirty="0"/>
              <a:t>г. </a:t>
            </a:r>
            <a:r>
              <a:rPr lang="ru-RU" sz="4000" b="1" dirty="0" smtClean="0"/>
              <a:t>		г</a:t>
            </a:r>
            <a:r>
              <a:rPr lang="ru-RU" sz="4000" b="1" dirty="0"/>
              <a:t>) завоевание Англии герцогом </a:t>
            </a:r>
            <a:r>
              <a:rPr lang="ru-RU" sz="4000" b="1" dirty="0" smtClean="0"/>
              <a:t>					Нормандии</a:t>
            </a:r>
            <a:r>
              <a:rPr lang="ru-RU" sz="4000" b="1" dirty="0"/>
              <a:t>.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096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240" y="137160"/>
            <a:ext cx="7476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/>
              <a:t>Второй этап войны 1369-1380 гг. </a:t>
            </a:r>
            <a:endParaRPr lang="ru-RU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9210" y="989114"/>
            <a:ext cx="11810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/>
              <a:t>-Французскую армию возглавил полководец </a:t>
            </a:r>
            <a:r>
              <a:rPr lang="ru-RU" sz="4000" b="1" i="1" dirty="0" smtClean="0"/>
              <a:t>Бертран </a:t>
            </a:r>
            <a:r>
              <a:rPr lang="ru-RU" sz="4000" b="1" i="1" dirty="0" err="1" smtClean="0"/>
              <a:t>Дюгеклен</a:t>
            </a:r>
            <a:r>
              <a:rPr lang="ru-RU" sz="4000" b="1" i="1" dirty="0" smtClean="0"/>
              <a:t>. </a:t>
            </a:r>
            <a:r>
              <a:rPr lang="ru-RU" sz="4000" b="1" dirty="0" smtClean="0"/>
              <a:t>Избегал крупных сражений, наносил урон мелким отрядам англичан. Как следствие, к 1380 г. Аквитания почти полностью стала французской</a:t>
            </a:r>
          </a:p>
          <a:p>
            <a:pPr algn="just"/>
            <a:endParaRPr lang="ru-RU" sz="4000" b="1" dirty="0"/>
          </a:p>
          <a:p>
            <a:pPr algn="just"/>
            <a:r>
              <a:rPr lang="ru-RU" sz="4000" b="1" dirty="0" smtClean="0"/>
              <a:t>- Во Франции борьба двух феодальных групп: </a:t>
            </a:r>
            <a:r>
              <a:rPr lang="ru-RU" sz="4000" b="1" dirty="0" err="1" smtClean="0"/>
              <a:t>Бургундцы</a:t>
            </a:r>
            <a:r>
              <a:rPr lang="ru-RU" sz="4000" b="1" dirty="0" smtClean="0"/>
              <a:t> и </a:t>
            </a:r>
            <a:r>
              <a:rPr lang="ru-RU" sz="4000" b="1" dirty="0" err="1" smtClean="0"/>
              <a:t>Арманьяки</a:t>
            </a:r>
            <a:r>
              <a:rPr lang="ru-RU" sz="4000" b="1" dirty="0" smtClean="0"/>
              <a:t>. Англичане заключили союз с </a:t>
            </a:r>
            <a:r>
              <a:rPr lang="ru-RU" sz="4000" b="1" dirty="0" err="1" smtClean="0"/>
              <a:t>Бургундцами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773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" y="395311"/>
            <a:ext cx="11669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Крестьянские </a:t>
            </a:r>
            <a:r>
              <a:rPr lang="ru-RU" sz="5400" b="1" dirty="0" smtClean="0"/>
              <a:t>восстания</a:t>
            </a:r>
          </a:p>
          <a:p>
            <a:pPr algn="ctr"/>
            <a:r>
              <a:rPr lang="ru-RU" sz="5400" b="1" dirty="0" smtClean="0"/>
              <a:t> </a:t>
            </a:r>
            <a:r>
              <a:rPr lang="ru-RU" sz="5400" b="1" dirty="0"/>
              <a:t>в Англии (1381 </a:t>
            </a:r>
            <a:r>
              <a:rPr lang="ru-RU" sz="5400" b="1" dirty="0" err="1"/>
              <a:t>Уот</a:t>
            </a:r>
            <a:r>
              <a:rPr lang="ru-RU" sz="5400" b="1" dirty="0"/>
              <a:t> </a:t>
            </a:r>
            <a:r>
              <a:rPr lang="ru-RU" sz="5400" b="1" dirty="0" err="1"/>
              <a:t>Тайлер</a:t>
            </a:r>
            <a:r>
              <a:rPr lang="ru-RU" sz="5400" b="1" dirty="0"/>
              <a:t>) и Франции (1358 </a:t>
            </a:r>
            <a:r>
              <a:rPr lang="ru-RU" sz="5400" b="1" dirty="0" err="1"/>
              <a:t>Гильом</a:t>
            </a:r>
            <a:r>
              <a:rPr lang="ru-RU" sz="5400" b="1" dirty="0"/>
              <a:t> </a:t>
            </a:r>
            <a:r>
              <a:rPr lang="ru-RU" sz="5400" b="1" dirty="0" err="1"/>
              <a:t>Каль</a:t>
            </a:r>
            <a:r>
              <a:rPr lang="ru-RU" sz="5400" b="1" dirty="0"/>
              <a:t>). Прочитайте информацию на </a:t>
            </a:r>
            <a:r>
              <a:rPr lang="ru-RU" sz="5400" b="1" dirty="0" smtClean="0"/>
              <a:t>с.170-171 и посмотрите районы восстаний на карте в учебнике</a:t>
            </a:r>
            <a:endParaRPr lang="ru-RU" sz="5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1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161" y="100361"/>
            <a:ext cx="722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/>
              <a:t>Третий период войны 1415-1420 гг.</a:t>
            </a:r>
            <a:endParaRPr lang="ru-RU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0361" y="1037064"/>
            <a:ext cx="11864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3600" b="1" dirty="0" smtClean="0"/>
              <a:t>Поражение французской армии в битве при </a:t>
            </a:r>
            <a:r>
              <a:rPr lang="ru-RU" sz="3600" b="1" dirty="0" err="1" smtClean="0"/>
              <a:t>Азенкуре</a:t>
            </a:r>
            <a:r>
              <a:rPr lang="ru-RU" sz="3600" b="1" dirty="0" smtClean="0"/>
              <a:t> 1415 г.</a:t>
            </a:r>
          </a:p>
          <a:p>
            <a:pPr marL="285750" indent="-285750" algn="just">
              <a:buFontTx/>
              <a:buChar char="-"/>
            </a:pPr>
            <a:r>
              <a:rPr lang="ru-RU" sz="3600" b="1" dirty="0" smtClean="0"/>
              <a:t>Смерть короля Франции. Новым королем объявлен английский король – годовалый младенец. Законный король Карл </a:t>
            </a:r>
            <a:r>
              <a:rPr lang="en-US" sz="3600" b="1" dirty="0" smtClean="0"/>
              <a:t>VII </a:t>
            </a:r>
            <a:r>
              <a:rPr lang="ru-RU" sz="3600" b="1" dirty="0" smtClean="0"/>
              <a:t>бежал из Парижа и провозгласил себя королем (1422-1461)</a:t>
            </a:r>
          </a:p>
          <a:p>
            <a:pPr marL="285750" indent="-285750" algn="just">
              <a:buFontTx/>
              <a:buChar char="-"/>
            </a:pPr>
            <a:r>
              <a:rPr lang="ru-RU" sz="3600" b="1" dirty="0" smtClean="0"/>
              <a:t>Двухсотдневная осада Орлеана</a:t>
            </a:r>
          </a:p>
          <a:p>
            <a:pPr marL="285750" indent="-285750" algn="just">
              <a:buFontTx/>
              <a:buChar char="-"/>
            </a:pPr>
            <a:r>
              <a:rPr lang="ru-RU" sz="3600" b="1" dirty="0" smtClean="0"/>
              <a:t>Разгоралась партизанская война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737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103" y="89210"/>
            <a:ext cx="799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/>
              <a:t>Четвертый период войны 1429-1453 гг.</a:t>
            </a:r>
            <a:endParaRPr lang="ru-RU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14761"/>
            <a:ext cx="120470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5400" b="1" i="1" dirty="0" smtClean="0"/>
              <a:t>Народная борьба </a:t>
            </a:r>
            <a:r>
              <a:rPr lang="ru-RU" sz="5400" b="1" dirty="0" smtClean="0"/>
              <a:t>Жанны </a:t>
            </a:r>
            <a:r>
              <a:rPr lang="ru-RU" sz="5400" b="1" dirty="0" err="1" smtClean="0"/>
              <a:t>дАрк</a:t>
            </a:r>
            <a:endParaRPr lang="ru-RU" sz="5400" b="1" dirty="0" smtClean="0"/>
          </a:p>
          <a:p>
            <a:pPr marL="285750" indent="-285750" algn="just">
              <a:buFontTx/>
              <a:buChar char="-"/>
            </a:pPr>
            <a:r>
              <a:rPr lang="ru-RU" sz="5400" b="1" dirty="0" smtClean="0"/>
              <a:t>Освобождение Орлеана 1429 г.</a:t>
            </a:r>
          </a:p>
          <a:p>
            <a:pPr marL="285750" indent="-285750" algn="just">
              <a:buFontTx/>
              <a:buChar char="-"/>
            </a:pPr>
            <a:r>
              <a:rPr lang="ru-RU" sz="5400" b="1" dirty="0" smtClean="0"/>
              <a:t>Коронация Карла </a:t>
            </a:r>
            <a:r>
              <a:rPr lang="en-US" sz="5400" b="1" dirty="0" smtClean="0"/>
              <a:t>VII </a:t>
            </a:r>
            <a:r>
              <a:rPr lang="ru-RU" sz="5400" b="1" dirty="0" smtClean="0"/>
              <a:t>в Реймсе</a:t>
            </a:r>
          </a:p>
          <a:p>
            <a:pPr marL="285750" indent="-285750" algn="just">
              <a:buFontTx/>
              <a:buChar char="-"/>
            </a:pPr>
            <a:r>
              <a:rPr lang="ru-RU" sz="5400" b="1" dirty="0" smtClean="0"/>
              <a:t>Развернулась с новой силой </a:t>
            </a:r>
            <a:r>
              <a:rPr lang="ru-RU" sz="5400" b="1" i="1" dirty="0" smtClean="0"/>
              <a:t>народная освободительная борьба</a:t>
            </a:r>
          </a:p>
          <a:p>
            <a:pPr marL="285750" indent="-285750" algn="just">
              <a:buFontTx/>
              <a:buChar char="-"/>
            </a:pPr>
            <a:r>
              <a:rPr lang="ru-RU" sz="5400" b="1" dirty="0" smtClean="0"/>
              <a:t>Сдался г. Бордо 1453 г.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839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511842"/>
            <a:ext cx="11920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На основе карты на с. 177 и полученных знаний, расскажите об итогах Столетней войны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4318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117"/>
            <a:ext cx="119429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/>
              <a:t>Постройте логическую цепочку для рассказа о Столетней войне из следующих слов и словосочетаний: </a:t>
            </a:r>
            <a:endParaRPr lang="ru-RU" sz="4800" b="1" dirty="0" smtClean="0"/>
          </a:p>
          <a:p>
            <a:pPr algn="just"/>
            <a:endParaRPr lang="ru-RU" sz="4800" b="1" dirty="0"/>
          </a:p>
          <a:p>
            <a:pPr algn="just"/>
            <a:r>
              <a:rPr lang="ru-RU" sz="4800" b="1" dirty="0" err="1" smtClean="0"/>
              <a:t>Азенкур</a:t>
            </a:r>
            <a:r>
              <a:rPr lang="ru-RU" sz="4800" b="1" dirty="0"/>
              <a:t>, Гибель Жанны д </a:t>
            </a:r>
            <a:r>
              <a:rPr lang="ru-RU" sz="4800" b="1" dirty="0" err="1"/>
              <a:t>Арк</a:t>
            </a:r>
            <a:r>
              <a:rPr lang="ru-RU" sz="4800" b="1" dirty="0"/>
              <a:t>, </a:t>
            </a:r>
            <a:r>
              <a:rPr lang="ru-RU" sz="4800" b="1" dirty="0" smtClean="0"/>
              <a:t>осада Орлеана, </a:t>
            </a:r>
            <a:r>
              <a:rPr lang="ru-RU" sz="4800" b="1" dirty="0"/>
              <a:t>Битва при </a:t>
            </a:r>
            <a:r>
              <a:rPr lang="ru-RU" sz="4800" b="1" dirty="0" err="1"/>
              <a:t>Креси</a:t>
            </a:r>
            <a:r>
              <a:rPr lang="ru-RU" sz="4800" b="1" dirty="0"/>
              <a:t>, Карл VII, битва при Пуатье, Бордо сдался, 1360 год, </a:t>
            </a:r>
            <a:r>
              <a:rPr lang="ru-RU" sz="4800" b="1" dirty="0" smtClean="0"/>
              <a:t>морская битва при </a:t>
            </a:r>
            <a:r>
              <a:rPr lang="ru-RU" sz="4800" b="1" dirty="0" err="1" smtClean="0"/>
              <a:t>Слейсе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1892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429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/>
              <a:t>Домашнее задание:</a:t>
            </a:r>
          </a:p>
          <a:p>
            <a:pPr algn="ctr"/>
            <a:endParaRPr lang="ru-RU" sz="5400" b="1" u="sng" dirty="0" smtClean="0"/>
          </a:p>
          <a:p>
            <a:pPr marL="342900" indent="-342900" algn="just">
              <a:buAutoNum type="arabicPeriod"/>
            </a:pPr>
            <a:r>
              <a:rPr lang="ru-RU" sz="5400" b="1" dirty="0" smtClean="0"/>
              <a:t>Параграф 20, ВЫУЧИТЬ ДАТЫ, ПРИЧИНЫ, ПОВОД, ХОД И ИТОГИ </a:t>
            </a:r>
            <a:r>
              <a:rPr lang="ru-RU" sz="5400" b="1" dirty="0" smtClean="0"/>
              <a:t>ВОЙНЫ</a:t>
            </a:r>
            <a:endParaRPr lang="ru-RU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40139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20" y="167269"/>
            <a:ext cx="118202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2.Соотнести </a:t>
            </a:r>
            <a:r>
              <a:rPr lang="ru-RU" sz="3200" b="1" u="sng" dirty="0"/>
              <a:t>историческую личность с событием</a:t>
            </a:r>
            <a:r>
              <a:rPr lang="ru-RU" sz="3200" b="1" u="sng" dirty="0" smtClean="0"/>
              <a:t>:</a:t>
            </a:r>
          </a:p>
          <a:p>
            <a:pPr algn="ctr"/>
            <a:r>
              <a:rPr lang="ru-RU" sz="3200" b="1" u="sng" dirty="0"/>
              <a:t> </a:t>
            </a:r>
            <a:endParaRPr lang="ru-RU" sz="3200" b="1" dirty="0"/>
          </a:p>
          <a:p>
            <a:r>
              <a:rPr lang="ru-RU" sz="3200" b="1" dirty="0"/>
              <a:t>1. герцог Нормандии Вильгельм</a:t>
            </a:r>
          </a:p>
          <a:p>
            <a:r>
              <a:rPr lang="ru-RU" sz="3200" b="1" dirty="0" smtClean="0"/>
              <a:t>2</a:t>
            </a:r>
            <a:r>
              <a:rPr lang="ru-RU" sz="3200" b="1" dirty="0"/>
              <a:t>. Иоанн Безземельный</a:t>
            </a:r>
          </a:p>
          <a:p>
            <a:r>
              <a:rPr lang="ru-RU" sz="3200" b="1" dirty="0" smtClean="0"/>
              <a:t>3.Симон </a:t>
            </a:r>
            <a:r>
              <a:rPr lang="ru-RU" sz="3200" b="1" dirty="0"/>
              <a:t>де </a:t>
            </a:r>
            <a:r>
              <a:rPr lang="ru-RU" sz="3200" b="1" dirty="0" err="1"/>
              <a:t>Монфор</a:t>
            </a:r>
            <a:endParaRPr lang="ru-RU" sz="3200" b="1" dirty="0"/>
          </a:p>
          <a:p>
            <a:r>
              <a:rPr lang="ru-RU" sz="3200" b="1" dirty="0" smtClean="0"/>
              <a:t>4</a:t>
            </a:r>
            <a:r>
              <a:rPr lang="ru-RU" sz="3200" b="1" dirty="0"/>
              <a:t>. Филипп IV Красивый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1141" y="3490332"/>
            <a:ext cx="108724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а) подписание английским королем Великой Хартии Вольностей;</a:t>
            </a:r>
          </a:p>
          <a:p>
            <a:r>
              <a:rPr lang="ru-RU" sz="3600" b="1" dirty="0" smtClean="0"/>
              <a:t>б) возникновение английского парламента;</a:t>
            </a:r>
          </a:p>
          <a:p>
            <a:r>
              <a:rPr lang="ru-RU" sz="3600" b="1" dirty="0" smtClean="0"/>
              <a:t>в) созыв Генеральных штатов во Франции;</a:t>
            </a:r>
          </a:p>
          <a:p>
            <a:r>
              <a:rPr lang="ru-RU" sz="3600" b="1" dirty="0" smtClean="0"/>
              <a:t>г) завоевание Англии герцогом Нормандии.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495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68" y="133814"/>
            <a:ext cx="1190950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/>
              <a:t>3.Расположите </a:t>
            </a:r>
            <a:r>
              <a:rPr lang="ru-RU" sz="4400" b="1" u="sng" dirty="0"/>
              <a:t>события в хронологической последовательности</a:t>
            </a:r>
            <a:r>
              <a:rPr lang="ru-RU" sz="4400" b="1" u="sng" dirty="0" smtClean="0"/>
              <a:t>:</a:t>
            </a:r>
          </a:p>
          <a:p>
            <a:pPr algn="ctr"/>
            <a:endParaRPr lang="ru-RU" sz="4400" b="1" dirty="0"/>
          </a:p>
          <a:p>
            <a:r>
              <a:rPr lang="ru-RU" sz="4400" b="1" dirty="0"/>
              <a:t>1. Реформы Генриха II</a:t>
            </a:r>
          </a:p>
          <a:p>
            <a:r>
              <a:rPr lang="ru-RU" sz="4400" b="1" dirty="0"/>
              <a:t>2. Возникновение английского парламента;</a:t>
            </a:r>
          </a:p>
          <a:p>
            <a:r>
              <a:rPr lang="ru-RU" sz="4400" b="1" dirty="0"/>
              <a:t>3. Завоевание Англии герцогом Нормандии;</a:t>
            </a:r>
          </a:p>
          <a:p>
            <a:r>
              <a:rPr lang="ru-RU" sz="4400" b="1" dirty="0"/>
              <a:t>4. Созыв Генеральных штатов во Франции;</a:t>
            </a:r>
          </a:p>
          <a:p>
            <a:r>
              <a:rPr lang="ru-RU" sz="4400" b="1" dirty="0"/>
              <a:t>5. Подписание английским королем Великой Хартии Вольностей.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044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68" y="256478"/>
            <a:ext cx="11853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/>
              <a:t>4.Дайте определение понятиям:</a:t>
            </a:r>
          </a:p>
          <a:p>
            <a:endParaRPr lang="ru-RU" sz="5400" b="1" dirty="0" smtClean="0"/>
          </a:p>
          <a:p>
            <a:r>
              <a:rPr lang="ru-RU" sz="5400" b="1" dirty="0" smtClean="0"/>
              <a:t>А) «Книга страшного суда»</a:t>
            </a:r>
          </a:p>
          <a:p>
            <a:r>
              <a:rPr lang="ru-RU" sz="5400" b="1" dirty="0" smtClean="0"/>
              <a:t>Б) Сословная монархия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6673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229" y="0"/>
            <a:ext cx="57577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u="sng" dirty="0" smtClean="0"/>
              <a:t>Столетняя война</a:t>
            </a:r>
          </a:p>
          <a:p>
            <a:pPr algn="ctr"/>
            <a:r>
              <a:rPr lang="ru-RU" sz="6000" b="1" dirty="0" smtClean="0"/>
              <a:t>1337-1453</a:t>
            </a:r>
            <a:endParaRPr lang="ru-RU" sz="6000" b="1" dirty="0"/>
          </a:p>
        </p:txBody>
      </p:sp>
      <p:pic>
        <p:nvPicPr>
          <p:cNvPr id="1026" name="Picture 2" descr="Картинки по запросу эйфелева ба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11" y="2018372"/>
            <a:ext cx="6958360" cy="463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биг б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0" y="1149467"/>
            <a:ext cx="3671873" cy="55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аквитания в столетнюю войн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1" y="111513"/>
            <a:ext cx="5877358" cy="66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5060" y="86916"/>
            <a:ext cx="58978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Причины войны:</a:t>
            </a:r>
          </a:p>
          <a:p>
            <a:pPr marL="342900" indent="-342900" algn="just">
              <a:buAutoNum type="arabicPeriod"/>
            </a:pPr>
            <a:r>
              <a:rPr lang="ru-RU" sz="3200" b="1" dirty="0" smtClean="0"/>
              <a:t>Франция претендовала на английские владения в Аквитании</a:t>
            </a:r>
          </a:p>
          <a:p>
            <a:pPr marL="342900" indent="-342900" algn="just">
              <a:buAutoNum type="arabicPeriod"/>
            </a:pPr>
            <a:r>
              <a:rPr lang="ru-RU" sz="3200" b="1" dirty="0" smtClean="0"/>
              <a:t>Экономическое и политическое соперничество Англии и Франции во Фландрии</a:t>
            </a:r>
          </a:p>
          <a:p>
            <a:pPr marL="342900" indent="-342900" algn="just">
              <a:buAutoNum type="arabicPeriod"/>
            </a:pPr>
            <a:endParaRPr lang="ru-RU" sz="3200" b="1" dirty="0"/>
          </a:p>
          <a:p>
            <a:pPr algn="ctr"/>
            <a:r>
              <a:rPr lang="ru-RU" sz="3200" b="1" u="sng" dirty="0" smtClean="0"/>
              <a:t>Повод к войне:</a:t>
            </a:r>
          </a:p>
          <a:p>
            <a:pPr algn="just"/>
            <a:r>
              <a:rPr lang="ru-RU" sz="3200" b="1" dirty="0" smtClean="0"/>
              <a:t>Претензия английского короля на французский престол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9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617220"/>
            <a:ext cx="11967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Прочитайте фрагмент текста на с.167-168 учебника об армиях двух стран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7649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69" y="170614"/>
            <a:ext cx="1194044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Первый этап войны 1337-1360 гг.</a:t>
            </a:r>
          </a:p>
          <a:p>
            <a:pPr algn="ctr"/>
            <a:endParaRPr lang="ru-RU" sz="2800" b="1" u="sng" dirty="0" smtClean="0"/>
          </a:p>
          <a:p>
            <a:r>
              <a:rPr lang="ru-RU" sz="2800" b="1" dirty="0" smtClean="0"/>
              <a:t>1337 </a:t>
            </a:r>
            <a:r>
              <a:rPr lang="ru-RU" sz="2800" b="1" dirty="0"/>
              <a:t>- англичане предприняли наступление в </a:t>
            </a:r>
            <a:r>
              <a:rPr lang="ru-RU" sz="2800" b="1" dirty="0" smtClean="0"/>
              <a:t>Пикардии</a:t>
            </a:r>
            <a:endParaRPr lang="ru-RU" sz="2800" b="1" dirty="0"/>
          </a:p>
          <a:p>
            <a:endParaRPr lang="ru-RU" sz="2800" b="1" dirty="0"/>
          </a:p>
          <a:p>
            <a:r>
              <a:rPr lang="ru-RU" sz="2800" b="1" dirty="0"/>
              <a:t>1340 – англичане одержали победы </a:t>
            </a:r>
            <a:r>
              <a:rPr lang="ru-RU" sz="2800" b="1" dirty="0" smtClean="0"/>
              <a:t>в морской битве </a:t>
            </a:r>
            <a:r>
              <a:rPr lang="ru-RU" sz="2800" b="1" dirty="0"/>
              <a:t>при </a:t>
            </a:r>
            <a:r>
              <a:rPr lang="ru-RU" sz="2800" b="1" dirty="0" err="1" smtClean="0"/>
              <a:t>Слейсе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1346 - битва при </a:t>
            </a:r>
            <a:r>
              <a:rPr lang="ru-RU" sz="2800" b="1" dirty="0" err="1" smtClean="0"/>
              <a:t>Креси</a:t>
            </a:r>
            <a:r>
              <a:rPr lang="ru-RU" sz="2800" b="1" dirty="0" smtClean="0"/>
              <a:t>; англичане </a:t>
            </a:r>
            <a:r>
              <a:rPr lang="ru-RU" sz="2800" b="1" dirty="0"/>
              <a:t>овладели портовым городом </a:t>
            </a:r>
            <a:r>
              <a:rPr lang="ru-RU" sz="2800" b="1" dirty="0" smtClean="0"/>
              <a:t>Кале</a:t>
            </a:r>
          </a:p>
          <a:p>
            <a:endParaRPr lang="ru-RU" sz="2800" b="1" dirty="0"/>
          </a:p>
          <a:p>
            <a:r>
              <a:rPr lang="ru-RU" sz="2800" b="1" dirty="0"/>
              <a:t>1356- Эдуард - принц Уэльский (Черный принц) разгромил французских рыцарей при Пуатье и пленил французского короля Иоанна II </a:t>
            </a:r>
            <a:r>
              <a:rPr lang="ru-RU" sz="2800" b="1" dirty="0" smtClean="0"/>
              <a:t>Доброго</a:t>
            </a:r>
          </a:p>
          <a:p>
            <a:endParaRPr lang="ru-RU" sz="2800" b="1" dirty="0"/>
          </a:p>
          <a:p>
            <a:r>
              <a:rPr lang="ru-RU" sz="2800" b="1" dirty="0"/>
              <a:t>1360 году был заключен мир в </a:t>
            </a:r>
            <a:r>
              <a:rPr lang="ru-RU" sz="2800" b="1" dirty="0" err="1"/>
              <a:t>Бретиньи</a:t>
            </a:r>
            <a:r>
              <a:rPr lang="ru-RU" sz="2800" b="1" dirty="0"/>
              <a:t>, по которому Франция потеряла земли к югу от Луары (приблизительно треть страны) и порт </a:t>
            </a:r>
            <a:r>
              <a:rPr lang="ru-RU" sz="2800" b="1" dirty="0" smtClean="0"/>
              <a:t>Кале</a:t>
            </a:r>
            <a:endParaRPr lang="ru-RU" sz="28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838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1" y="164054"/>
            <a:ext cx="76104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234" y="6043961"/>
            <a:ext cx="6174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«Граждане Кале» О. Роден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98130" y="395032"/>
            <a:ext cx="4057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Из-за стойкого сопротивления народа Франции на этом война не закончилась…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0873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433</Words>
  <Application>Microsoft Office PowerPoint</Application>
  <PresentationFormat>Широкоэкранный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Windows User</cp:lastModifiedBy>
  <cp:revision>13</cp:revision>
  <dcterms:created xsi:type="dcterms:W3CDTF">2017-11-13T18:19:09Z</dcterms:created>
  <dcterms:modified xsi:type="dcterms:W3CDTF">2020-12-08T07:58:26Z</dcterms:modified>
</cp:coreProperties>
</file>