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69" r:id="rId9"/>
    <p:sldId id="266" r:id="rId10"/>
    <p:sldId id="267" r:id="rId11"/>
    <p:sldId id="268" r:id="rId12"/>
    <p:sldId id="271" r:id="rId13"/>
    <p:sldId id="272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633C3"/>
    <a:srgbClr val="FF0066"/>
    <a:srgbClr val="009ED6"/>
    <a:srgbClr val="5E1098"/>
    <a:srgbClr val="441D61"/>
    <a:srgbClr val="3A308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6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2A514-7449-40BF-8101-3EC6EA9A8240}" type="datetimeFigureOut">
              <a:rPr lang="ru-RU" smtClean="0"/>
              <a:pPr/>
              <a:t>29.11.2020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75EF2-5507-44C1-90E4-2D47254196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2A514-7449-40BF-8101-3EC6EA9A8240}" type="datetimeFigureOut">
              <a:rPr lang="ru-RU" smtClean="0"/>
              <a:pPr/>
              <a:t>29.11.2020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75EF2-5507-44C1-90E4-2D47254196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2A514-7449-40BF-8101-3EC6EA9A8240}" type="datetimeFigureOut">
              <a:rPr lang="ru-RU" smtClean="0"/>
              <a:pPr/>
              <a:t>29.11.2020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75EF2-5507-44C1-90E4-2D47254196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2A514-7449-40BF-8101-3EC6EA9A8240}" type="datetimeFigureOut">
              <a:rPr lang="ru-RU" smtClean="0"/>
              <a:pPr/>
              <a:t>29.11.2020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75EF2-5507-44C1-90E4-2D47254196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2A514-7449-40BF-8101-3EC6EA9A8240}" type="datetimeFigureOut">
              <a:rPr lang="ru-RU" smtClean="0"/>
              <a:pPr/>
              <a:t>29.11.2020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75EF2-5507-44C1-90E4-2D47254196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2A514-7449-40BF-8101-3EC6EA9A8240}" type="datetimeFigureOut">
              <a:rPr lang="ru-RU" smtClean="0"/>
              <a:pPr/>
              <a:t>29.11.2020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75EF2-5507-44C1-90E4-2D47254196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2A514-7449-40BF-8101-3EC6EA9A8240}" type="datetimeFigureOut">
              <a:rPr lang="ru-RU" smtClean="0"/>
              <a:pPr/>
              <a:t>29.11.2020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75EF2-5507-44C1-90E4-2D47254196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2A514-7449-40BF-8101-3EC6EA9A8240}" type="datetimeFigureOut">
              <a:rPr lang="ru-RU" smtClean="0"/>
              <a:pPr/>
              <a:t>29.11.2020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75EF2-5507-44C1-90E4-2D47254196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2A514-7449-40BF-8101-3EC6EA9A8240}" type="datetimeFigureOut">
              <a:rPr lang="ru-RU" smtClean="0"/>
              <a:pPr/>
              <a:t>29.11.2020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75EF2-5507-44C1-90E4-2D47254196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2A514-7449-40BF-8101-3EC6EA9A8240}" type="datetimeFigureOut">
              <a:rPr lang="ru-RU" smtClean="0"/>
              <a:pPr/>
              <a:t>29.11.2020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75EF2-5507-44C1-90E4-2D47254196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2A514-7449-40BF-8101-3EC6EA9A8240}" type="datetimeFigureOut">
              <a:rPr lang="ru-RU" smtClean="0"/>
              <a:pPr/>
              <a:t>29.11.2020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75EF2-5507-44C1-90E4-2D47254196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52A514-7449-40BF-8101-3EC6EA9A8240}" type="datetimeFigureOut">
              <a:rPr lang="ru-RU" smtClean="0"/>
              <a:pPr/>
              <a:t>29.11.2020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875EF2-5507-44C1-90E4-2D47254196D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1.png"/><Relationship Id="rId13" Type="http://schemas.openxmlformats.org/officeDocument/2006/relationships/image" Target="../media/image76.png"/><Relationship Id="rId18" Type="http://schemas.openxmlformats.org/officeDocument/2006/relationships/image" Target="../media/image81.png"/><Relationship Id="rId3" Type="http://schemas.openxmlformats.org/officeDocument/2006/relationships/image" Target="../media/image66.png"/><Relationship Id="rId7" Type="http://schemas.openxmlformats.org/officeDocument/2006/relationships/image" Target="../media/image70.png"/><Relationship Id="rId12" Type="http://schemas.openxmlformats.org/officeDocument/2006/relationships/image" Target="../media/image75.png"/><Relationship Id="rId17" Type="http://schemas.openxmlformats.org/officeDocument/2006/relationships/image" Target="../media/image80.png"/><Relationship Id="rId2" Type="http://schemas.openxmlformats.org/officeDocument/2006/relationships/image" Target="../media/image1.jpeg"/><Relationship Id="rId16" Type="http://schemas.openxmlformats.org/officeDocument/2006/relationships/image" Target="../media/image79.png"/><Relationship Id="rId20" Type="http://schemas.openxmlformats.org/officeDocument/2006/relationships/image" Target="../media/image8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9.png"/><Relationship Id="rId11" Type="http://schemas.openxmlformats.org/officeDocument/2006/relationships/image" Target="../media/image74.png"/><Relationship Id="rId5" Type="http://schemas.openxmlformats.org/officeDocument/2006/relationships/image" Target="../media/image68.png"/><Relationship Id="rId15" Type="http://schemas.openxmlformats.org/officeDocument/2006/relationships/image" Target="../media/image78.png"/><Relationship Id="rId10" Type="http://schemas.openxmlformats.org/officeDocument/2006/relationships/image" Target="../media/image73.png"/><Relationship Id="rId19" Type="http://schemas.openxmlformats.org/officeDocument/2006/relationships/image" Target="../media/image82.png"/><Relationship Id="rId4" Type="http://schemas.openxmlformats.org/officeDocument/2006/relationships/image" Target="../media/image67.png"/><Relationship Id="rId9" Type="http://schemas.openxmlformats.org/officeDocument/2006/relationships/image" Target="../media/image72.png"/><Relationship Id="rId14" Type="http://schemas.openxmlformats.org/officeDocument/2006/relationships/image" Target="../media/image7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youtube.com/watch?v=n8Ksc6eN8Hk" TargetMode="Externa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Shafagakh@gmail.com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jpe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png"/><Relationship Id="rId3" Type="http://schemas.openxmlformats.org/officeDocument/2006/relationships/image" Target="../media/image35.png"/><Relationship Id="rId7" Type="http://schemas.openxmlformats.org/officeDocument/2006/relationships/image" Target="../media/image39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8.png"/><Relationship Id="rId5" Type="http://schemas.openxmlformats.org/officeDocument/2006/relationships/image" Target="../media/image37.png"/><Relationship Id="rId10" Type="http://schemas.openxmlformats.org/officeDocument/2006/relationships/image" Target="../media/image42.png"/><Relationship Id="rId4" Type="http://schemas.openxmlformats.org/officeDocument/2006/relationships/image" Target="../media/image36.png"/><Relationship Id="rId9" Type="http://schemas.openxmlformats.org/officeDocument/2006/relationships/image" Target="../media/image41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png"/><Relationship Id="rId13" Type="http://schemas.openxmlformats.org/officeDocument/2006/relationships/image" Target="../media/image53.png"/><Relationship Id="rId3" Type="http://schemas.openxmlformats.org/officeDocument/2006/relationships/image" Target="../media/image43.png"/><Relationship Id="rId7" Type="http://schemas.openxmlformats.org/officeDocument/2006/relationships/image" Target="../media/image47.png"/><Relationship Id="rId12" Type="http://schemas.openxmlformats.org/officeDocument/2006/relationships/image" Target="../media/image5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6.png"/><Relationship Id="rId11" Type="http://schemas.openxmlformats.org/officeDocument/2006/relationships/image" Target="../media/image51.png"/><Relationship Id="rId5" Type="http://schemas.openxmlformats.org/officeDocument/2006/relationships/image" Target="../media/image45.png"/><Relationship Id="rId10" Type="http://schemas.openxmlformats.org/officeDocument/2006/relationships/image" Target="../media/image50.png"/><Relationship Id="rId4" Type="http://schemas.openxmlformats.org/officeDocument/2006/relationships/image" Target="../media/image44.png"/><Relationship Id="rId9" Type="http://schemas.openxmlformats.org/officeDocument/2006/relationships/image" Target="../media/image49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png"/><Relationship Id="rId13" Type="http://schemas.openxmlformats.org/officeDocument/2006/relationships/image" Target="../media/image64.png"/><Relationship Id="rId3" Type="http://schemas.openxmlformats.org/officeDocument/2006/relationships/image" Target="../media/image54.png"/><Relationship Id="rId7" Type="http://schemas.openxmlformats.org/officeDocument/2006/relationships/image" Target="../media/image58.png"/><Relationship Id="rId12" Type="http://schemas.openxmlformats.org/officeDocument/2006/relationships/image" Target="../media/image6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7.png"/><Relationship Id="rId11" Type="http://schemas.openxmlformats.org/officeDocument/2006/relationships/image" Target="../media/image62.png"/><Relationship Id="rId5" Type="http://schemas.openxmlformats.org/officeDocument/2006/relationships/image" Target="../media/image56.png"/><Relationship Id="rId10" Type="http://schemas.openxmlformats.org/officeDocument/2006/relationships/image" Target="../media/image61.png"/><Relationship Id="rId4" Type="http://schemas.openxmlformats.org/officeDocument/2006/relationships/image" Target="../media/image55.png"/><Relationship Id="rId9" Type="http://schemas.openxmlformats.org/officeDocument/2006/relationships/image" Target="../media/image60.png"/><Relationship Id="rId14" Type="http://schemas.openxmlformats.org/officeDocument/2006/relationships/image" Target="../media/image6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Светлана\Pictures\презен. фоны!!!\рисунки\Рисунок23.jpg"/>
          <p:cNvPicPr>
            <a:picLocks noChangeAspect="1" noChangeArrowheads="1"/>
          </p:cNvPicPr>
          <p:nvPr/>
        </p:nvPicPr>
        <p:blipFill>
          <a:blip r:embed="rId2" cstate="print"/>
          <a:srcRect l="13641"/>
          <a:stretch>
            <a:fillRect/>
          </a:stretch>
        </p:blipFill>
        <p:spPr bwMode="auto">
          <a:xfrm>
            <a:off x="0" y="0"/>
            <a:ext cx="9127029" cy="6858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971600" y="1196752"/>
            <a:ext cx="658957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6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30.11.2020</a:t>
            </a:r>
          </a:p>
          <a:p>
            <a:pPr algn="ctr"/>
            <a:r>
              <a:rPr lang="ru-RU" sz="6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Классная работа</a:t>
            </a:r>
            <a:endParaRPr lang="ru-RU" sz="6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Светлана\Pictures\презен. фоны!!!\рисунки\Рисунок23.jpg"/>
          <p:cNvPicPr>
            <a:picLocks noChangeAspect="1" noChangeArrowheads="1"/>
          </p:cNvPicPr>
          <p:nvPr/>
        </p:nvPicPr>
        <p:blipFill>
          <a:blip r:embed="rId2" cstate="print"/>
          <a:srcRect l="13641"/>
          <a:stretch>
            <a:fillRect/>
          </a:stretch>
        </p:blipFill>
        <p:spPr bwMode="auto">
          <a:xfrm>
            <a:off x="0" y="0"/>
            <a:ext cx="9127029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251520" y="548680"/>
            <a:ext cx="856895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4. 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Выполните действие в десятичных дробях:</a:t>
            </a:r>
          </a:p>
          <a:p>
            <a:endParaRPr lang="ru-RU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а)                                           </a:t>
            </a:r>
          </a:p>
          <a:p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б)</a:t>
            </a:r>
          </a:p>
          <a:p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в)                                          </a:t>
            </a:r>
          </a:p>
          <a:p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г) </a:t>
            </a:r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3528" y="3933056"/>
            <a:ext cx="8568952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5. 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Найдите среднее арифметическое чисел:</a:t>
            </a:r>
          </a:p>
          <a:p>
            <a:endParaRPr lang="ru-RU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а)                                             б)</a:t>
            </a:r>
          </a:p>
          <a:p>
            <a:endParaRPr lang="ru-RU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13144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27584" y="1268760"/>
            <a:ext cx="1085850" cy="857250"/>
          </a:xfrm>
          <a:prstGeom prst="rect">
            <a:avLst/>
          </a:prstGeom>
          <a:noFill/>
        </p:spPr>
      </p:pic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0" y="13144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0" y="13144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07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106" name="Picture 10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5576" y="2564904"/>
            <a:ext cx="1285875" cy="866775"/>
          </a:xfrm>
          <a:prstGeom prst="rect">
            <a:avLst/>
          </a:prstGeom>
          <a:noFill/>
        </p:spPr>
      </p:pic>
      <p:sp>
        <p:nvSpPr>
          <p:cNvPr id="4108" name="Rectangle 12"/>
          <p:cNvSpPr>
            <a:spLocks noChangeArrowheads="1"/>
          </p:cNvSpPr>
          <p:nvPr/>
        </p:nvSpPr>
        <p:spPr bwMode="auto">
          <a:xfrm>
            <a:off x="0" y="13239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10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109" name="Picture 13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11960" y="1772816"/>
            <a:ext cx="1543050" cy="866775"/>
          </a:xfrm>
          <a:prstGeom prst="rect">
            <a:avLst/>
          </a:prstGeom>
          <a:noFill/>
        </p:spPr>
      </p:pic>
      <p:sp>
        <p:nvSpPr>
          <p:cNvPr id="4111" name="Rectangle 15"/>
          <p:cNvSpPr>
            <a:spLocks noChangeArrowheads="1"/>
          </p:cNvSpPr>
          <p:nvPr/>
        </p:nvSpPr>
        <p:spPr bwMode="auto">
          <a:xfrm>
            <a:off x="0" y="13239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13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112" name="Picture 16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11960" y="3068960"/>
            <a:ext cx="1476375" cy="866775"/>
          </a:xfrm>
          <a:prstGeom prst="rect">
            <a:avLst/>
          </a:prstGeom>
          <a:noFill/>
        </p:spPr>
      </p:pic>
      <p:sp>
        <p:nvSpPr>
          <p:cNvPr id="4114" name="Rectangle 18"/>
          <p:cNvSpPr>
            <a:spLocks noChangeArrowheads="1"/>
          </p:cNvSpPr>
          <p:nvPr/>
        </p:nvSpPr>
        <p:spPr bwMode="auto">
          <a:xfrm>
            <a:off x="0" y="13239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16" name="Rectangle 2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115" name="Picture 19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43608" y="4725144"/>
            <a:ext cx="1485900" cy="857250"/>
          </a:xfrm>
          <a:prstGeom prst="rect">
            <a:avLst/>
          </a:prstGeom>
          <a:noFill/>
        </p:spPr>
      </p:pic>
      <p:sp>
        <p:nvSpPr>
          <p:cNvPr id="4119" name="Rectangle 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0" y="904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27" name="Picture 7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79712" y="1484784"/>
            <a:ext cx="1781175" cy="447675"/>
          </a:xfrm>
          <a:prstGeom prst="rect">
            <a:avLst/>
          </a:prstGeom>
          <a:noFill/>
        </p:spPr>
      </p:pic>
      <p:sp>
        <p:nvSpPr>
          <p:cNvPr id="5129" name="Rectangle 9"/>
          <p:cNvSpPr>
            <a:spLocks noChangeArrowheads="1"/>
          </p:cNvSpPr>
          <p:nvPr/>
        </p:nvSpPr>
        <p:spPr bwMode="auto">
          <a:xfrm>
            <a:off x="0" y="904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30" name="Picture 10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79912" y="1484784"/>
            <a:ext cx="952500" cy="447675"/>
          </a:xfrm>
          <a:prstGeom prst="rect">
            <a:avLst/>
          </a:prstGeom>
          <a:noFill/>
        </p:spPr>
      </p:pic>
      <p:sp>
        <p:nvSpPr>
          <p:cNvPr id="5132" name="Rectangle 12"/>
          <p:cNvSpPr>
            <a:spLocks noChangeArrowheads="1"/>
          </p:cNvSpPr>
          <p:nvPr/>
        </p:nvSpPr>
        <p:spPr bwMode="auto">
          <a:xfrm>
            <a:off x="0" y="904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34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33" name="Picture 13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96136" y="1988840"/>
            <a:ext cx="1781175" cy="447675"/>
          </a:xfrm>
          <a:prstGeom prst="rect">
            <a:avLst/>
          </a:prstGeom>
          <a:noFill/>
        </p:spPr>
      </p:pic>
      <p:sp>
        <p:nvSpPr>
          <p:cNvPr id="5135" name="Rectangle 15"/>
          <p:cNvSpPr>
            <a:spLocks noChangeArrowheads="1"/>
          </p:cNvSpPr>
          <p:nvPr/>
        </p:nvSpPr>
        <p:spPr bwMode="auto">
          <a:xfrm>
            <a:off x="0" y="904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37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36" name="Picture 16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68344" y="1988840"/>
            <a:ext cx="952500" cy="447675"/>
          </a:xfrm>
          <a:prstGeom prst="rect">
            <a:avLst/>
          </a:prstGeom>
          <a:noFill/>
        </p:spPr>
      </p:pic>
      <p:sp>
        <p:nvSpPr>
          <p:cNvPr id="5138" name="Rectangle 18"/>
          <p:cNvSpPr>
            <a:spLocks noChangeArrowheads="1"/>
          </p:cNvSpPr>
          <p:nvPr/>
        </p:nvSpPr>
        <p:spPr bwMode="auto">
          <a:xfrm>
            <a:off x="0" y="904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40" name="Rectangle 2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39" name="Picture 19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51720" y="2780928"/>
            <a:ext cx="1781175" cy="447675"/>
          </a:xfrm>
          <a:prstGeom prst="rect">
            <a:avLst/>
          </a:prstGeom>
          <a:noFill/>
        </p:spPr>
      </p:pic>
      <p:sp>
        <p:nvSpPr>
          <p:cNvPr id="5141" name="Rectangle 21"/>
          <p:cNvSpPr>
            <a:spLocks noChangeArrowheads="1"/>
          </p:cNvSpPr>
          <p:nvPr/>
        </p:nvSpPr>
        <p:spPr bwMode="auto">
          <a:xfrm>
            <a:off x="0" y="904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43" name="Rectangle 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42" name="Picture 22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51920" y="2780928"/>
            <a:ext cx="952500" cy="447675"/>
          </a:xfrm>
          <a:prstGeom prst="rect">
            <a:avLst/>
          </a:prstGeom>
          <a:noFill/>
        </p:spPr>
      </p:pic>
      <p:sp>
        <p:nvSpPr>
          <p:cNvPr id="5144" name="Rectangle 24"/>
          <p:cNvSpPr>
            <a:spLocks noChangeArrowheads="1"/>
          </p:cNvSpPr>
          <p:nvPr/>
        </p:nvSpPr>
        <p:spPr bwMode="auto">
          <a:xfrm>
            <a:off x="0" y="904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46" name="Rectangle 2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47" name="Rectangle 27"/>
          <p:cNvSpPr>
            <a:spLocks noChangeArrowheads="1"/>
          </p:cNvSpPr>
          <p:nvPr/>
        </p:nvSpPr>
        <p:spPr bwMode="auto">
          <a:xfrm>
            <a:off x="0" y="904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49" name="Rectangle 2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48" name="Picture 28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96136" y="3284984"/>
            <a:ext cx="1962150" cy="447675"/>
          </a:xfrm>
          <a:prstGeom prst="rect">
            <a:avLst/>
          </a:prstGeom>
          <a:noFill/>
        </p:spPr>
      </p:pic>
      <p:sp>
        <p:nvSpPr>
          <p:cNvPr id="5150" name="Rectangle 30"/>
          <p:cNvSpPr>
            <a:spLocks noChangeArrowheads="1"/>
          </p:cNvSpPr>
          <p:nvPr/>
        </p:nvSpPr>
        <p:spPr bwMode="auto">
          <a:xfrm>
            <a:off x="0" y="904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52" name="Rectangle 3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51" name="Picture 31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12360" y="3284984"/>
            <a:ext cx="952500" cy="447675"/>
          </a:xfrm>
          <a:prstGeom prst="rect">
            <a:avLst/>
          </a:prstGeom>
          <a:noFill/>
        </p:spPr>
      </p:pic>
      <p:sp>
        <p:nvSpPr>
          <p:cNvPr id="5153" name="Rectangle 33"/>
          <p:cNvSpPr>
            <a:spLocks noChangeArrowheads="1"/>
          </p:cNvSpPr>
          <p:nvPr/>
        </p:nvSpPr>
        <p:spPr bwMode="auto">
          <a:xfrm>
            <a:off x="0" y="904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55" name="Rectangle 3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54" name="Picture 34"/>
          <p:cNvPicPr>
            <a:picLocks noChangeAspect="1" noChangeArrowheads="1"/>
          </p:cNvPicPr>
          <p:nvPr/>
        </p:nvPicPr>
        <p:blipFill>
          <a:blip r:embed="rId1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3528" y="5733256"/>
            <a:ext cx="2228850" cy="447675"/>
          </a:xfrm>
          <a:prstGeom prst="rect">
            <a:avLst/>
          </a:prstGeom>
          <a:noFill/>
        </p:spPr>
      </p:pic>
      <p:sp>
        <p:nvSpPr>
          <p:cNvPr id="5156" name="Rectangle 36"/>
          <p:cNvSpPr>
            <a:spLocks noChangeArrowheads="1"/>
          </p:cNvSpPr>
          <p:nvPr/>
        </p:nvSpPr>
        <p:spPr bwMode="auto">
          <a:xfrm>
            <a:off x="0" y="904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58" name="Rectangle 3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57" name="Picture 37"/>
          <p:cNvPicPr>
            <a:picLocks noChangeAspect="1" noChangeArrowheads="1"/>
          </p:cNvPicPr>
          <p:nvPr/>
        </p:nvPicPr>
        <p:blipFill>
          <a:blip r:embed="rId1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27784" y="5733256"/>
            <a:ext cx="952500" cy="447675"/>
          </a:xfrm>
          <a:prstGeom prst="rect">
            <a:avLst/>
          </a:prstGeom>
          <a:noFill/>
        </p:spPr>
      </p:pic>
      <p:sp>
        <p:nvSpPr>
          <p:cNvPr id="5159" name="Rectangle 39"/>
          <p:cNvSpPr>
            <a:spLocks noChangeArrowheads="1"/>
          </p:cNvSpPr>
          <p:nvPr/>
        </p:nvSpPr>
        <p:spPr bwMode="auto">
          <a:xfrm>
            <a:off x="0" y="904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61" name="Rectangle 4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62" name="Rectangle 42"/>
          <p:cNvSpPr>
            <a:spLocks noChangeArrowheads="1"/>
          </p:cNvSpPr>
          <p:nvPr/>
        </p:nvSpPr>
        <p:spPr bwMode="auto">
          <a:xfrm>
            <a:off x="0" y="1323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64" name="Rectangle 4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63" name="Picture 43"/>
          <p:cNvPicPr>
            <a:picLocks noChangeAspect="1" noChangeArrowheads="1"/>
          </p:cNvPicPr>
          <p:nvPr/>
        </p:nvPicPr>
        <p:blipFill>
          <a:blip r:embed="rId1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20072" y="4725144"/>
            <a:ext cx="2228850" cy="866775"/>
          </a:xfrm>
          <a:prstGeom prst="rect">
            <a:avLst/>
          </a:prstGeom>
          <a:noFill/>
        </p:spPr>
      </p:pic>
      <p:sp>
        <p:nvSpPr>
          <p:cNvPr id="5165" name="Rectangle 45"/>
          <p:cNvSpPr>
            <a:spLocks noChangeArrowheads="1"/>
          </p:cNvSpPr>
          <p:nvPr/>
        </p:nvSpPr>
        <p:spPr bwMode="auto">
          <a:xfrm>
            <a:off x="0" y="1323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67" name="Rectangle 4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66" name="Picture 46"/>
          <p:cNvPicPr>
            <a:picLocks noChangeAspect="1" noChangeArrowheads="1"/>
          </p:cNvPicPr>
          <p:nvPr/>
        </p:nvPicPr>
        <p:blipFill>
          <a:blip r:embed="rId1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44008" y="5733256"/>
            <a:ext cx="3162300" cy="447675"/>
          </a:xfrm>
          <a:prstGeom prst="rect">
            <a:avLst/>
          </a:prstGeom>
          <a:noFill/>
        </p:spPr>
      </p:pic>
      <p:sp>
        <p:nvSpPr>
          <p:cNvPr id="5168" name="Rectangle 48"/>
          <p:cNvSpPr>
            <a:spLocks noChangeArrowheads="1"/>
          </p:cNvSpPr>
          <p:nvPr/>
        </p:nvSpPr>
        <p:spPr bwMode="auto">
          <a:xfrm>
            <a:off x="0" y="904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70" name="Rectangle 5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69" name="Picture 49"/>
          <p:cNvPicPr>
            <a:picLocks noChangeAspect="1" noChangeArrowheads="1"/>
          </p:cNvPicPr>
          <p:nvPr/>
        </p:nvPicPr>
        <p:blipFill>
          <a:blip r:embed="rId2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84368" y="5733256"/>
            <a:ext cx="704850" cy="447675"/>
          </a:xfrm>
          <a:prstGeom prst="rect">
            <a:avLst/>
          </a:prstGeom>
          <a:noFill/>
        </p:spPr>
      </p:pic>
      <p:sp>
        <p:nvSpPr>
          <p:cNvPr id="5171" name="Rectangle 51"/>
          <p:cNvSpPr>
            <a:spLocks noChangeArrowheads="1"/>
          </p:cNvSpPr>
          <p:nvPr/>
        </p:nvSpPr>
        <p:spPr bwMode="auto">
          <a:xfrm>
            <a:off x="0" y="904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1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1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5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5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5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5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5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5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5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5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51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51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5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51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51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5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Светлана\Pictures\презен. фоны!!!\рисунки\Рисунок23.jpg"/>
          <p:cNvPicPr>
            <a:picLocks noChangeAspect="1" noChangeArrowheads="1"/>
          </p:cNvPicPr>
          <p:nvPr/>
        </p:nvPicPr>
        <p:blipFill>
          <a:blip r:embed="rId2" cstate="print"/>
          <a:srcRect l="13641"/>
          <a:stretch>
            <a:fillRect/>
          </a:stretch>
        </p:blipFill>
        <p:spPr bwMode="auto">
          <a:xfrm>
            <a:off x="8485" y="0"/>
            <a:ext cx="9127029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683568" y="404664"/>
            <a:ext cx="76328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Ответьте на вопросы:</a:t>
            </a:r>
            <a:endParaRPr lang="ru-RU" sz="28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3528" y="1124744"/>
            <a:ext cx="76328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Как называется дробь  0,73222…?</a:t>
            </a:r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3528" y="2060848"/>
            <a:ext cx="8820472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Какие дроби  можно записать в виде периодической десятичной дроби: </a:t>
            </a:r>
          </a:p>
          <a:p>
            <a:pPr algn="ctr"/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1,6;    1,666…;   1,6457…;  1,30606… ?</a:t>
            </a:r>
          </a:p>
          <a:p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Как это сделать?</a:t>
            </a: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67544" y="4581128"/>
            <a:ext cx="820891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Можно ли по записи обыкновенной дроби    </a:t>
            </a:r>
          </a:p>
          <a:p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определить будет она конечной  или  бесконечной ?</a:t>
            </a:r>
          </a:p>
          <a:p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Если можно, то как?</a:t>
            </a:r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3553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75656" y="4005064"/>
            <a:ext cx="2466975" cy="476250"/>
          </a:xfrm>
          <a:prstGeom prst="rect">
            <a:avLst/>
          </a:prstGeom>
          <a:noFill/>
        </p:spPr>
      </p:pic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3555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44008" y="4005064"/>
            <a:ext cx="3200400" cy="4762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5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5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3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86000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>
                <a:hlinkClick r:id="rId2"/>
              </a:rPr>
              <a:t>https://www.youtube.com/watch?v=n8Ksc6eN8Hk</a:t>
            </a: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5" name="Picture 2" descr="C:\Users\Светлана\Pictures\презен. фоны!!!\рисунки\Рисунок23.jpg"/>
          <p:cNvPicPr>
            <a:picLocks noChangeAspect="1" noChangeArrowheads="1"/>
          </p:cNvPicPr>
          <p:nvPr/>
        </p:nvPicPr>
        <p:blipFill>
          <a:blip r:embed="rId3" cstate="print"/>
          <a:srcRect l="13641"/>
          <a:stretch>
            <a:fillRect/>
          </a:stretch>
        </p:blipFill>
        <p:spPr bwMode="auto">
          <a:xfrm>
            <a:off x="8485" y="0"/>
            <a:ext cx="9127029" cy="68580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323528" y="2996952"/>
            <a:ext cx="8568952" cy="15696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dirty="0" smtClean="0">
                <a:hlinkClick r:id="rId2"/>
              </a:rPr>
              <a:t>https://www.youtube.com/watch?v=n8Ksc6eN8Hk</a:t>
            </a:r>
            <a:r>
              <a:rPr lang="ru-RU" sz="4800" dirty="0" smtClean="0"/>
              <a:t>  </a:t>
            </a:r>
            <a:endParaRPr lang="ru-RU" sz="48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51520" y="260648"/>
            <a:ext cx="864096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Ребята, просмотрите пройдя по ссылке интересное дополнение к уроку:</a:t>
            </a:r>
            <a:endParaRPr lang="ru-RU" sz="48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Светлана\Pictures\презен. фоны!!!\рисунки\Рисунок23.jpg"/>
          <p:cNvPicPr>
            <a:picLocks noChangeAspect="1" noChangeArrowheads="1"/>
          </p:cNvPicPr>
          <p:nvPr/>
        </p:nvPicPr>
        <p:blipFill>
          <a:blip r:embed="rId2" cstate="print"/>
          <a:srcRect l="13641"/>
          <a:stretch>
            <a:fillRect/>
          </a:stretch>
        </p:blipFill>
        <p:spPr bwMode="auto">
          <a:xfrm>
            <a:off x="0" y="0"/>
            <a:ext cx="9127029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467544" y="1916832"/>
            <a:ext cx="813690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Стр.100, П.17</a:t>
            </a:r>
          </a:p>
          <a:p>
            <a:pPr>
              <a:buFont typeface="Arial" pitchFamily="34" charset="0"/>
              <a:buChar char="•"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учить признак, знать как читают бесконечные периодические десятичные дроби!</a:t>
            </a:r>
          </a:p>
          <a:p>
            <a:pPr>
              <a:buFont typeface="Arial" pitchFamily="34" charset="0"/>
              <a:buChar char="•"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Стр.102, ответить на вопрос письменно, </a:t>
            </a:r>
            <a:r>
              <a:rPr lang="ru-RU" sz="3600" b="1" smtClean="0">
                <a:latin typeface="Times New Roman" pitchFamily="18" charset="0"/>
                <a:cs typeface="Times New Roman" pitchFamily="18" charset="0"/>
              </a:rPr>
              <a:t>№</a:t>
            </a:r>
            <a:r>
              <a:rPr lang="ru-RU" sz="3600" b="1" smtClean="0">
                <a:latin typeface="Times New Roman" pitchFamily="18" charset="0"/>
                <a:cs typeface="Times New Roman" pitchFamily="18" charset="0"/>
              </a:rPr>
              <a:t>552</a:t>
            </a:r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Проведенную работу выслать на почту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  <a:hlinkClick r:id="rId3"/>
              </a:rPr>
              <a:t>Shafagakh@gmail.com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476672"/>
            <a:ext cx="82089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Домашнее задание:</a:t>
            </a:r>
            <a:endParaRPr lang="ru-RU" sz="5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Светлана\Pictures\презен. фоны!!!\рисунки\Рисунок23.jpg"/>
          <p:cNvPicPr>
            <a:picLocks noChangeAspect="1" noChangeArrowheads="1"/>
          </p:cNvPicPr>
          <p:nvPr/>
        </p:nvPicPr>
        <p:blipFill>
          <a:blip r:embed="rId2" cstate="print"/>
          <a:srcRect l="13641"/>
          <a:stretch>
            <a:fillRect/>
          </a:stretch>
        </p:blipFill>
        <p:spPr bwMode="auto">
          <a:xfrm>
            <a:off x="8485" y="0"/>
            <a:ext cx="9127029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51520" y="332656"/>
            <a:ext cx="83529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Среди выражений найдите равные:</a:t>
            </a:r>
            <a:endParaRPr lang="ru-RU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11760" y="908720"/>
            <a:ext cx="200025" cy="866775"/>
          </a:xfrm>
          <a:prstGeom prst="rect">
            <a:avLst/>
          </a:prstGeom>
          <a:noFill/>
        </p:spPr>
      </p:pic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0" y="1323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9222" name="Picture 6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75856" y="1124744"/>
            <a:ext cx="542925" cy="476250"/>
          </a:xfrm>
          <a:prstGeom prst="rect">
            <a:avLst/>
          </a:prstGeom>
          <a:noFill/>
        </p:spPr>
      </p:pic>
      <p:sp>
        <p:nvSpPr>
          <p:cNvPr id="9225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227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229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9228" name="Picture 12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55976" y="1124744"/>
            <a:ext cx="542925" cy="476250"/>
          </a:xfrm>
          <a:prstGeom prst="rect">
            <a:avLst/>
          </a:prstGeom>
          <a:noFill/>
        </p:spPr>
      </p:pic>
      <p:sp>
        <p:nvSpPr>
          <p:cNvPr id="9231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9230" name="Picture 14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64088" y="908720"/>
            <a:ext cx="276225" cy="866775"/>
          </a:xfrm>
          <a:prstGeom prst="rect">
            <a:avLst/>
          </a:prstGeom>
          <a:noFill/>
        </p:spPr>
      </p:pic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9232" name="Picture 16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84168" y="908720"/>
            <a:ext cx="276225" cy="866775"/>
          </a:xfrm>
          <a:prstGeom prst="rect">
            <a:avLst/>
          </a:prstGeom>
          <a:noFill/>
        </p:spPr>
      </p:pic>
      <p:sp>
        <p:nvSpPr>
          <p:cNvPr id="9235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9234" name="Picture 18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32240" y="1124744"/>
            <a:ext cx="542925" cy="476250"/>
          </a:xfrm>
          <a:prstGeom prst="rect">
            <a:avLst/>
          </a:prstGeom>
          <a:noFill/>
        </p:spPr>
      </p:pic>
      <p:sp>
        <p:nvSpPr>
          <p:cNvPr id="23" name="TextBox 22"/>
          <p:cNvSpPr txBox="1"/>
          <p:nvPr/>
        </p:nvSpPr>
        <p:spPr>
          <a:xfrm>
            <a:off x="395536" y="2780928"/>
            <a:ext cx="835292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Выполните деление:</a:t>
            </a:r>
          </a:p>
          <a:p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а)                           б)</a:t>
            </a:r>
            <a:endParaRPr lang="ru-RU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37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9236" name="Picture 20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39752" y="3429000"/>
            <a:ext cx="542925" cy="476250"/>
          </a:xfrm>
          <a:prstGeom prst="rect">
            <a:avLst/>
          </a:prstGeom>
          <a:noFill/>
        </p:spPr>
      </p:pic>
      <p:sp>
        <p:nvSpPr>
          <p:cNvPr id="9239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9238" name="Picture 22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64088" y="3429000"/>
            <a:ext cx="742950" cy="476250"/>
          </a:xfrm>
          <a:prstGeom prst="rect">
            <a:avLst/>
          </a:prstGeom>
          <a:noFill/>
        </p:spPr>
      </p:pic>
      <p:sp>
        <p:nvSpPr>
          <p:cNvPr id="9241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" name="TextBox 29"/>
          <p:cNvSpPr txBox="1"/>
          <p:nvPr/>
        </p:nvSpPr>
        <p:spPr>
          <a:xfrm>
            <a:off x="395536" y="4005064"/>
            <a:ext cx="835292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Вставьте пропущенные числа:</a:t>
            </a:r>
          </a:p>
          <a:p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а)                                     б)</a:t>
            </a:r>
          </a:p>
          <a:p>
            <a:endParaRPr lang="ru-RU" sz="3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в)                                     г)</a:t>
            </a:r>
          </a:p>
        </p:txBody>
      </p:sp>
      <p:sp>
        <p:nvSpPr>
          <p:cNvPr id="9243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9242" name="Picture 26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87624" y="4437112"/>
            <a:ext cx="1800225" cy="904875"/>
          </a:xfrm>
          <a:prstGeom prst="rect">
            <a:avLst/>
          </a:prstGeom>
          <a:noFill/>
        </p:spPr>
      </p:pic>
      <p:sp>
        <p:nvSpPr>
          <p:cNvPr id="9245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9244" name="Picture 28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92080" y="5373216"/>
            <a:ext cx="2190750" cy="904875"/>
          </a:xfrm>
          <a:prstGeom prst="rect">
            <a:avLst/>
          </a:prstGeom>
          <a:noFill/>
        </p:spPr>
      </p:pic>
      <p:sp>
        <p:nvSpPr>
          <p:cNvPr id="9247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9246" name="Picture 30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20072" y="4437112"/>
            <a:ext cx="1857375" cy="866775"/>
          </a:xfrm>
          <a:prstGeom prst="rect">
            <a:avLst/>
          </a:prstGeom>
          <a:noFill/>
        </p:spPr>
      </p:pic>
      <p:sp>
        <p:nvSpPr>
          <p:cNvPr id="9249" name="Rectangle 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9248" name="Picture 32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87624" y="5445224"/>
            <a:ext cx="1790700" cy="857250"/>
          </a:xfrm>
          <a:prstGeom prst="rect">
            <a:avLst/>
          </a:prstGeom>
          <a:noFill/>
        </p:spPr>
      </p:pic>
      <p:sp>
        <p:nvSpPr>
          <p:cNvPr id="9251" name="Rectangle 3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9250" name="Picture 34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03848" y="2132856"/>
            <a:ext cx="266700" cy="476250"/>
          </a:xfrm>
          <a:prstGeom prst="rect">
            <a:avLst/>
          </a:prstGeom>
          <a:noFill/>
        </p:spPr>
      </p:pic>
      <p:sp>
        <p:nvSpPr>
          <p:cNvPr id="9253" name="Rectangle 3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9252" name="Picture 36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4048" y="2132856"/>
            <a:ext cx="266700" cy="476250"/>
          </a:xfrm>
          <a:prstGeom prst="rect">
            <a:avLst/>
          </a:prstGeom>
          <a:noFill/>
        </p:spPr>
      </p:pic>
      <p:sp>
        <p:nvSpPr>
          <p:cNvPr id="9255" name="Rectangle 3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9254" name="Picture 38"/>
          <p:cNvPicPr>
            <a:picLocks noChangeAspect="1" noChangeArrowheads="1"/>
          </p:cNvPicPr>
          <p:nvPr/>
        </p:nvPicPr>
        <p:blipFill>
          <a:blip r:embed="rId1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87824" y="3429000"/>
            <a:ext cx="1028700" cy="476250"/>
          </a:xfrm>
          <a:prstGeom prst="rect">
            <a:avLst/>
          </a:prstGeom>
          <a:noFill/>
        </p:spPr>
      </p:pic>
      <p:sp>
        <p:nvSpPr>
          <p:cNvPr id="9257" name="Rectangle 4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9256" name="Picture 40"/>
          <p:cNvPicPr>
            <a:picLocks noChangeAspect="1" noChangeArrowheads="1"/>
          </p:cNvPicPr>
          <p:nvPr/>
        </p:nvPicPr>
        <p:blipFill>
          <a:blip r:embed="rId1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28184" y="3429000"/>
            <a:ext cx="1028700" cy="476250"/>
          </a:xfrm>
          <a:prstGeom prst="rect">
            <a:avLst/>
          </a:prstGeom>
          <a:noFill/>
        </p:spPr>
      </p:pic>
      <p:sp>
        <p:nvSpPr>
          <p:cNvPr id="9259" name="Rectangle 4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261" name="Rectangle 4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9260" name="Picture 44"/>
          <p:cNvPicPr>
            <a:picLocks noChangeAspect="1" noChangeArrowheads="1"/>
          </p:cNvPicPr>
          <p:nvPr/>
        </p:nvPicPr>
        <p:blipFill>
          <a:blip r:embed="rId1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11760" y="4509120"/>
            <a:ext cx="390525" cy="476250"/>
          </a:xfrm>
          <a:prstGeom prst="rect">
            <a:avLst/>
          </a:prstGeom>
          <a:noFill/>
        </p:spPr>
      </p:pic>
      <p:sp>
        <p:nvSpPr>
          <p:cNvPr id="9263" name="Rectangle 4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9262" name="Picture 46"/>
          <p:cNvPicPr>
            <a:picLocks noChangeAspect="1" noChangeArrowheads="1"/>
          </p:cNvPicPr>
          <p:nvPr/>
        </p:nvPicPr>
        <p:blipFill>
          <a:blip r:embed="rId1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16216" y="4869160"/>
            <a:ext cx="590550" cy="476250"/>
          </a:xfrm>
          <a:prstGeom prst="rect">
            <a:avLst/>
          </a:prstGeom>
          <a:noFill/>
        </p:spPr>
      </p:pic>
      <p:sp>
        <p:nvSpPr>
          <p:cNvPr id="9265" name="Rectangle 4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9264" name="Picture 48"/>
          <p:cNvPicPr>
            <a:picLocks noChangeAspect="1" noChangeArrowheads="1"/>
          </p:cNvPicPr>
          <p:nvPr/>
        </p:nvPicPr>
        <p:blipFill>
          <a:blip r:embed="rId1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83768" y="5877272"/>
            <a:ext cx="590550" cy="476250"/>
          </a:xfrm>
          <a:prstGeom prst="rect">
            <a:avLst/>
          </a:prstGeom>
          <a:noFill/>
        </p:spPr>
      </p:pic>
      <p:sp>
        <p:nvSpPr>
          <p:cNvPr id="9267" name="Rectangle 5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9266" name="Picture 50"/>
          <p:cNvPicPr>
            <a:picLocks noChangeAspect="1" noChangeArrowheads="1"/>
          </p:cNvPicPr>
          <p:nvPr/>
        </p:nvPicPr>
        <p:blipFill>
          <a:blip r:embed="rId2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32240" y="5373216"/>
            <a:ext cx="590550" cy="4762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9.06568E-7 L 0.05209 0.1468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" y="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1.3506E-6 L -0.34479 0.14362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92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2" y="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2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1.3506E-6 L 0.11979 0.14362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0" y="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9.06568E-7 L 0.00069 0.13622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2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2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2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9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92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92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9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92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92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9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92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92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9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92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92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9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9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92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9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Светлана\Pictures\презен. фоны!!!\рисунки\Рисунок23.jpg"/>
          <p:cNvPicPr>
            <a:picLocks noChangeAspect="1" noChangeArrowheads="1"/>
          </p:cNvPicPr>
          <p:nvPr/>
        </p:nvPicPr>
        <p:blipFill>
          <a:blip r:embed="rId2" cstate="print"/>
          <a:srcRect l="13641"/>
          <a:stretch>
            <a:fillRect/>
          </a:stretch>
        </p:blipFill>
        <p:spPr bwMode="auto">
          <a:xfrm>
            <a:off x="8485" y="0"/>
            <a:ext cx="9127029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251520" y="332656"/>
            <a:ext cx="83529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Повторим :</a:t>
            </a:r>
            <a:endParaRPr lang="ru-RU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3528" y="1052736"/>
            <a:ext cx="83529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Что означает дробь          ?</a:t>
            </a:r>
            <a:endParaRPr lang="ru-RU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8193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0" y="1052736"/>
            <a:ext cx="209550" cy="790575"/>
          </a:xfrm>
          <a:prstGeom prst="rect">
            <a:avLst/>
          </a:prstGeom>
          <a:noFill/>
        </p:spPr>
      </p:pic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0" y="12477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32040" y="1700808"/>
            <a:ext cx="3168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Деление </a:t>
            </a:r>
            <a:r>
              <a:rPr lang="en-US" sz="32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32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32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51520" y="2636912"/>
            <a:ext cx="83529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Как дробь       записать десятичной ?</a:t>
            </a:r>
            <a:endParaRPr lang="ru-RU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71800" y="2564904"/>
            <a:ext cx="209550" cy="790575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3563888" y="3284984"/>
            <a:ext cx="51125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Выполнить деление  </a:t>
            </a:r>
            <a:r>
              <a:rPr lang="en-US" sz="32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32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32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95536" y="4293096"/>
            <a:ext cx="83529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Как дробь            записать обыкновенной ?</a:t>
            </a:r>
            <a:endParaRPr lang="ru-RU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43808" y="4437112"/>
            <a:ext cx="866775" cy="476250"/>
          </a:xfrm>
          <a:prstGeom prst="rect">
            <a:avLst/>
          </a:prstGeom>
          <a:noFill/>
        </p:spPr>
      </p:pic>
      <p:sp>
        <p:nvSpPr>
          <p:cNvPr id="819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201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8200" name="Picture 8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88024" y="4941168"/>
            <a:ext cx="2124075" cy="7905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Светлана\Pictures\презен. фоны!!!\рисунки\Рисунок23.jpg"/>
          <p:cNvPicPr>
            <a:picLocks noChangeAspect="1" noChangeArrowheads="1"/>
          </p:cNvPicPr>
          <p:nvPr/>
        </p:nvPicPr>
        <p:blipFill>
          <a:blip r:embed="rId2" cstate="print"/>
          <a:srcRect l="13641"/>
          <a:stretch>
            <a:fillRect/>
          </a:stretch>
        </p:blipFill>
        <p:spPr bwMode="auto">
          <a:xfrm>
            <a:off x="8485" y="0"/>
            <a:ext cx="9127029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251520" y="332656"/>
            <a:ext cx="83529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Найдите значение выражения: </a:t>
            </a:r>
            <a:endParaRPr lang="ru-RU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169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43808" y="1196752"/>
            <a:ext cx="2781300" cy="876300"/>
          </a:xfrm>
          <a:prstGeom prst="rect">
            <a:avLst/>
          </a:prstGeom>
          <a:noFill/>
        </p:spPr>
      </p:pic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23728" y="2780928"/>
            <a:ext cx="1209675" cy="866775"/>
          </a:xfrm>
          <a:prstGeom prst="rect">
            <a:avLst/>
          </a:prstGeom>
          <a:noFill/>
        </p:spPr>
      </p:pic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95936" y="2780928"/>
            <a:ext cx="2124075" cy="866775"/>
          </a:xfrm>
          <a:prstGeom prst="rect">
            <a:avLst/>
          </a:prstGeom>
          <a:noFill/>
        </p:spPr>
      </p:pic>
      <p:sp>
        <p:nvSpPr>
          <p:cNvPr id="7176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177" name="Rectangle 9"/>
          <p:cNvSpPr>
            <a:spLocks noChangeArrowheads="1"/>
          </p:cNvSpPr>
          <p:nvPr/>
        </p:nvSpPr>
        <p:spPr bwMode="auto">
          <a:xfrm>
            <a:off x="0" y="1076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23528" y="2060848"/>
            <a:ext cx="83529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Преобразуем обыкновенные дроби в десятичные:</a:t>
            </a:r>
            <a:endParaRPr lang="ru-RU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691680" y="4149080"/>
            <a:ext cx="655272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Что за дробь 0,1666…?</a:t>
            </a:r>
          </a:p>
          <a:p>
            <a:pPr marL="514350" indent="-514350">
              <a:buAutoNum type="arabicPeriod"/>
            </a:pP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Что делать в случае, когда в выражении встречаются такие дроби?</a:t>
            </a:r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27584" y="3573016"/>
            <a:ext cx="54056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3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sz="13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156176" y="2708920"/>
            <a:ext cx="5405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sz="5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Светлана\Pictures\презен. фоны!!!\рисунки\Рисунок23.jpg"/>
          <p:cNvPicPr>
            <a:picLocks noChangeAspect="1" noChangeArrowheads="1"/>
          </p:cNvPicPr>
          <p:nvPr/>
        </p:nvPicPr>
        <p:blipFill>
          <a:blip r:embed="rId2" cstate="print"/>
          <a:srcRect l="13641"/>
          <a:stretch>
            <a:fillRect/>
          </a:stretch>
        </p:blipFill>
        <p:spPr bwMode="auto">
          <a:xfrm>
            <a:off x="8485" y="0"/>
            <a:ext cx="9127029" cy="6858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323528" y="1124744"/>
            <a:ext cx="83529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Десятичные дроби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67544" y="3645024"/>
            <a:ext cx="24482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4000" i="1" dirty="0" smtClean="0">
                <a:solidFill>
                  <a:srgbClr val="009ED6"/>
                </a:solidFill>
                <a:latin typeface="Times New Roman" pitchFamily="18" charset="0"/>
                <a:cs typeface="Times New Roman" pitchFamily="18" charset="0"/>
              </a:rPr>
              <a:t>конечные</a:t>
            </a:r>
            <a:endParaRPr lang="ru-RU" sz="4000" i="1" dirty="0">
              <a:solidFill>
                <a:srgbClr val="009ED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64088" y="3645024"/>
            <a:ext cx="31683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4000" i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бесконечные</a:t>
            </a:r>
            <a:endParaRPr lang="ru-RU" sz="4000" i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483768" y="4293096"/>
            <a:ext cx="34563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9633C3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4000" i="1" dirty="0" smtClean="0">
                <a:solidFill>
                  <a:srgbClr val="5E1098"/>
                </a:solidFill>
                <a:latin typeface="Times New Roman" pitchFamily="18" charset="0"/>
                <a:cs typeface="Times New Roman" pitchFamily="18" charset="0"/>
              </a:rPr>
              <a:t>бесконечные</a:t>
            </a:r>
          </a:p>
          <a:p>
            <a:r>
              <a:rPr lang="ru-RU" sz="4000" i="1" dirty="0" smtClean="0">
                <a:solidFill>
                  <a:srgbClr val="5E1098"/>
                </a:solidFill>
                <a:latin typeface="Times New Roman" pitchFamily="18" charset="0"/>
                <a:cs typeface="Times New Roman" pitchFamily="18" charset="0"/>
              </a:rPr>
              <a:t>периодические</a:t>
            </a:r>
            <a:endParaRPr lang="ru-RU" sz="4000" i="1" dirty="0">
              <a:solidFill>
                <a:srgbClr val="5E109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Прямая со стрелкой 9"/>
          <p:cNvCxnSpPr>
            <a:endCxn id="5" idx="0"/>
          </p:cNvCxnSpPr>
          <p:nvPr/>
        </p:nvCxnSpPr>
        <p:spPr>
          <a:xfrm flipH="1">
            <a:off x="1691680" y="1916832"/>
            <a:ext cx="2592288" cy="1728192"/>
          </a:xfrm>
          <a:prstGeom prst="straightConnector1">
            <a:avLst/>
          </a:prstGeom>
          <a:ln w="28575">
            <a:solidFill>
              <a:srgbClr val="009ED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>
            <a:endCxn id="7" idx="0"/>
          </p:cNvCxnSpPr>
          <p:nvPr/>
        </p:nvCxnSpPr>
        <p:spPr>
          <a:xfrm>
            <a:off x="4283968" y="1916832"/>
            <a:ext cx="2664296" cy="1728192"/>
          </a:xfrm>
          <a:prstGeom prst="straightConnector1">
            <a:avLst/>
          </a:prstGeom>
          <a:ln w="28575">
            <a:solidFill>
              <a:srgbClr val="FF006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4283968" y="1916832"/>
            <a:ext cx="0" cy="2304256"/>
          </a:xfrm>
          <a:prstGeom prst="straightConnector1">
            <a:avLst/>
          </a:prstGeom>
          <a:ln w="28575">
            <a:solidFill>
              <a:srgbClr val="9633C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45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91880" y="5733256"/>
            <a:ext cx="1466850" cy="476250"/>
          </a:xfrm>
          <a:prstGeom prst="rect">
            <a:avLst/>
          </a:prstGeom>
          <a:noFill/>
        </p:spPr>
      </p:pic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87624" y="4437112"/>
            <a:ext cx="742950" cy="476250"/>
          </a:xfrm>
          <a:prstGeom prst="rect">
            <a:avLst/>
          </a:prstGeom>
          <a:noFill/>
        </p:spPr>
      </p:pic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51" name="Picture 7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300192" y="4437112"/>
            <a:ext cx="1581150" cy="4762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1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1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6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Светлана\Pictures\презен. фоны!!!\рисунки\Рисунок23.jpg"/>
          <p:cNvPicPr>
            <a:picLocks noChangeAspect="1" noChangeArrowheads="1"/>
          </p:cNvPicPr>
          <p:nvPr/>
        </p:nvPicPr>
        <p:blipFill>
          <a:blip r:embed="rId2" cstate="print"/>
          <a:srcRect l="13641"/>
          <a:stretch>
            <a:fillRect/>
          </a:stretch>
        </p:blipFill>
        <p:spPr bwMode="auto">
          <a:xfrm>
            <a:off x="8485" y="0"/>
            <a:ext cx="9127029" cy="6858000"/>
          </a:xfrm>
          <a:prstGeom prst="rect">
            <a:avLst/>
          </a:prstGeom>
          <a:noFill/>
        </p:spPr>
      </p:pic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251520" y="332656"/>
            <a:ext cx="83529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Бесконечная десятичная</a:t>
            </a:r>
          </a:p>
          <a:p>
            <a:pPr algn="ctr"/>
            <a:r>
              <a:rPr lang="ru-RU" sz="3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периодическая дробь</a:t>
            </a:r>
            <a:endParaRPr lang="ru-RU" sz="36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0" y="13335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29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28" name="Picture 8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11760" y="2204864"/>
            <a:ext cx="2247900" cy="619125"/>
          </a:xfrm>
          <a:prstGeom prst="rect">
            <a:avLst/>
          </a:prstGeom>
          <a:noFill/>
        </p:spPr>
      </p:pic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30" name="Picture 10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35696" y="1916832"/>
            <a:ext cx="257175" cy="1123950"/>
          </a:xfrm>
          <a:prstGeom prst="rect">
            <a:avLst/>
          </a:prstGeom>
          <a:noFill/>
        </p:spPr>
      </p:pic>
      <p:sp>
        <p:nvSpPr>
          <p:cNvPr id="5132" name="Rectangle 12"/>
          <p:cNvSpPr>
            <a:spLocks noChangeArrowheads="1"/>
          </p:cNvSpPr>
          <p:nvPr/>
        </p:nvSpPr>
        <p:spPr bwMode="auto">
          <a:xfrm>
            <a:off x="0" y="15811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34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33" name="Picture 13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60032" y="2204864"/>
            <a:ext cx="1800225" cy="619125"/>
          </a:xfrm>
          <a:prstGeom prst="rect">
            <a:avLst/>
          </a:prstGeom>
          <a:noFill/>
        </p:spPr>
      </p:pic>
      <p:sp>
        <p:nvSpPr>
          <p:cNvPr id="5135" name="Rectangle 15"/>
          <p:cNvSpPr>
            <a:spLocks noChangeArrowheads="1"/>
          </p:cNvSpPr>
          <p:nvPr/>
        </p:nvSpPr>
        <p:spPr bwMode="auto">
          <a:xfrm>
            <a:off x="0" y="1076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>
            <a:off x="6012160" y="2852936"/>
            <a:ext cx="504056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5508104" y="2996952"/>
            <a:ext cx="16196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период</a:t>
            </a:r>
            <a:endParaRPr lang="ru-RU" sz="3200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95536" y="3645024"/>
            <a:ext cx="83529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Период</a:t>
            </a: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это число, которое в записи десятичной периодической дроби </a:t>
            </a:r>
          </a:p>
          <a:p>
            <a:pPr algn="ctr"/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повторяется  бесконечно.</a:t>
            </a:r>
            <a:endParaRPr lang="ru-RU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37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38" name="Rectangle 18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3" name="Прямая соединительная линия 32"/>
          <p:cNvCxnSpPr/>
          <p:nvPr/>
        </p:nvCxnSpPr>
        <p:spPr>
          <a:xfrm>
            <a:off x="2627784" y="6021288"/>
            <a:ext cx="36004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7308304" y="6021288"/>
            <a:ext cx="792088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4932040" y="6021288"/>
            <a:ext cx="504056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40" name="Rectangle 2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41" name="Rectangle 21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43" name="Rectangle 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42" name="Picture 22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84168" y="5301208"/>
            <a:ext cx="2152650" cy="866775"/>
          </a:xfrm>
          <a:prstGeom prst="rect">
            <a:avLst/>
          </a:prstGeom>
          <a:noFill/>
        </p:spPr>
      </p:pic>
      <p:sp>
        <p:nvSpPr>
          <p:cNvPr id="5144" name="Rectangle 24"/>
          <p:cNvSpPr>
            <a:spLocks noChangeArrowheads="1"/>
          </p:cNvSpPr>
          <p:nvPr/>
        </p:nvSpPr>
        <p:spPr bwMode="auto">
          <a:xfrm>
            <a:off x="0" y="1323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46" name="Rectangle 2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45" name="Picture 25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1560" y="5301208"/>
            <a:ext cx="2543175" cy="857250"/>
          </a:xfrm>
          <a:prstGeom prst="rect">
            <a:avLst/>
          </a:prstGeom>
          <a:noFill/>
        </p:spPr>
      </p:pic>
      <p:sp>
        <p:nvSpPr>
          <p:cNvPr id="5147" name="Rectangle 27"/>
          <p:cNvSpPr>
            <a:spLocks noChangeArrowheads="1"/>
          </p:cNvSpPr>
          <p:nvPr/>
        </p:nvSpPr>
        <p:spPr bwMode="auto">
          <a:xfrm>
            <a:off x="0" y="1314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49" name="Rectangle 2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48" name="Picture 28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35896" y="5301208"/>
            <a:ext cx="1952625" cy="866775"/>
          </a:xfrm>
          <a:prstGeom prst="rect">
            <a:avLst/>
          </a:prstGeom>
          <a:noFill/>
        </p:spPr>
      </p:pic>
      <p:sp>
        <p:nvSpPr>
          <p:cNvPr id="5150" name="Rectangle 30"/>
          <p:cNvSpPr>
            <a:spLocks noChangeArrowheads="1"/>
          </p:cNvSpPr>
          <p:nvPr/>
        </p:nvSpPr>
        <p:spPr bwMode="auto">
          <a:xfrm>
            <a:off x="0" y="1323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51929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1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1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5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5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5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5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5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5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5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8" grpId="0"/>
      <p:bldP spid="2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Светлана\Pictures\презен. фоны!!!\рисунки\Рисунок23.jpg"/>
          <p:cNvPicPr>
            <a:picLocks noChangeAspect="1" noChangeArrowheads="1"/>
          </p:cNvPicPr>
          <p:nvPr/>
        </p:nvPicPr>
        <p:blipFill>
          <a:blip r:embed="rId2" cstate="print"/>
          <a:srcRect l="13641"/>
          <a:stretch>
            <a:fillRect/>
          </a:stretch>
        </p:blipFill>
        <p:spPr bwMode="auto">
          <a:xfrm>
            <a:off x="16971" y="0"/>
            <a:ext cx="9127029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971600" y="0"/>
            <a:ext cx="5040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sz="9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35696" y="188640"/>
            <a:ext cx="66967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Можно ли по записи обыкновенной</a:t>
            </a:r>
          </a:p>
          <a:p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дроби  определить будет она</a:t>
            </a:r>
          </a:p>
          <a:p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конечной  или  бесконечной ?</a:t>
            </a:r>
            <a:endParaRPr lang="ru-RU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771800" y="1772816"/>
            <a:ext cx="29523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Признак</a:t>
            </a:r>
            <a:endParaRPr lang="ru-RU" sz="4000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3528" y="2492896"/>
            <a:ext cx="835292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Несократимую дробь можно записать в виде конечной десятичной дроби тогда и только тогда, когда её знаменатель не имеет простых делителей, отличных от 2 и 5.</a:t>
            </a:r>
            <a:endParaRPr lang="ru-RU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87624" y="4509120"/>
            <a:ext cx="476250" cy="866775"/>
          </a:xfrm>
          <a:prstGeom prst="rect">
            <a:avLst/>
          </a:prstGeom>
          <a:noFill/>
        </p:spPr>
      </p:pic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1323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9552" y="5373216"/>
            <a:ext cx="1666875" cy="409575"/>
          </a:xfrm>
          <a:prstGeom prst="rect">
            <a:avLst/>
          </a:prstGeom>
          <a:noFill/>
        </p:spPr>
      </p:pic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0" y="866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19672" y="4725144"/>
            <a:ext cx="1104900" cy="476250"/>
          </a:xfrm>
          <a:prstGeom prst="rect">
            <a:avLst/>
          </a:prstGeom>
          <a:noFill/>
        </p:spPr>
      </p:pic>
      <p:sp>
        <p:nvSpPr>
          <p:cNvPr id="410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105" name="Picture 9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71800" y="4725144"/>
            <a:ext cx="1028700" cy="476250"/>
          </a:xfrm>
          <a:prstGeom prst="rect">
            <a:avLst/>
          </a:prstGeom>
          <a:noFill/>
        </p:spPr>
      </p:pic>
      <p:sp>
        <p:nvSpPr>
          <p:cNvPr id="4108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107" name="Picture 11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60032" y="4509120"/>
            <a:ext cx="476250" cy="857250"/>
          </a:xfrm>
          <a:prstGeom prst="rect">
            <a:avLst/>
          </a:prstGeom>
          <a:noFill/>
        </p:spPr>
      </p:pic>
      <p:sp>
        <p:nvSpPr>
          <p:cNvPr id="4109" name="Rectangle 13"/>
          <p:cNvSpPr>
            <a:spLocks noChangeArrowheads="1"/>
          </p:cNvSpPr>
          <p:nvPr/>
        </p:nvSpPr>
        <p:spPr bwMode="auto">
          <a:xfrm>
            <a:off x="0" y="1314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11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12" name="Rectangle 16"/>
          <p:cNvSpPr>
            <a:spLocks noChangeArrowheads="1"/>
          </p:cNvSpPr>
          <p:nvPr/>
        </p:nvSpPr>
        <p:spPr bwMode="auto">
          <a:xfrm>
            <a:off x="0" y="1314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14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113" name="Picture 17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83968" y="5373216"/>
            <a:ext cx="1666875" cy="409575"/>
          </a:xfrm>
          <a:prstGeom prst="rect">
            <a:avLst/>
          </a:prstGeom>
          <a:noFill/>
        </p:spPr>
      </p:pic>
      <p:sp>
        <p:nvSpPr>
          <p:cNvPr id="4116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115" name="Picture 19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92080" y="4725144"/>
            <a:ext cx="1104900" cy="476250"/>
          </a:xfrm>
          <a:prstGeom prst="rect">
            <a:avLst/>
          </a:prstGeom>
          <a:noFill/>
        </p:spPr>
      </p:pic>
      <p:sp>
        <p:nvSpPr>
          <p:cNvPr id="4118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117" name="Picture 21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44208" y="4725144"/>
            <a:ext cx="1524000" cy="476250"/>
          </a:xfrm>
          <a:prstGeom prst="rect">
            <a:avLst/>
          </a:prstGeom>
          <a:noFill/>
        </p:spPr>
      </p:pic>
      <p:sp>
        <p:nvSpPr>
          <p:cNvPr id="29" name="TextBox 28"/>
          <p:cNvSpPr txBox="1"/>
          <p:nvPr/>
        </p:nvSpPr>
        <p:spPr>
          <a:xfrm>
            <a:off x="0" y="5733256"/>
            <a:ext cx="29523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Вывод: конечная</a:t>
            </a:r>
          </a:p>
          <a:p>
            <a:pPr algn="ctr"/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десятичная дробь </a:t>
            </a:r>
            <a:endParaRPr lang="ru-RU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21" name="Rectangle 25"/>
          <p:cNvSpPr>
            <a:spLocks noChangeArrowheads="1"/>
          </p:cNvSpPr>
          <p:nvPr/>
        </p:nvSpPr>
        <p:spPr bwMode="auto">
          <a:xfrm>
            <a:off x="0" y="18288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779912" y="5733256"/>
            <a:ext cx="29523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Вывод: бесконечная</a:t>
            </a:r>
          </a:p>
          <a:p>
            <a:pPr algn="ctr"/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десятичная дробь </a:t>
            </a:r>
            <a:endParaRPr lang="ru-RU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0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0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4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4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4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4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29" grpId="0"/>
      <p:bldP spid="3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Светлана\Pictures\презен. фоны!!!\рисунки\Рисунок23.jpg"/>
          <p:cNvPicPr>
            <a:picLocks noChangeAspect="1" noChangeArrowheads="1"/>
          </p:cNvPicPr>
          <p:nvPr/>
        </p:nvPicPr>
        <p:blipFill>
          <a:blip r:embed="rId2" cstate="print"/>
          <a:srcRect l="13641"/>
          <a:stretch>
            <a:fillRect/>
          </a:stretch>
        </p:blipFill>
        <p:spPr bwMode="auto">
          <a:xfrm>
            <a:off x="8485" y="0"/>
            <a:ext cx="9127029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251520" y="332656"/>
            <a:ext cx="83529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1. 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Прочитайте дроби</a:t>
            </a: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ru-RU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1520" y="1700808"/>
            <a:ext cx="86409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Конечными или бесконечными периодическими  </a:t>
            </a:r>
          </a:p>
          <a:p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десятичными дробями будут такие дроби? И почему? </a:t>
            </a:r>
            <a:endParaRPr lang="ru-RU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03648" y="1052736"/>
            <a:ext cx="561975" cy="476250"/>
          </a:xfrm>
          <a:prstGeom prst="rect">
            <a:avLst/>
          </a:prstGeom>
          <a:noFill/>
        </p:spPr>
      </p:pic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67744" y="1052736"/>
            <a:ext cx="914400" cy="476250"/>
          </a:xfrm>
          <a:prstGeom prst="rect">
            <a:avLst/>
          </a:prstGeom>
          <a:noFill/>
        </p:spPr>
      </p:pic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19872" y="1052736"/>
            <a:ext cx="914400" cy="476250"/>
          </a:xfrm>
          <a:prstGeom prst="rect">
            <a:avLst/>
          </a:prstGeom>
          <a:noFill/>
        </p:spPr>
      </p:pic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0" y="1052736"/>
            <a:ext cx="1304925" cy="476250"/>
          </a:xfrm>
          <a:prstGeom prst="rect">
            <a:avLst/>
          </a:prstGeom>
          <a:noFill/>
        </p:spPr>
      </p:pic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83" name="Picture 11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07704" y="2780928"/>
            <a:ext cx="428625" cy="866775"/>
          </a:xfrm>
          <a:prstGeom prst="rect">
            <a:avLst/>
          </a:prstGeom>
          <a:noFill/>
        </p:spPr>
      </p:pic>
      <p:sp>
        <p:nvSpPr>
          <p:cNvPr id="3085" name="Rectangle 13"/>
          <p:cNvSpPr>
            <a:spLocks noChangeArrowheads="1"/>
          </p:cNvSpPr>
          <p:nvPr/>
        </p:nvSpPr>
        <p:spPr bwMode="auto">
          <a:xfrm>
            <a:off x="0" y="1323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87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86" name="Picture 14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55776" y="2780928"/>
            <a:ext cx="428625" cy="866775"/>
          </a:xfrm>
          <a:prstGeom prst="rect">
            <a:avLst/>
          </a:prstGeom>
          <a:noFill/>
        </p:spPr>
      </p:pic>
      <p:sp>
        <p:nvSpPr>
          <p:cNvPr id="3088" name="Rectangle 16"/>
          <p:cNvSpPr>
            <a:spLocks noChangeArrowheads="1"/>
          </p:cNvSpPr>
          <p:nvPr/>
        </p:nvSpPr>
        <p:spPr bwMode="auto">
          <a:xfrm>
            <a:off x="0" y="1323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90" name="Rectangle 1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89" name="Picture 17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31840" y="2780928"/>
            <a:ext cx="428625" cy="866775"/>
          </a:xfrm>
          <a:prstGeom prst="rect">
            <a:avLst/>
          </a:prstGeom>
          <a:noFill/>
        </p:spPr>
      </p:pic>
      <p:sp>
        <p:nvSpPr>
          <p:cNvPr id="3091" name="Rectangle 19"/>
          <p:cNvSpPr>
            <a:spLocks noChangeArrowheads="1"/>
          </p:cNvSpPr>
          <p:nvPr/>
        </p:nvSpPr>
        <p:spPr bwMode="auto">
          <a:xfrm>
            <a:off x="0" y="1323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93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92" name="Picture 20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07904" y="2780928"/>
            <a:ext cx="428625" cy="866775"/>
          </a:xfrm>
          <a:prstGeom prst="rect">
            <a:avLst/>
          </a:prstGeom>
          <a:noFill/>
        </p:spPr>
      </p:pic>
      <p:sp>
        <p:nvSpPr>
          <p:cNvPr id="3094" name="Rectangle 22"/>
          <p:cNvSpPr>
            <a:spLocks noChangeArrowheads="1"/>
          </p:cNvSpPr>
          <p:nvPr/>
        </p:nvSpPr>
        <p:spPr bwMode="auto">
          <a:xfrm>
            <a:off x="0" y="1323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96" name="Rectangle 2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95" name="Picture 23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83968" y="2780928"/>
            <a:ext cx="628650" cy="866775"/>
          </a:xfrm>
          <a:prstGeom prst="rect">
            <a:avLst/>
          </a:prstGeom>
          <a:noFill/>
        </p:spPr>
      </p:pic>
      <p:sp>
        <p:nvSpPr>
          <p:cNvPr id="3097" name="Rectangle 25"/>
          <p:cNvSpPr>
            <a:spLocks noChangeArrowheads="1"/>
          </p:cNvSpPr>
          <p:nvPr/>
        </p:nvSpPr>
        <p:spPr bwMode="auto">
          <a:xfrm>
            <a:off x="0" y="1323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99" name="Rectangle 2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100" name="Rectangle 28"/>
          <p:cNvSpPr>
            <a:spLocks noChangeArrowheads="1"/>
          </p:cNvSpPr>
          <p:nvPr/>
        </p:nvSpPr>
        <p:spPr bwMode="auto">
          <a:xfrm>
            <a:off x="0" y="1323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0" y="1323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0" y="1323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29" name="Rectangle 9"/>
          <p:cNvSpPr>
            <a:spLocks noChangeArrowheads="1"/>
          </p:cNvSpPr>
          <p:nvPr/>
        </p:nvSpPr>
        <p:spPr bwMode="auto">
          <a:xfrm>
            <a:off x="0" y="1323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32" name="Rectangle 12"/>
          <p:cNvSpPr>
            <a:spLocks noChangeArrowheads="1"/>
          </p:cNvSpPr>
          <p:nvPr/>
        </p:nvSpPr>
        <p:spPr bwMode="auto">
          <a:xfrm>
            <a:off x="0" y="1323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34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35" name="Rectangle 15"/>
          <p:cNvSpPr>
            <a:spLocks noChangeArrowheads="1"/>
          </p:cNvSpPr>
          <p:nvPr/>
        </p:nvSpPr>
        <p:spPr bwMode="auto">
          <a:xfrm>
            <a:off x="0" y="1314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37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38" name="Rectangle 18"/>
          <p:cNvSpPr>
            <a:spLocks noChangeArrowheads="1"/>
          </p:cNvSpPr>
          <p:nvPr/>
        </p:nvSpPr>
        <p:spPr bwMode="auto">
          <a:xfrm>
            <a:off x="0" y="1323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40" name="Rectangle 2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41" name="Rectangle 21"/>
          <p:cNvSpPr>
            <a:spLocks noChangeArrowheads="1"/>
          </p:cNvSpPr>
          <p:nvPr/>
        </p:nvSpPr>
        <p:spPr bwMode="auto">
          <a:xfrm>
            <a:off x="0" y="13239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43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42" name="Picture 22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84168" y="1052736"/>
            <a:ext cx="1228725" cy="476250"/>
          </a:xfrm>
          <a:prstGeom prst="rect">
            <a:avLst/>
          </a:prstGeom>
          <a:noFill/>
        </p:spPr>
      </p:pic>
      <p:sp>
        <p:nvSpPr>
          <p:cNvPr id="5145" name="Rectangle 2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46" name="Rectangle 26"/>
          <p:cNvSpPr>
            <a:spLocks noChangeArrowheads="1"/>
          </p:cNvSpPr>
          <p:nvPr/>
        </p:nvSpPr>
        <p:spPr bwMode="auto">
          <a:xfrm>
            <a:off x="0" y="13239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48" name="Rectangle 2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47" name="Picture 27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32040" y="2780928"/>
            <a:ext cx="466725" cy="866775"/>
          </a:xfrm>
          <a:prstGeom prst="rect">
            <a:avLst/>
          </a:prstGeom>
          <a:noFill/>
        </p:spPr>
      </p:pic>
      <p:sp>
        <p:nvSpPr>
          <p:cNvPr id="5149" name="Rectangle 29"/>
          <p:cNvSpPr>
            <a:spLocks noChangeArrowheads="1"/>
          </p:cNvSpPr>
          <p:nvPr/>
        </p:nvSpPr>
        <p:spPr bwMode="auto">
          <a:xfrm>
            <a:off x="0" y="13239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51" name="Rectangle 3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52" name="Rectangle 32"/>
          <p:cNvSpPr>
            <a:spLocks noChangeArrowheads="1"/>
          </p:cNvSpPr>
          <p:nvPr/>
        </p:nvSpPr>
        <p:spPr bwMode="auto">
          <a:xfrm>
            <a:off x="0" y="16859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54" name="Rectangle 3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55" name="Rectangle 35"/>
          <p:cNvSpPr>
            <a:spLocks noChangeArrowheads="1"/>
          </p:cNvSpPr>
          <p:nvPr/>
        </p:nvSpPr>
        <p:spPr bwMode="auto">
          <a:xfrm>
            <a:off x="0" y="16859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57" name="Rectangle 3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58" name="Rectangle 38"/>
          <p:cNvSpPr>
            <a:spLocks noChangeArrowheads="1"/>
          </p:cNvSpPr>
          <p:nvPr/>
        </p:nvSpPr>
        <p:spPr bwMode="auto">
          <a:xfrm>
            <a:off x="0" y="16859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60" name="Rectangle 4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61" name="Rectangle 41"/>
          <p:cNvSpPr>
            <a:spLocks noChangeArrowheads="1"/>
          </p:cNvSpPr>
          <p:nvPr/>
        </p:nvSpPr>
        <p:spPr bwMode="auto">
          <a:xfrm>
            <a:off x="0" y="12763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63" name="Rectangle 4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64" name="Rectangle 44"/>
          <p:cNvSpPr>
            <a:spLocks noChangeArrowheads="1"/>
          </p:cNvSpPr>
          <p:nvPr/>
        </p:nvSpPr>
        <p:spPr bwMode="auto">
          <a:xfrm>
            <a:off x="0" y="12763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66" name="Rectangle 4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67" name="Rectangle 47"/>
          <p:cNvSpPr>
            <a:spLocks noChangeArrowheads="1"/>
          </p:cNvSpPr>
          <p:nvPr/>
        </p:nvSpPr>
        <p:spPr bwMode="auto">
          <a:xfrm>
            <a:off x="0" y="12763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69" name="Rectangle 4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70" name="Rectangle 50"/>
          <p:cNvSpPr>
            <a:spLocks noChangeArrowheads="1"/>
          </p:cNvSpPr>
          <p:nvPr/>
        </p:nvSpPr>
        <p:spPr bwMode="auto">
          <a:xfrm>
            <a:off x="0" y="12763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72" name="Rectangle 5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73" name="Rectangle 53"/>
          <p:cNvSpPr>
            <a:spLocks noChangeArrowheads="1"/>
          </p:cNvSpPr>
          <p:nvPr/>
        </p:nvSpPr>
        <p:spPr bwMode="auto">
          <a:xfrm>
            <a:off x="0" y="12763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75" name="Rectangle 5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76" name="Rectangle 56"/>
          <p:cNvSpPr>
            <a:spLocks noChangeArrowheads="1"/>
          </p:cNvSpPr>
          <p:nvPr/>
        </p:nvSpPr>
        <p:spPr bwMode="auto">
          <a:xfrm>
            <a:off x="0" y="12763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78" name="Rectangle 5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79" name="Rectangle 59"/>
          <p:cNvSpPr>
            <a:spLocks noChangeArrowheads="1"/>
          </p:cNvSpPr>
          <p:nvPr/>
        </p:nvSpPr>
        <p:spPr bwMode="auto">
          <a:xfrm>
            <a:off x="0" y="12763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81" name="Rectangle 6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82" name="Rectangle 62"/>
          <p:cNvSpPr>
            <a:spLocks noChangeArrowheads="1"/>
          </p:cNvSpPr>
          <p:nvPr/>
        </p:nvSpPr>
        <p:spPr bwMode="auto">
          <a:xfrm>
            <a:off x="0" y="12763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84" name="Rectangle 6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85" name="Rectangle 65"/>
          <p:cNvSpPr>
            <a:spLocks noChangeArrowheads="1"/>
          </p:cNvSpPr>
          <p:nvPr/>
        </p:nvSpPr>
        <p:spPr bwMode="auto">
          <a:xfrm>
            <a:off x="0" y="12763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87" name="Rectangle 6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88" name="Rectangle 68"/>
          <p:cNvSpPr>
            <a:spLocks noChangeArrowheads="1"/>
          </p:cNvSpPr>
          <p:nvPr/>
        </p:nvSpPr>
        <p:spPr bwMode="auto">
          <a:xfrm>
            <a:off x="0" y="12763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611560" y="4005064"/>
            <a:ext cx="29523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Конечная</a:t>
            </a:r>
          </a:p>
          <a:p>
            <a:pPr algn="ctr"/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десятичная дробь: </a:t>
            </a:r>
            <a:endParaRPr lang="ru-RU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4860032" y="4005064"/>
            <a:ext cx="29523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Бесконечная</a:t>
            </a:r>
          </a:p>
          <a:p>
            <a:pPr algn="ctr"/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десятичная дробь: </a:t>
            </a:r>
            <a:endParaRPr lang="ru-RU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5.76318E-6 L 0.33871 0.31475 " pathEditMode="relative" ptsTypes="AA">
                                      <p:cBhvr>
                                        <p:cTn id="6" dur="20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8 -0.00023 L -0.1967 0.31452 " pathEditMode="relative" ptsTypes="AA">
                                      <p:cBhvr>
                                        <p:cTn id="10" dur="20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8 -0.00023 L -0.1967 0.31452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8" y="1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3.62627E-6 L 0.20486 0.31452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30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2" y="1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3.62627E-6 L -0.27066 0.31452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5" y="1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3.62627E-6 L 0.12413 0.31452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51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2" y="1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Светлана\Pictures\презен. фоны!!!\рисунки\Рисунок23.jpg"/>
          <p:cNvPicPr>
            <a:picLocks noChangeAspect="1" noChangeArrowheads="1"/>
          </p:cNvPicPr>
          <p:nvPr/>
        </p:nvPicPr>
        <p:blipFill>
          <a:blip r:embed="rId2" cstate="print"/>
          <a:srcRect l="13641"/>
          <a:stretch>
            <a:fillRect/>
          </a:stretch>
        </p:blipFill>
        <p:spPr bwMode="auto">
          <a:xfrm>
            <a:off x="0" y="0"/>
            <a:ext cx="9127029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611560" y="476672"/>
            <a:ext cx="76328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3. 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Какое число нужно вставить вместо </a:t>
            </a:r>
            <a: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чтобы получить правильное равенство? </a:t>
            </a:r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85" name="Rectangle 13"/>
          <p:cNvSpPr>
            <a:spLocks noChangeArrowheads="1"/>
          </p:cNvSpPr>
          <p:nvPr/>
        </p:nvSpPr>
        <p:spPr bwMode="auto">
          <a:xfrm>
            <a:off x="0" y="1323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87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88" name="Rectangle 16"/>
          <p:cNvSpPr>
            <a:spLocks noChangeArrowheads="1"/>
          </p:cNvSpPr>
          <p:nvPr/>
        </p:nvSpPr>
        <p:spPr bwMode="auto">
          <a:xfrm>
            <a:off x="0" y="1323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90" name="Rectangle 1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91" name="Rectangle 19"/>
          <p:cNvSpPr>
            <a:spLocks noChangeArrowheads="1"/>
          </p:cNvSpPr>
          <p:nvPr/>
        </p:nvSpPr>
        <p:spPr bwMode="auto">
          <a:xfrm>
            <a:off x="0" y="1323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93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94" name="Rectangle 22"/>
          <p:cNvSpPr>
            <a:spLocks noChangeArrowheads="1"/>
          </p:cNvSpPr>
          <p:nvPr/>
        </p:nvSpPr>
        <p:spPr bwMode="auto">
          <a:xfrm>
            <a:off x="0" y="1323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96" name="Rectangle 2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97" name="Rectangle 25"/>
          <p:cNvSpPr>
            <a:spLocks noChangeArrowheads="1"/>
          </p:cNvSpPr>
          <p:nvPr/>
        </p:nvSpPr>
        <p:spPr bwMode="auto">
          <a:xfrm>
            <a:off x="0" y="1323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99" name="Rectangle 2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100" name="Rectangle 28"/>
          <p:cNvSpPr>
            <a:spLocks noChangeArrowheads="1"/>
          </p:cNvSpPr>
          <p:nvPr/>
        </p:nvSpPr>
        <p:spPr bwMode="auto">
          <a:xfrm>
            <a:off x="0" y="1323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21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27584" y="1916832"/>
            <a:ext cx="1695450" cy="866775"/>
          </a:xfrm>
          <a:prstGeom prst="rect">
            <a:avLst/>
          </a:prstGeom>
          <a:noFill/>
        </p:spPr>
      </p:pic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0" y="1323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5576" y="3140968"/>
            <a:ext cx="2028825" cy="866775"/>
          </a:xfrm>
          <a:prstGeom prst="rect">
            <a:avLst/>
          </a:prstGeom>
          <a:noFill/>
        </p:spPr>
      </p:pic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0" y="1323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27" name="Picture 7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87824" y="1844824"/>
            <a:ext cx="2200275" cy="866775"/>
          </a:xfrm>
          <a:prstGeom prst="rect">
            <a:avLst/>
          </a:prstGeom>
          <a:noFill/>
        </p:spPr>
      </p:pic>
      <p:sp>
        <p:nvSpPr>
          <p:cNvPr id="5129" name="Rectangle 9"/>
          <p:cNvSpPr>
            <a:spLocks noChangeArrowheads="1"/>
          </p:cNvSpPr>
          <p:nvPr/>
        </p:nvSpPr>
        <p:spPr bwMode="auto">
          <a:xfrm>
            <a:off x="0" y="1323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30" name="Picture 10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87824" y="3140968"/>
            <a:ext cx="2343150" cy="866775"/>
          </a:xfrm>
          <a:prstGeom prst="rect">
            <a:avLst/>
          </a:prstGeom>
          <a:noFill/>
        </p:spPr>
      </p:pic>
      <p:sp>
        <p:nvSpPr>
          <p:cNvPr id="5132" name="Rectangle 12"/>
          <p:cNvSpPr>
            <a:spLocks noChangeArrowheads="1"/>
          </p:cNvSpPr>
          <p:nvPr/>
        </p:nvSpPr>
        <p:spPr bwMode="auto">
          <a:xfrm>
            <a:off x="0" y="1323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34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33" name="Picture 13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80112" y="1844824"/>
            <a:ext cx="2419350" cy="857250"/>
          </a:xfrm>
          <a:prstGeom prst="rect">
            <a:avLst/>
          </a:prstGeom>
          <a:noFill/>
        </p:spPr>
      </p:pic>
      <p:sp>
        <p:nvSpPr>
          <p:cNvPr id="5135" name="Rectangle 15"/>
          <p:cNvSpPr>
            <a:spLocks noChangeArrowheads="1"/>
          </p:cNvSpPr>
          <p:nvPr/>
        </p:nvSpPr>
        <p:spPr bwMode="auto">
          <a:xfrm>
            <a:off x="0" y="1314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37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38" name="Rectangle 18"/>
          <p:cNvSpPr>
            <a:spLocks noChangeArrowheads="1"/>
          </p:cNvSpPr>
          <p:nvPr/>
        </p:nvSpPr>
        <p:spPr bwMode="auto">
          <a:xfrm>
            <a:off x="0" y="1323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40" name="Rectangle 2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39" name="Picture 19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80112" y="3212976"/>
            <a:ext cx="2419350" cy="866775"/>
          </a:xfrm>
          <a:prstGeom prst="rect">
            <a:avLst/>
          </a:prstGeom>
          <a:noFill/>
        </p:spPr>
      </p:pic>
      <p:sp>
        <p:nvSpPr>
          <p:cNvPr id="5141" name="Rectangle 21"/>
          <p:cNvSpPr>
            <a:spLocks noChangeArrowheads="1"/>
          </p:cNvSpPr>
          <p:nvPr/>
        </p:nvSpPr>
        <p:spPr bwMode="auto">
          <a:xfrm>
            <a:off x="0" y="13239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43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45" name="Rectangle 2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46" name="Rectangle 26"/>
          <p:cNvSpPr>
            <a:spLocks noChangeArrowheads="1"/>
          </p:cNvSpPr>
          <p:nvPr/>
        </p:nvSpPr>
        <p:spPr bwMode="auto">
          <a:xfrm>
            <a:off x="0" y="13239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48" name="Rectangle 2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51" name="Rectangle 3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52" name="Rectangle 32"/>
          <p:cNvSpPr>
            <a:spLocks noChangeArrowheads="1"/>
          </p:cNvSpPr>
          <p:nvPr/>
        </p:nvSpPr>
        <p:spPr bwMode="auto">
          <a:xfrm>
            <a:off x="0" y="16859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54" name="Rectangle 3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55" name="Rectangle 35"/>
          <p:cNvSpPr>
            <a:spLocks noChangeArrowheads="1"/>
          </p:cNvSpPr>
          <p:nvPr/>
        </p:nvSpPr>
        <p:spPr bwMode="auto">
          <a:xfrm>
            <a:off x="0" y="16859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57" name="Rectangle 3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58" name="Rectangle 38"/>
          <p:cNvSpPr>
            <a:spLocks noChangeArrowheads="1"/>
          </p:cNvSpPr>
          <p:nvPr/>
        </p:nvSpPr>
        <p:spPr bwMode="auto">
          <a:xfrm>
            <a:off x="0" y="16859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60" name="Rectangle 4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59" name="Picture 39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07704" y="1988840"/>
            <a:ext cx="295275" cy="819150"/>
          </a:xfrm>
          <a:prstGeom prst="rect">
            <a:avLst/>
          </a:prstGeom>
          <a:noFill/>
        </p:spPr>
      </p:pic>
      <p:sp>
        <p:nvSpPr>
          <p:cNvPr id="5161" name="Rectangle 41"/>
          <p:cNvSpPr>
            <a:spLocks noChangeArrowheads="1"/>
          </p:cNvSpPr>
          <p:nvPr/>
        </p:nvSpPr>
        <p:spPr bwMode="auto">
          <a:xfrm>
            <a:off x="0" y="12763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63" name="Rectangle 4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62" name="Picture 42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95736" y="3212976"/>
            <a:ext cx="295275" cy="819150"/>
          </a:xfrm>
          <a:prstGeom prst="rect">
            <a:avLst/>
          </a:prstGeom>
          <a:noFill/>
        </p:spPr>
      </p:pic>
      <p:sp>
        <p:nvSpPr>
          <p:cNvPr id="5164" name="Rectangle 44"/>
          <p:cNvSpPr>
            <a:spLocks noChangeArrowheads="1"/>
          </p:cNvSpPr>
          <p:nvPr/>
        </p:nvSpPr>
        <p:spPr bwMode="auto">
          <a:xfrm>
            <a:off x="0" y="12763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66" name="Rectangle 4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65" name="Picture 45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380312" y="1916832"/>
            <a:ext cx="295275" cy="819150"/>
          </a:xfrm>
          <a:prstGeom prst="rect">
            <a:avLst/>
          </a:prstGeom>
          <a:noFill/>
        </p:spPr>
      </p:pic>
      <p:sp>
        <p:nvSpPr>
          <p:cNvPr id="5167" name="Rectangle 47"/>
          <p:cNvSpPr>
            <a:spLocks noChangeArrowheads="1"/>
          </p:cNvSpPr>
          <p:nvPr/>
        </p:nvSpPr>
        <p:spPr bwMode="auto">
          <a:xfrm>
            <a:off x="0" y="12763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69" name="Rectangle 4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68" name="Picture 48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55976" y="3212976"/>
            <a:ext cx="295275" cy="819150"/>
          </a:xfrm>
          <a:prstGeom prst="rect">
            <a:avLst/>
          </a:prstGeom>
          <a:noFill/>
        </p:spPr>
      </p:pic>
      <p:sp>
        <p:nvSpPr>
          <p:cNvPr id="5170" name="Rectangle 50"/>
          <p:cNvSpPr>
            <a:spLocks noChangeArrowheads="1"/>
          </p:cNvSpPr>
          <p:nvPr/>
        </p:nvSpPr>
        <p:spPr bwMode="auto">
          <a:xfrm>
            <a:off x="0" y="12763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72" name="Rectangle 5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71" name="Picture 51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83968" y="1916832"/>
            <a:ext cx="295275" cy="819150"/>
          </a:xfrm>
          <a:prstGeom prst="rect">
            <a:avLst/>
          </a:prstGeom>
          <a:noFill/>
        </p:spPr>
      </p:pic>
      <p:sp>
        <p:nvSpPr>
          <p:cNvPr id="5173" name="Rectangle 53"/>
          <p:cNvSpPr>
            <a:spLocks noChangeArrowheads="1"/>
          </p:cNvSpPr>
          <p:nvPr/>
        </p:nvSpPr>
        <p:spPr bwMode="auto">
          <a:xfrm>
            <a:off x="0" y="12763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75" name="Rectangle 5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74" name="Picture 54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0" y="1916832"/>
            <a:ext cx="295275" cy="819150"/>
          </a:xfrm>
          <a:prstGeom prst="rect">
            <a:avLst/>
          </a:prstGeom>
          <a:noFill/>
        </p:spPr>
      </p:pic>
      <p:sp>
        <p:nvSpPr>
          <p:cNvPr id="5176" name="Rectangle 56"/>
          <p:cNvSpPr>
            <a:spLocks noChangeArrowheads="1"/>
          </p:cNvSpPr>
          <p:nvPr/>
        </p:nvSpPr>
        <p:spPr bwMode="auto">
          <a:xfrm>
            <a:off x="0" y="12763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78" name="Rectangle 5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77" name="Picture 57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44008" y="3212976"/>
            <a:ext cx="295275" cy="819150"/>
          </a:xfrm>
          <a:prstGeom prst="rect">
            <a:avLst/>
          </a:prstGeom>
          <a:noFill/>
        </p:spPr>
      </p:pic>
      <p:sp>
        <p:nvSpPr>
          <p:cNvPr id="5181" name="Rectangle 6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80" name="Picture 60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76256" y="3212976"/>
            <a:ext cx="295275" cy="819150"/>
          </a:xfrm>
          <a:prstGeom prst="rect">
            <a:avLst/>
          </a:prstGeom>
          <a:noFill/>
        </p:spPr>
      </p:pic>
      <p:sp>
        <p:nvSpPr>
          <p:cNvPr id="5184" name="Rectangle 6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83" name="Picture 63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64288" y="3212976"/>
            <a:ext cx="295275" cy="819150"/>
          </a:xfrm>
          <a:prstGeom prst="rect">
            <a:avLst/>
          </a:prstGeom>
          <a:noFill/>
        </p:spPr>
      </p:pic>
      <p:sp>
        <p:nvSpPr>
          <p:cNvPr id="5187" name="Rectangle 6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86" name="Picture 66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52320" y="3212976"/>
            <a:ext cx="295275" cy="819150"/>
          </a:xfrm>
          <a:prstGeom prst="rect">
            <a:avLst/>
          </a:prstGeom>
          <a:noFill/>
        </p:spPr>
      </p:pic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45" name="Picture 1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79712" y="2132855"/>
            <a:ext cx="216024" cy="514343"/>
          </a:xfrm>
          <a:prstGeom prst="rect">
            <a:avLst/>
          </a:prstGeom>
          <a:noFill/>
        </p:spPr>
      </p:pic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55976" y="2060848"/>
            <a:ext cx="432048" cy="526887"/>
          </a:xfrm>
          <a:prstGeom prst="rect">
            <a:avLst/>
          </a:prstGeom>
          <a:noFill/>
        </p:spPr>
      </p:pic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51" name="Picture 7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52320" y="2060848"/>
            <a:ext cx="219882" cy="523528"/>
          </a:xfrm>
          <a:prstGeom prst="rect">
            <a:avLst/>
          </a:prstGeom>
          <a:noFill/>
        </p:spPr>
      </p:pic>
      <p:sp>
        <p:nvSpPr>
          <p:cNvPr id="6153" name="Rectangle 9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55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54" name="Picture 10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67744" y="3356992"/>
            <a:ext cx="219882" cy="523528"/>
          </a:xfrm>
          <a:prstGeom prst="rect">
            <a:avLst/>
          </a:prstGeom>
          <a:noFill/>
        </p:spPr>
      </p:pic>
      <p:sp>
        <p:nvSpPr>
          <p:cNvPr id="6156" name="Rectangle 12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58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57" name="Picture 13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99992" y="3356992"/>
            <a:ext cx="432048" cy="526888"/>
          </a:xfrm>
          <a:prstGeom prst="rect">
            <a:avLst/>
          </a:prstGeom>
          <a:noFill/>
        </p:spPr>
      </p:pic>
      <p:sp>
        <p:nvSpPr>
          <p:cNvPr id="6159" name="Rectangle 15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61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60" name="Picture 16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20272" y="3429000"/>
            <a:ext cx="648072" cy="522639"/>
          </a:xfrm>
          <a:prstGeom prst="rect">
            <a:avLst/>
          </a:prstGeom>
          <a:noFill/>
        </p:spPr>
      </p:pic>
      <p:sp>
        <p:nvSpPr>
          <p:cNvPr id="6162" name="Rectangle 18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51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1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1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" dur="500"/>
                                        <p:tgtEl>
                                          <p:spTgt spid="51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" dur="500"/>
                                        <p:tgtEl>
                                          <p:spTgt spid="51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51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51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9" dur="500"/>
                                        <p:tgtEl>
                                          <p:spTgt spid="51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51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6" dur="500"/>
                                        <p:tgtEl>
                                          <p:spTgt spid="51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51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500"/>
                                        <p:tgtEl>
                                          <p:spTgt spid="51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</TotalTime>
  <Words>382</Words>
  <Application>Microsoft Office PowerPoint</Application>
  <PresentationFormat>Экран (4:3)</PresentationFormat>
  <Paragraphs>76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Светлана</dc:creator>
  <cp:lastModifiedBy>Admin</cp:lastModifiedBy>
  <cp:revision>38</cp:revision>
  <dcterms:created xsi:type="dcterms:W3CDTF">2014-05-28T05:18:16Z</dcterms:created>
  <dcterms:modified xsi:type="dcterms:W3CDTF">2020-11-29T10:56:37Z</dcterms:modified>
</cp:coreProperties>
</file>