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0" y="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43608" y="866242"/>
            <a:ext cx="79484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Тема урока:</a:t>
            </a:r>
          </a:p>
          <a:p>
            <a:pPr algn="ctr"/>
            <a:endParaRPr lang="ru-RU" altLang="ko-KR" sz="4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ru-RU" altLang="ko-K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«Национальная политика Александра I»</a:t>
            </a:r>
            <a:endParaRPr lang="en-US" altLang="ko-KR" sz="4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42705" y="538435"/>
            <a:ext cx="45719" cy="1728191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8164505" y="538435"/>
            <a:ext cx="144015" cy="1728191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4188591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u="sng" dirty="0"/>
              <a:t>План урока</a:t>
            </a:r>
            <a:br>
              <a:rPr lang="ru-RU" dirty="0"/>
            </a:br>
            <a:r>
              <a:rPr lang="ru-RU" b="0" i="1" dirty="0"/>
              <a:t> </a:t>
            </a:r>
            <a:br>
              <a:rPr lang="ru-RU" b="0" dirty="0"/>
            </a:br>
            <a:r>
              <a:rPr lang="ru-RU" b="0" dirty="0"/>
              <a:t>1. </a:t>
            </a:r>
            <a:r>
              <a:rPr lang="ru-RU" b="0" i="1" dirty="0"/>
              <a:t>Финляндия в составе России</a:t>
            </a:r>
            <a:br>
              <a:rPr lang="ru-RU" b="0" dirty="0"/>
            </a:br>
            <a:r>
              <a:rPr lang="ru-RU" b="0" dirty="0"/>
              <a:t>2. </a:t>
            </a:r>
            <a:r>
              <a:rPr lang="ru-RU" b="0" i="1" dirty="0"/>
              <a:t>Царство Польское и его </a:t>
            </a:r>
            <a:br>
              <a:rPr lang="ru-RU" b="0" i="1" dirty="0"/>
            </a:br>
            <a:r>
              <a:rPr lang="ru-RU" b="0" i="1" dirty="0"/>
              <a:t>конституция</a:t>
            </a:r>
            <a:br>
              <a:rPr lang="ru-RU" b="0" dirty="0"/>
            </a:br>
            <a:r>
              <a:rPr lang="ru-RU" b="0" dirty="0"/>
              <a:t>3. </a:t>
            </a:r>
            <a:r>
              <a:rPr lang="ru-RU" b="0" i="1" dirty="0"/>
              <a:t>Прибалтика в составе России</a:t>
            </a:r>
            <a:br>
              <a:rPr lang="ru-RU" b="0" dirty="0"/>
            </a:br>
            <a:r>
              <a:rPr lang="ru-RU" b="0" dirty="0"/>
              <a:t>4. </a:t>
            </a:r>
            <a:r>
              <a:rPr lang="ru-RU" b="0" i="1" dirty="0"/>
              <a:t>Народы Кавказа</a:t>
            </a:r>
            <a:br>
              <a:rPr lang="ru-RU" b="0" dirty="0"/>
            </a:br>
            <a:r>
              <a:rPr lang="ru-RU" b="0" dirty="0"/>
              <a:t>5. </a:t>
            </a:r>
            <a:r>
              <a:rPr lang="ru-RU" b="0" i="1" dirty="0"/>
              <a:t>Население Сибири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E65F12-8DA9-4B21-9837-1B184D283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5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Финляндия в составе России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8C0B993-BDBD-4CB3-9EA8-79472C7BBDE9}"/>
              </a:ext>
            </a:extLst>
          </p:cNvPr>
          <p:cNvSpPr/>
          <p:nvPr/>
        </p:nvSpPr>
        <p:spPr>
          <a:xfrm>
            <a:off x="323528" y="884466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Великим княжеством Финляндским после 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присоединения к России: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5A5313-1FBA-4086-BBD3-8AB082CE3331}"/>
              </a:ext>
            </a:extLst>
          </p:cNvPr>
          <p:cNvSpPr/>
          <p:nvPr/>
        </p:nvSpPr>
        <p:spPr>
          <a:xfrm>
            <a:off x="333448" y="1715463"/>
            <a:ext cx="9144000" cy="336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Царь назначал генерал-губернатора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Генерал-губернатор возглавлял Комитет главного управления (высшее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административное учреждение из 12 местных жителей: 6 дворян и 6 не дворян)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Делопроизводство должно было вестись на шведском языке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Создавался Правительственный совет, который управлял судом и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государственным хозяйством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образования и система местного самоуправления оставались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автономными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должностные назначения в крае осуществлялись императором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присоединен г. Выборг с окрестностями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8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16"/>
            <a:ext cx="9144000" cy="857250"/>
          </a:xfrm>
        </p:spPr>
        <p:txBody>
          <a:bodyPr>
            <a:noAutofit/>
          </a:bodyPr>
          <a:lstStyle/>
          <a:p>
            <a:r>
              <a:rPr lang="ru-RU" altLang="ko-K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Царство Польское и его конституция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964171-3AEA-41B9-B0D6-96829C394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0"/>
            <a:ext cx="8784976" cy="14436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u="sng" dirty="0"/>
              <a:t>Задание: </a:t>
            </a:r>
          </a:p>
          <a:p>
            <a:pPr marL="0" indent="0" algn="ctr">
              <a:buNone/>
            </a:pPr>
            <a:r>
              <a:rPr lang="ru-RU" dirty="0"/>
              <a:t>прочитайте пункт «Царство Польское и его конституция» </a:t>
            </a:r>
          </a:p>
          <a:p>
            <a:pPr marL="0" indent="0" algn="ctr">
              <a:buNone/>
            </a:pPr>
            <a:r>
              <a:rPr lang="ru-RU" dirty="0"/>
              <a:t>(стр. 45) и заполните таблицу </a:t>
            </a:r>
          </a:p>
          <a:p>
            <a:pPr marL="0" indent="0" algn="ctr">
              <a:buNone/>
            </a:pPr>
            <a:r>
              <a:rPr lang="ru-RU" dirty="0"/>
              <a:t>«Конституция Царства Польского»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AB88A6E-B182-41DE-84F6-B6EE488E8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98935"/>
              </p:ext>
            </p:extLst>
          </p:nvPr>
        </p:nvGraphicFramePr>
        <p:xfrm>
          <a:off x="0" y="2283718"/>
          <a:ext cx="9144000" cy="283256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923928">
                  <a:extLst>
                    <a:ext uri="{9D8B030D-6E8A-4147-A177-3AD203B41FA5}">
                      <a16:colId xmlns:a16="http://schemas.microsoft.com/office/drawing/2014/main" val="1236254970"/>
                    </a:ext>
                  </a:extLst>
                </a:gridCol>
                <a:gridCol w="5220072">
                  <a:extLst>
                    <a:ext uri="{9D8B030D-6E8A-4147-A177-3AD203B41FA5}">
                      <a16:colId xmlns:a16="http://schemas.microsoft.com/office/drawing/2014/main" val="3068088777"/>
                    </a:ext>
                  </a:extLst>
                </a:gridCol>
              </a:tblGrid>
              <a:tr h="47448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Когда принята</a:t>
                      </a:r>
                      <a:endParaRPr lang="ru-RU" sz="1400" dirty="0">
                        <a:effectLst/>
                      </a:endParaRPr>
                    </a:p>
                  </a:txBody>
                  <a:tcPr marL="60682" marR="6068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2" marR="60682" marT="0" marB="0"/>
                </a:tc>
                <a:extLst>
                  <a:ext uri="{0D108BD9-81ED-4DB2-BD59-A6C34878D82A}">
                    <a16:rowId xmlns:a16="http://schemas.microsoft.com/office/drawing/2014/main" val="373107684"/>
                  </a:ext>
                </a:extLst>
              </a:tr>
              <a:tr h="63528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Управление Царством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Польским</a:t>
                      </a:r>
                      <a:endParaRPr lang="ru-RU" sz="1400" dirty="0">
                        <a:effectLst/>
                      </a:endParaRPr>
                    </a:p>
                  </a:txBody>
                  <a:tcPr marL="60682" marR="6068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2" marR="60682" marT="0" marB="0"/>
                </a:tc>
                <a:extLst>
                  <a:ext uri="{0D108BD9-81ED-4DB2-BD59-A6C34878D82A}">
                    <a16:rowId xmlns:a16="http://schemas.microsoft.com/office/drawing/2014/main" val="1613226064"/>
                  </a:ext>
                </a:extLst>
              </a:tr>
              <a:tr h="79609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Основные права жителей Царства Польского</a:t>
                      </a:r>
                      <a:endParaRPr lang="ru-RU" sz="1400" dirty="0">
                        <a:effectLst/>
                      </a:endParaRPr>
                    </a:p>
                  </a:txBody>
                  <a:tcPr marL="60682" marR="6068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2" marR="60682" marT="0" marB="0"/>
                </a:tc>
                <a:extLst>
                  <a:ext uri="{0D108BD9-81ED-4DB2-BD59-A6C34878D82A}">
                    <a16:rowId xmlns:a16="http://schemas.microsoft.com/office/drawing/2014/main" val="1414598760"/>
                  </a:ext>
                </a:extLst>
              </a:tr>
              <a:tr h="9267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Значение конституции и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последствия ее принятия</a:t>
                      </a:r>
                      <a:endParaRPr lang="ru-RU" sz="1400" dirty="0">
                        <a:effectLst/>
                      </a:endParaRPr>
                    </a:p>
                  </a:txBody>
                  <a:tcPr marL="60682" marR="60682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82" marR="60682" marT="0" marB="0"/>
                </a:tc>
                <a:extLst>
                  <a:ext uri="{0D108BD9-81ED-4DB2-BD59-A6C34878D82A}">
                    <a16:rowId xmlns:a16="http://schemas.microsoft.com/office/drawing/2014/main" val="3214824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38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 Прибалтика в составе России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964171-3AEA-41B9-B0D6-96829C394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059582"/>
            <a:ext cx="7992888" cy="38884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600" b="1" u="sng" dirty="0"/>
              <a:t>Политика в отношении крестьян в Прибалтике: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/>
              <a:t>1804 г. – Александр </a:t>
            </a:r>
            <a:r>
              <a:rPr lang="en-US" sz="2600" dirty="0"/>
              <a:t>I</a:t>
            </a:r>
            <a:r>
              <a:rPr lang="ru-RU" sz="2600" dirty="0"/>
              <a:t> запретил здесь продажу крестьян без  земли.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/>
              <a:t>1816-1819 гг. – в Эстляндской, Лифляндской и Курляндской  губерниях была отменена крепостная зависимость крестьян от помещиков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/>
              <a:t>Крестьяне получили личную свободу, но теряли все права  на свои земельные наделы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/>
              <a:t>Собственниками земли становились помещики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/>
              <a:t>Крестьяне могли арендовать землю у помещиков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2600" dirty="0"/>
              <a:t>Создавались крестьянские волостные общины и                 крестьянские суды (контроль за их деятельностью              осуществляли помещики)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287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 Народы Кавказа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964171-3AEA-41B9-B0D6-96829C394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4466"/>
            <a:ext cx="9144000" cy="4231818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Карта народов Кавказа была чрезвычайно пестрой.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Проживало более 50 народов Народы говорили на разных языках и            исповедовали разные религии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большинства господствовали родоплеменные отношения.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Вся первая четверть </a:t>
            </a: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XIX</a:t>
            </a:r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в. проходила под знаком расширения российских    владений на Кавказе.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Присоединение кавказских территорий к России надежно защитило их от     попыток подчинения со стороны Турции и Ирана.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Включение такого региона в состав империи стало источником многих         внутренних проблем в будущем и обострило противоречия с южными         соседями</a:t>
            </a: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Освоение новых территорий требовало от казны огромных расходов, что     отвлекало средства от развития центральных областей России</a:t>
            </a:r>
          </a:p>
          <a:p>
            <a:pPr algn="just"/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2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Население Сибири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8964171-3AEA-41B9-B0D6-96829C394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764919"/>
            <a:ext cx="8229600" cy="1875655"/>
          </a:xfrm>
        </p:spPr>
        <p:txBody>
          <a:bodyPr>
            <a:normAutofit fontScale="5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Численность населения Сибири постепенно росла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Все нерусские народы Сибири именовались термином </a:t>
            </a:r>
            <a:r>
              <a:rPr lang="ru-RU" b="1" i="1" u="sng" dirty="0"/>
              <a:t>инородцы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Активно шел процесс формирования новых народов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1822 г. – принят Устав об управлении инородцев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Устав предусматривал постепенный переход бродячих и кочевых     народов в оседлые и в итоге – уравнивание их в правах с русским   крестьянством</a:t>
            </a:r>
          </a:p>
          <a:p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50B301F-3792-4FB6-A332-8ACBBBC9E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33255"/>
              </p:ext>
            </p:extLst>
          </p:nvPr>
        </p:nvGraphicFramePr>
        <p:xfrm>
          <a:off x="0" y="2640574"/>
          <a:ext cx="9143999" cy="246888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048609">
                  <a:extLst>
                    <a:ext uri="{9D8B030D-6E8A-4147-A177-3AD203B41FA5}">
                      <a16:colId xmlns:a16="http://schemas.microsoft.com/office/drawing/2014/main" val="3760171566"/>
                    </a:ext>
                  </a:extLst>
                </a:gridCol>
                <a:gridCol w="3048609">
                  <a:extLst>
                    <a:ext uri="{9D8B030D-6E8A-4147-A177-3AD203B41FA5}">
                      <a16:colId xmlns:a16="http://schemas.microsoft.com/office/drawing/2014/main" val="1896770890"/>
                    </a:ext>
                  </a:extLst>
                </a:gridCol>
                <a:gridCol w="3046781">
                  <a:extLst>
                    <a:ext uri="{9D8B030D-6E8A-4147-A177-3AD203B41FA5}">
                      <a16:colId xmlns:a16="http://schemas.microsoft.com/office/drawing/2014/main" val="3651798329"/>
                    </a:ext>
                  </a:extLst>
                </a:gridCol>
              </a:tblGrid>
              <a:tr h="21704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Бродячие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Кочевые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Оседлые</a:t>
                      </a:r>
                      <a:endParaRPr lang="ru-RU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7180545"/>
                  </a:ext>
                </a:extLst>
              </a:tr>
              <a:tr h="44532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Ненцы, коряки,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юкагиры и др.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охотничьи народы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Буряты, якуты, эвенки,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хакасы и др.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Татары, алтайцы, шорцы, южные ханты и манси и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др.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152335"/>
                  </a:ext>
                </a:extLst>
              </a:tr>
              <a:tr h="113017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Ими управляли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«князья» из числа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местной родоплеменной верхушки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Имели похоже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управление с бродячими.</a:t>
                      </a:r>
                      <a:endParaRPr lang="ru-RU" sz="1400" dirty="0">
                        <a:effectLst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Территория их расселения делилась на улусы и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стойбища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Полностью были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приравнены в своих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правах к государственным крестьянам, несли те же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повинности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138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053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486</Words>
  <Application>Microsoft Office PowerPoint</Application>
  <PresentationFormat>Экран (16:9)</PresentationFormat>
  <Paragraphs>75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Malgun Gothic</vt:lpstr>
      <vt:lpstr>Arial</vt:lpstr>
      <vt:lpstr>Calibri</vt:lpstr>
      <vt:lpstr>Times New Roman</vt:lpstr>
      <vt:lpstr>Wingdings</vt:lpstr>
      <vt:lpstr>Office Theme</vt:lpstr>
      <vt:lpstr>Презентация PowerPoint</vt:lpstr>
      <vt:lpstr>План урока   1. Финляндия в составе России 2. Царство Польское и его  конституция 3. Прибалтика в составе России 4. Народы Кавказа 5. Население Сибири</vt:lpstr>
      <vt:lpstr>Презентация PowerPoint</vt:lpstr>
      <vt:lpstr> 1. Финляндия в составе России</vt:lpstr>
      <vt:lpstr>2. Царство Польское и его конституция</vt:lpstr>
      <vt:lpstr> 3. Прибалтика в составе России</vt:lpstr>
      <vt:lpstr> 4. Народы Кавказа</vt:lpstr>
      <vt:lpstr> 5. Население Сибири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Андрей Шитов</cp:lastModifiedBy>
  <cp:revision>20</cp:revision>
  <dcterms:created xsi:type="dcterms:W3CDTF">2014-04-01T16:27:38Z</dcterms:created>
  <dcterms:modified xsi:type="dcterms:W3CDTF">2020-09-29T06:55:35Z</dcterms:modified>
</cp:coreProperties>
</file>