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80" r:id="rId2"/>
    <p:sldId id="301" r:id="rId3"/>
    <p:sldId id="282" r:id="rId4"/>
    <p:sldId id="315" r:id="rId5"/>
    <p:sldId id="302" r:id="rId6"/>
    <p:sldId id="303" r:id="rId7"/>
    <p:sldId id="304" r:id="rId8"/>
    <p:sldId id="316" r:id="rId9"/>
    <p:sldId id="306" r:id="rId10"/>
    <p:sldId id="317" r:id="rId11"/>
    <p:sldId id="308" r:id="rId12"/>
    <p:sldId id="311" r:id="rId13"/>
    <p:sldId id="321" r:id="rId14"/>
    <p:sldId id="322" r:id="rId15"/>
    <p:sldId id="283" r:id="rId16"/>
    <p:sldId id="323" r:id="rId17"/>
    <p:sldId id="324" r:id="rId18"/>
    <p:sldId id="271" r:id="rId19"/>
    <p:sldId id="257" r:id="rId20"/>
    <p:sldId id="325" r:id="rId21"/>
    <p:sldId id="285" r:id="rId22"/>
    <p:sldId id="286" r:id="rId23"/>
    <p:sldId id="287" r:id="rId24"/>
    <p:sldId id="288" r:id="rId25"/>
    <p:sldId id="289" r:id="rId26"/>
    <p:sldId id="326" r:id="rId27"/>
    <p:sldId id="320" r:id="rId28"/>
    <p:sldId id="29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1459487702926065E-2"/>
          <c:y val="7.1139998272190919E-2"/>
          <c:w val="0.92619483328472896"/>
          <c:h val="0.611601553083841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Здоровье</c:v>
                </c:pt>
                <c:pt idx="1">
                  <c:v>Дом</c:v>
                </c:pt>
                <c:pt idx="2">
                  <c:v>Друзья</c:v>
                </c:pt>
                <c:pt idx="3">
                  <c:v>Деньги</c:v>
                </c:pt>
                <c:pt idx="4">
                  <c:v>Благотворительность</c:v>
                </c:pt>
                <c:pt idx="5">
                  <c:v>Книги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94-4535-8A91-852C0F14BCF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2-CC94-4535-8A91-852C0F14BCF9}"/>
              </c:ext>
            </c:extLst>
          </c:dPt>
          <c:cat>
            <c:strRef>
              <c:f>Лист1!$A$2:$A$7</c:f>
              <c:strCache>
                <c:ptCount val="6"/>
                <c:pt idx="0">
                  <c:v>Здоровье</c:v>
                </c:pt>
                <c:pt idx="1">
                  <c:v>Дом</c:v>
                </c:pt>
                <c:pt idx="2">
                  <c:v>Друзья</c:v>
                </c:pt>
                <c:pt idx="3">
                  <c:v>Деньги</c:v>
                </c:pt>
                <c:pt idx="4">
                  <c:v>Благотворительность</c:v>
                </c:pt>
                <c:pt idx="5">
                  <c:v>Книги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94-4535-8A91-852C0F14BCF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Здоровье</c:v>
                </c:pt>
                <c:pt idx="1">
                  <c:v>Дом</c:v>
                </c:pt>
                <c:pt idx="2">
                  <c:v>Друзья</c:v>
                </c:pt>
                <c:pt idx="3">
                  <c:v>Деньги</c:v>
                </c:pt>
                <c:pt idx="4">
                  <c:v>Благотворительность</c:v>
                </c:pt>
                <c:pt idx="5">
                  <c:v>Книги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94-4535-8A91-852C0F14BCF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Здоровье</c:v>
                </c:pt>
                <c:pt idx="1">
                  <c:v>Дом</c:v>
                </c:pt>
                <c:pt idx="2">
                  <c:v>Друзья</c:v>
                </c:pt>
                <c:pt idx="3">
                  <c:v>Деньги</c:v>
                </c:pt>
                <c:pt idx="4">
                  <c:v>Благотворительность</c:v>
                </c:pt>
                <c:pt idx="5">
                  <c:v>Книги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94-4535-8A91-852C0F14BCF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Ряд 5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Здоровье</c:v>
                </c:pt>
                <c:pt idx="1">
                  <c:v>Дом</c:v>
                </c:pt>
                <c:pt idx="2">
                  <c:v>Друзья</c:v>
                </c:pt>
                <c:pt idx="3">
                  <c:v>Деньги</c:v>
                </c:pt>
                <c:pt idx="4">
                  <c:v>Благотворительность</c:v>
                </c:pt>
                <c:pt idx="5">
                  <c:v>Книги</c:v>
                </c:pt>
              </c:strCache>
            </c:strRef>
          </c:cat>
          <c:val>
            <c:numRef>
              <c:f>Лист1!$F$2:$F$7</c:f>
              <c:numCache>
                <c:formatCode>General</c:formatCode>
                <c:ptCount val="6"/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94-4535-8A91-852C0F14BCF9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Ряд 6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Здоровье</c:v>
                </c:pt>
                <c:pt idx="1">
                  <c:v>Дом</c:v>
                </c:pt>
                <c:pt idx="2">
                  <c:v>Друзья</c:v>
                </c:pt>
                <c:pt idx="3">
                  <c:v>Деньги</c:v>
                </c:pt>
                <c:pt idx="4">
                  <c:v>Благотворительность</c:v>
                </c:pt>
                <c:pt idx="5">
                  <c:v>Книги</c:v>
                </c:pt>
              </c:strCache>
            </c:strRef>
          </c:cat>
          <c:val>
            <c:numRef>
              <c:f>Лист1!$G$2:$G$7</c:f>
              <c:numCache>
                <c:formatCode>General</c:formatCode>
                <c:ptCount val="6"/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C94-4535-8A91-852C0F14BC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4727168"/>
        <c:axId val="114737152"/>
        <c:axId val="0"/>
      </c:bar3DChart>
      <c:catAx>
        <c:axId val="114727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4737152"/>
        <c:crosses val="autoZero"/>
        <c:auto val="1"/>
        <c:lblAlgn val="ctr"/>
        <c:lblOffset val="100"/>
        <c:noMultiLvlLbl val="0"/>
      </c:catAx>
      <c:valAx>
        <c:axId val="114737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4727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4.2090489913417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333-4A59-A979-945653439094}"/>
                </c:ext>
              </c:extLst>
            </c:dLbl>
            <c:dLbl>
              <c:idx val="1"/>
              <c:layout>
                <c:manualLayout>
                  <c:x val="1.5432098765432113E-3"/>
                  <c:y val="-4.20904899134174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33-4A59-A979-945653439094}"/>
                </c:ext>
              </c:extLst>
            </c:dLbl>
            <c:dLbl>
              <c:idx val="2"/>
              <c:layout>
                <c:manualLayout>
                  <c:x val="1.5432098765432113E-3"/>
                  <c:y val="-2.8060326608944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333-4A59-A979-945653439094}"/>
                </c:ext>
              </c:extLst>
            </c:dLbl>
            <c:dLbl>
              <c:idx val="3"/>
              <c:layout>
                <c:manualLayout>
                  <c:x val="3.0864197530864218E-3"/>
                  <c:y val="-6.7344783861467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33-4A59-A979-94565343909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Тип А</c:v>
                </c:pt>
                <c:pt idx="1">
                  <c:v>Тип Б</c:v>
                </c:pt>
                <c:pt idx="2">
                  <c:v>Тип В</c:v>
                </c:pt>
                <c:pt idx="3">
                  <c:v>Равное количество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0.0">
                  <c:v>27.3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33-4A59-A979-94565343909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Тип А</c:v>
                </c:pt>
                <c:pt idx="1">
                  <c:v>Тип Б</c:v>
                </c:pt>
                <c:pt idx="2">
                  <c:v>Тип В</c:v>
                </c:pt>
                <c:pt idx="3">
                  <c:v>Равное количество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1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333-4A59-A979-94565343909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Тип А</c:v>
                </c:pt>
                <c:pt idx="1">
                  <c:v>Тип Б</c:v>
                </c:pt>
                <c:pt idx="2">
                  <c:v>Тип В</c:v>
                </c:pt>
                <c:pt idx="3">
                  <c:v>Равное количество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 formatCode="0.0">
                  <c:v>31.8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33-4A59-A979-94565343909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Тип А</c:v>
                </c:pt>
                <c:pt idx="1">
                  <c:v>Тип Б</c:v>
                </c:pt>
                <c:pt idx="2">
                  <c:v>Тип В</c:v>
                </c:pt>
                <c:pt idx="3">
                  <c:v>Равное количество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 formatCode="0.0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333-4A59-A979-9456534390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4686592"/>
        <c:axId val="115810688"/>
        <c:axId val="0"/>
      </c:bar3DChart>
      <c:catAx>
        <c:axId val="114686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5810688"/>
        <c:crosses val="autoZero"/>
        <c:auto val="1"/>
        <c:lblAlgn val="ctr"/>
        <c:lblOffset val="100"/>
        <c:noMultiLvlLbl val="0"/>
      </c:catAx>
      <c:valAx>
        <c:axId val="11581068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14686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2.3148148148148147E-2"/>
                  <c:y val="-7.28724946225044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6A1-42BD-AC8F-27D51FDCE4A7}"/>
                </c:ext>
              </c:extLst>
            </c:dLbl>
            <c:dLbl>
              <c:idx val="1"/>
              <c:layout>
                <c:manualLayout>
                  <c:x val="-4.6296296296296328E-3"/>
                  <c:y val="-1.9642228626261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A1-42BD-AC8F-27D51FDCE4A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Музыкальная школа</c:v>
                </c:pt>
                <c:pt idx="1">
                  <c:v>Спортивная школа</c:v>
                </c:pt>
                <c:pt idx="2">
                  <c:v>Художественная школа</c:v>
                </c:pt>
                <c:pt idx="3">
                  <c:v>Школьные кружки</c:v>
                </c:pt>
                <c:pt idx="4">
                  <c:v>Танцевальные организации</c:v>
                </c:pt>
                <c:pt idx="5">
                  <c:v>Другие кружки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A1-42BD-AC8F-27D51FDCE4A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1"/>
              <c:layout>
                <c:manualLayout>
                  <c:x val="1.5432098765432102E-3"/>
                  <c:y val="-1.2634203594520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6A1-42BD-AC8F-27D51FDCE4A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Музыкальная школа</c:v>
                </c:pt>
                <c:pt idx="1">
                  <c:v>Спортивная школа</c:v>
                </c:pt>
                <c:pt idx="2">
                  <c:v>Художественная школа</c:v>
                </c:pt>
                <c:pt idx="3">
                  <c:v>Школьные кружки</c:v>
                </c:pt>
                <c:pt idx="4">
                  <c:v>Танцевальные организации</c:v>
                </c:pt>
                <c:pt idx="5">
                  <c:v>Другие кружки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36.4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A1-42BD-AC8F-27D51FDCE4A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Музыкальная школа</c:v>
                </c:pt>
                <c:pt idx="1">
                  <c:v>Спортивная школа</c:v>
                </c:pt>
                <c:pt idx="2">
                  <c:v>Художественная школа</c:v>
                </c:pt>
                <c:pt idx="3">
                  <c:v>Школьные кружки</c:v>
                </c:pt>
                <c:pt idx="4">
                  <c:v>Танцевальные организации</c:v>
                </c:pt>
                <c:pt idx="5">
                  <c:v>Другие кружки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6A1-42BD-AC8F-27D51FDCE4A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Музыкальная школа</c:v>
                </c:pt>
                <c:pt idx="1">
                  <c:v>Спортивная школа</c:v>
                </c:pt>
                <c:pt idx="2">
                  <c:v>Художественная школа</c:v>
                </c:pt>
                <c:pt idx="3">
                  <c:v>Школьные кружки</c:v>
                </c:pt>
                <c:pt idx="4">
                  <c:v>Танцевальные организации</c:v>
                </c:pt>
                <c:pt idx="5">
                  <c:v>Другие кружки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6A1-42BD-AC8F-27D51FDCE4A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Ряд 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Музыкальная школа</c:v>
                </c:pt>
                <c:pt idx="1">
                  <c:v>Спортивная школа</c:v>
                </c:pt>
                <c:pt idx="2">
                  <c:v>Художественная школа</c:v>
                </c:pt>
                <c:pt idx="3">
                  <c:v>Школьные кружки</c:v>
                </c:pt>
                <c:pt idx="4">
                  <c:v>Танцевальные организации</c:v>
                </c:pt>
                <c:pt idx="5">
                  <c:v>Другие кружки</c:v>
                </c:pt>
              </c:strCache>
            </c:strRef>
          </c:cat>
          <c:val>
            <c:numRef>
              <c:f>Лист1!$F$2:$F$7</c:f>
              <c:numCache>
                <c:formatCode>General</c:formatCode>
                <c:ptCount val="6"/>
                <c:pt idx="4">
                  <c:v>40.1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6A1-42BD-AC8F-27D51FDCE4A7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Ряд 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Музыкальная школа</c:v>
                </c:pt>
                <c:pt idx="1">
                  <c:v>Спортивная школа</c:v>
                </c:pt>
                <c:pt idx="2">
                  <c:v>Художественная школа</c:v>
                </c:pt>
                <c:pt idx="3">
                  <c:v>Школьные кружки</c:v>
                </c:pt>
                <c:pt idx="4">
                  <c:v>Танцевальные организации</c:v>
                </c:pt>
                <c:pt idx="5">
                  <c:v>Другие кружки</c:v>
                </c:pt>
              </c:strCache>
            </c:strRef>
          </c:cat>
          <c:val>
            <c:numRef>
              <c:f>Лист1!$G$2:$G$7</c:f>
              <c:numCache>
                <c:formatCode>General</c:formatCode>
                <c:ptCount val="6"/>
                <c:pt idx="5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6A1-42BD-AC8F-27D51FDCE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984256"/>
        <c:axId val="115985792"/>
        <c:axId val="0"/>
      </c:bar3DChart>
      <c:catAx>
        <c:axId val="115984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5985792"/>
        <c:crosses val="autoZero"/>
        <c:auto val="1"/>
        <c:lblAlgn val="ctr"/>
        <c:lblOffset val="100"/>
        <c:noMultiLvlLbl val="0"/>
      </c:catAx>
      <c:valAx>
        <c:axId val="1159857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15984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46CC9-BE27-4FD1-B910-7FF7DF9795C0}" type="datetimeFigureOut">
              <a:rPr lang="ru-RU" smtClean="0"/>
              <a:t>28.11.2020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F68F7-E0C1-49B6-A5A4-CED1A2A6B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739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F68F7-E0C1-49B6-A5A4-CED1A2A6B973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110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F68F7-E0C1-49B6-A5A4-CED1A2A6B973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110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407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u="sng" dirty="0" smtClean="0">
                <a:latin typeface="Times New Roman" pitchFamily="18" charset="0"/>
                <a:cs typeface="Times New Roman" pitchFamily="18" charset="0"/>
              </a:rPr>
              <a:t>Изречения </a:t>
            </a:r>
            <a:r>
              <a:rPr lang="ru-RU" sz="5400" b="1" u="sng" dirty="0">
                <a:latin typeface="Times New Roman" pitchFamily="18" charset="0"/>
                <a:cs typeface="Times New Roman" pitchFamily="18" charset="0"/>
              </a:rPr>
              <a:t>мудрых </a:t>
            </a:r>
            <a:r>
              <a:rPr lang="ru-RU" sz="5400" b="1" u="sng" dirty="0" smtClean="0">
                <a:latin typeface="Times New Roman" pitchFamily="18" charset="0"/>
                <a:cs typeface="Times New Roman" pitchFamily="18" charset="0"/>
              </a:rPr>
              <a:t>людей: </a:t>
            </a:r>
            <a:endParaRPr lang="ru-RU" sz="5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551723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lvl="0" indent="-342900" algn="l">
              <a:buFont typeface="Wingdings" pitchFamily="2" charset="2"/>
              <a:buChar char="Ø"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Стремись 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к тому, чтобы добиться успеха, а к тому,  чтобы твоя жизнь имела смысл. </a:t>
            </a:r>
            <a:endPara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Wingdings" pitchFamily="2" charset="2"/>
              <a:buChar char="Ø"/>
            </a:pP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Самое сложное – это выбрать правильный путь и сделать первый шаг! Всё остальное на пути к успеху упирается в упорство.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Успех – это когда ты 9 раз упал, но 10 раз поднялся.</a:t>
            </a:r>
          </a:p>
          <a:p>
            <a:pPr marL="342900" lvl="0" indent="-342900" algn="l">
              <a:buFont typeface="Wingdings" pitchFamily="2" charset="2"/>
              <a:buChar char="Ø"/>
            </a:pP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Проблема выбора профессии</a:t>
            </a:r>
            <a:br>
              <a:rPr lang="ru-RU" b="1" dirty="0" smtClean="0"/>
            </a:br>
            <a:r>
              <a:rPr lang="ru-RU" b="1" dirty="0" smtClean="0"/>
              <a:t>(%)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670289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Где вы дополнительно занимаетесь?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b="1" dirty="0" smtClean="0"/>
              <a:t>Музыкальная школа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Художественная школа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Спортивная школа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Школьные кружки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Танцевальные организации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Другое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5740312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Дополнительные занятия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(%)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5026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740131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/>
              <a:t>Качества личности, необходимые для достижения успеха.</a:t>
            </a:r>
            <a:endParaRPr lang="ru-RU" sz="3600" b="1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874464"/>
              </p:ext>
            </p:extLst>
          </p:nvPr>
        </p:nvGraphicFramePr>
        <p:xfrm>
          <a:off x="251520" y="1556789"/>
          <a:ext cx="8712967" cy="4427038"/>
        </p:xfrm>
        <a:graphic>
          <a:graphicData uri="http://schemas.openxmlformats.org/drawingml/2006/table">
            <a:tbl>
              <a:tblPr firstRow="1" firstCol="1" bandRow="1"/>
              <a:tblGrid>
                <a:gridCol w="58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56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59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/>
              <a:t>Качества личности, необходимые для достижения успеха.</a:t>
            </a:r>
            <a:endParaRPr lang="ru-RU" sz="3600" b="1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148113"/>
              </p:ext>
            </p:extLst>
          </p:nvPr>
        </p:nvGraphicFramePr>
        <p:xfrm>
          <a:off x="251520" y="1556789"/>
          <a:ext cx="8712967" cy="4427038"/>
        </p:xfrm>
        <a:graphic>
          <a:graphicData uri="http://schemas.openxmlformats.org/drawingml/2006/table">
            <a:tbl>
              <a:tblPr firstRow="1" firstCol="1" bandRow="1"/>
              <a:tblGrid>
                <a:gridCol w="58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09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8001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456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1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е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е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е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620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35496" y="0"/>
            <a:ext cx="9108504" cy="1628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8000" b="1" u="sng" dirty="0" smtClean="0"/>
              <a:t>Это интересно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производительность труда работника, правильно избравшего профессию и выполняющего работу с желанием, принять за </a:t>
            </a:r>
            <a:r>
              <a:rPr lang="ru-RU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100%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 у человека работающего с желанием, но неправильно выбравшего профессию, она будет равняться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50%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у работающею без желания, да к тому же еще и неправильно выбравшего профессию, -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30%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50036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8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ru-RU" sz="6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ГЕДОН</a:t>
            </a:r>
            <a:r>
              <a:rPr lang="ru-RU" sz="6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6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  - </a:t>
            </a:r>
          </a:p>
          <a:p>
            <a:pPr marL="0" indent="0" algn="ctr">
              <a:buNone/>
            </a:pPr>
            <a:endParaRPr lang="ru-RU" sz="40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человек</a:t>
            </a:r>
            <a:r>
              <a:rPr lang="ru-RU" sz="5400" b="1" i="1" dirty="0">
                <a:latin typeface="Times New Roman" pitchFamily="18" charset="0"/>
                <a:cs typeface="Times New Roman" pitchFamily="18" charset="0"/>
              </a:rPr>
              <a:t>, цель жизни которого – это наслаждение каждой секундой.</a:t>
            </a: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8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059832" y="6858000"/>
            <a:ext cx="72008" cy="2434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721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133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algn="ctr">
              <a:buFont typeface="Wingdings" pitchFamily="2" charset="2"/>
              <a:buChar char="ü"/>
            </a:pPr>
            <a:r>
              <a:rPr lang="ru-RU" sz="6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66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ИК–</a:t>
            </a:r>
          </a:p>
          <a:p>
            <a:pPr marL="0" indent="0" algn="ctr"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человек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, мужественно переносящий все превратности судьбы, невозмутимо исполняющий свой долг, свободный от страстей и волнений.</a:t>
            </a:r>
          </a:p>
          <a:p>
            <a:pPr marL="0" indent="0">
              <a:buNone/>
            </a:pP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83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0104"/>
            <a:ext cx="8229600" cy="11776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Работа с учебником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78486"/>
            <a:ext cx="9144000" cy="557214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	   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какому типу людей относился Диоген?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чём он видел  смысл и счастье жизни?</a:t>
            </a:r>
          </a:p>
          <a:p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 учил жить Диоген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Что, на ваш взгляд, в его учении правильно, а что – нет?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Согласны ли вы с его учением?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9286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Самое лучшее – ни в чём не нуждаться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F:\картинки\Мои рисунки\успех\Diogen-1024x7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071546"/>
            <a:ext cx="7211422" cy="5295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lum bright="21000" contrast="-11000"/>
          </a:blip>
          <a:srcRect t="22748" r="488" b="7099"/>
          <a:stretch>
            <a:fillRect/>
          </a:stretch>
        </p:blipFill>
        <p:spPr bwMode="auto">
          <a:xfrm>
            <a:off x="0" y="0"/>
            <a:ext cx="9144000" cy="68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1500166" y="714356"/>
            <a:ext cx="59293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пути</a:t>
            </a:r>
          </a:p>
          <a:p>
            <a:pPr algn="ctr"/>
            <a:r>
              <a:rPr lang="ru-RU" sz="6000" b="1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 жизненному успеху</a:t>
            </a:r>
            <a:endParaRPr lang="ru-RU" sz="6000" b="1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575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Формула успеха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19562" y="295751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4499992" y="1600524"/>
            <a:ext cx="484632" cy="18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938488" y="1617891"/>
            <a:ext cx="484632" cy="18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3131840" y="1614660"/>
            <a:ext cx="484632" cy="18284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1691680" y="1602960"/>
            <a:ext cx="484632" cy="1826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7164288" y="1615880"/>
            <a:ext cx="484632" cy="1800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37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6600" b="1" dirty="0" smtClean="0">
                <a:solidFill>
                  <a:schemeClr val="tx1"/>
                </a:solidFill>
              </a:rPr>
              <a:t/>
            </a:r>
            <a:br>
              <a:rPr lang="ru-RU" sz="6600" b="1" dirty="0" smtClean="0">
                <a:solidFill>
                  <a:schemeClr val="tx1"/>
                </a:solidFill>
              </a:rPr>
            </a:br>
            <a:r>
              <a:rPr lang="ru-RU" sz="8000" b="1" dirty="0" smtClean="0">
                <a:solidFill>
                  <a:schemeClr val="tx1"/>
                </a:solidFill>
              </a:rPr>
              <a:t>Формула </a:t>
            </a:r>
            <a:r>
              <a:rPr lang="ru-RU" sz="8000" b="1" dirty="0">
                <a:solidFill>
                  <a:schemeClr val="tx1"/>
                </a:solidFill>
              </a:rPr>
              <a:t>успеха</a:t>
            </a:r>
            <a:r>
              <a:rPr lang="ru-RU" sz="6600" b="1" dirty="0">
                <a:solidFill>
                  <a:schemeClr val="tx1"/>
                </a:solidFill>
              </a:rPr>
              <a:t/>
            </a:r>
            <a:br>
              <a:rPr lang="ru-RU" sz="6600" b="1" dirty="0">
                <a:solidFill>
                  <a:schemeClr val="tx1"/>
                </a:solidFill>
              </a:rPr>
            </a:br>
            <a:endParaRPr lang="ru-RU" sz="6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4800" b="1" dirty="0" smtClean="0"/>
              <a:t>Цель </a:t>
            </a:r>
            <a:r>
              <a:rPr lang="ru-RU" sz="4800" b="1" dirty="0"/>
              <a:t>в жизни должна быть всегда.</a:t>
            </a:r>
          </a:p>
          <a:p>
            <a:pPr marL="0" indent="0" algn="ctr">
              <a:buNone/>
            </a:pPr>
            <a:r>
              <a:rPr lang="ru-RU" sz="4800" b="1" dirty="0"/>
              <a:t>Иди, не бойся оступиться,</a:t>
            </a:r>
          </a:p>
          <a:p>
            <a:pPr marL="0" indent="0" algn="ctr">
              <a:buNone/>
            </a:pPr>
            <a:r>
              <a:rPr lang="ru-RU" sz="4800" b="1" dirty="0"/>
              <a:t>Ведь жизнь тебе не зря дана</a:t>
            </a:r>
          </a:p>
          <a:p>
            <a:pPr marL="0" indent="0" algn="ctr">
              <a:buNone/>
            </a:pPr>
            <a:r>
              <a:rPr lang="ru-RU" sz="4800" b="1" dirty="0"/>
              <a:t>А для </a:t>
            </a:r>
            <a:r>
              <a:rPr lang="ru-RU" sz="4800" b="1" dirty="0" smtClean="0"/>
              <a:t>того, </a:t>
            </a:r>
            <a:r>
              <a:rPr lang="ru-RU" sz="4800" b="1" dirty="0"/>
              <a:t>чтобы ее добиться. </a:t>
            </a:r>
          </a:p>
        </p:txBody>
      </p:sp>
    </p:spTree>
    <p:extLst>
      <p:ext uri="{BB962C8B-B14F-4D97-AF65-F5344CB8AC3E}">
        <p14:creationId xmlns:p14="http://schemas.microsoft.com/office/powerpoint/2010/main" val="182727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5400" b="1" dirty="0" smtClean="0"/>
              <a:t>Успех </a:t>
            </a:r>
            <a:r>
              <a:rPr lang="ru-RU" sz="5400" b="1" dirty="0" err="1"/>
              <a:t>едваль</a:t>
            </a:r>
            <a:r>
              <a:rPr lang="ru-RU" sz="5400" b="1" dirty="0"/>
              <a:t> придет к лентяю - </a:t>
            </a:r>
          </a:p>
          <a:p>
            <a:pPr marL="0" indent="0" algn="ctr">
              <a:buNone/>
            </a:pPr>
            <a:r>
              <a:rPr lang="ru-RU" sz="5400" b="1" dirty="0"/>
              <a:t>К нему не легок, долог путь</a:t>
            </a:r>
          </a:p>
          <a:p>
            <a:pPr marL="0" indent="0" algn="ctr">
              <a:buNone/>
            </a:pPr>
            <a:r>
              <a:rPr lang="ru-RU" sz="5400" b="1" dirty="0"/>
              <a:t>И год за годом пролетая – </a:t>
            </a:r>
          </a:p>
          <a:p>
            <a:pPr marL="0" indent="0" algn="ctr">
              <a:buNone/>
            </a:pPr>
            <a:r>
              <a:rPr lang="ru-RU" sz="5400" b="1" dirty="0"/>
              <a:t>Трудяг к успеху приведут. </a:t>
            </a:r>
          </a:p>
        </p:txBody>
      </p:sp>
    </p:spTree>
    <p:extLst>
      <p:ext uri="{BB962C8B-B14F-4D97-AF65-F5344CB8AC3E}">
        <p14:creationId xmlns:p14="http://schemas.microsoft.com/office/powerpoint/2010/main" val="103759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6000" b="1" dirty="0" smtClean="0"/>
              <a:t>Без </a:t>
            </a:r>
            <a:r>
              <a:rPr lang="ru-RU" sz="6000" b="1" dirty="0"/>
              <a:t>знаний добиться</a:t>
            </a:r>
          </a:p>
          <a:p>
            <a:pPr marL="0" indent="0" algn="ctr">
              <a:buNone/>
            </a:pPr>
            <a:r>
              <a:rPr lang="ru-RU" sz="6000" b="1" dirty="0"/>
              <a:t>Успеха нельзя</a:t>
            </a:r>
          </a:p>
          <a:p>
            <a:pPr marL="0" indent="0" algn="ctr">
              <a:buNone/>
            </a:pPr>
            <a:r>
              <a:rPr lang="ru-RU" sz="6000" b="1" dirty="0"/>
              <a:t>Учись, не ленись – </a:t>
            </a:r>
          </a:p>
          <a:p>
            <a:pPr marL="0" indent="0" algn="ctr">
              <a:buNone/>
            </a:pPr>
            <a:r>
              <a:rPr lang="ru-RU" sz="6000" b="1" dirty="0"/>
              <a:t>Всего ты добьешься тогда.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236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6000" b="1" dirty="0" smtClean="0"/>
              <a:t>Учитесь</a:t>
            </a:r>
            <a:r>
              <a:rPr lang="ru-RU" sz="6000" b="1" dirty="0"/>
              <a:t>, думайте, дерзайте.</a:t>
            </a:r>
          </a:p>
          <a:p>
            <a:pPr marL="0" indent="0" algn="ctr">
              <a:buNone/>
            </a:pPr>
            <a:r>
              <a:rPr lang="ru-RU" sz="6000" b="1" dirty="0"/>
              <a:t>И о мечте не </a:t>
            </a:r>
            <a:r>
              <a:rPr lang="ru-RU" sz="6000" b="1" dirty="0" smtClean="0"/>
              <a:t>забывайте,</a:t>
            </a:r>
            <a:endParaRPr lang="ru-RU" sz="6000" b="1" dirty="0"/>
          </a:p>
          <a:p>
            <a:pPr marL="0" indent="0" algn="ctr">
              <a:buNone/>
            </a:pPr>
            <a:r>
              <a:rPr lang="ru-RU" sz="6000" b="1" dirty="0"/>
              <a:t>Она как путеводная звезда</a:t>
            </a:r>
          </a:p>
          <a:p>
            <a:pPr marL="0" indent="0" algn="ctr">
              <a:buNone/>
            </a:pPr>
            <a:r>
              <a:rPr lang="ru-RU" sz="6000" b="1" dirty="0"/>
              <a:t>К успеху приведет тебя.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440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6000" b="1" dirty="0" smtClean="0"/>
              <a:t>В </a:t>
            </a:r>
            <a:r>
              <a:rPr lang="ru-RU" sz="6000" b="1" dirty="0"/>
              <a:t>жизни не сладко бывает, </a:t>
            </a:r>
            <a:r>
              <a:rPr lang="ru-RU" sz="6000" b="1" dirty="0" smtClean="0"/>
              <a:t>друзья,</a:t>
            </a:r>
            <a:endParaRPr lang="ru-RU" sz="6000" b="1" dirty="0"/>
          </a:p>
          <a:p>
            <a:pPr marL="0" indent="0" algn="ctr">
              <a:buNone/>
            </a:pPr>
            <a:r>
              <a:rPr lang="ru-RU" sz="6000" b="1" dirty="0"/>
              <a:t>По жизни не сложно порой </a:t>
            </a:r>
            <a:r>
              <a:rPr lang="ru-RU" sz="6000" b="1" dirty="0" smtClean="0"/>
              <a:t>оступиться,</a:t>
            </a:r>
            <a:endParaRPr lang="ru-RU" sz="6000" b="1" dirty="0"/>
          </a:p>
          <a:p>
            <a:pPr marL="0" indent="0" algn="ctr">
              <a:buNone/>
            </a:pPr>
            <a:r>
              <a:rPr lang="ru-RU" sz="6000" b="1" dirty="0"/>
              <a:t>Но если с тобою родня и семья</a:t>
            </a:r>
          </a:p>
          <a:p>
            <a:pPr marL="0" indent="0" algn="ctr">
              <a:buNone/>
            </a:pPr>
            <a:r>
              <a:rPr lang="ru-RU" sz="6000" b="1" dirty="0"/>
              <a:t>Ты многого можешь </a:t>
            </a:r>
            <a:r>
              <a:rPr lang="ru-RU" sz="6000" b="1" dirty="0" smtClean="0"/>
              <a:t>добиться.</a:t>
            </a:r>
          </a:p>
          <a:p>
            <a:pPr marL="0" indent="0">
              <a:buNone/>
            </a:pPr>
            <a:endParaRPr lang="ru-RU" sz="6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53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Формула успеха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" y="3422395"/>
            <a:ext cx="875880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/>
              <a:t>цель    труд   знания    мечта    родные </a:t>
            </a:r>
            <a:endParaRPr lang="ru-RU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119562" y="295751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4298675" y="1600524"/>
            <a:ext cx="484632" cy="18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966197" y="1600524"/>
            <a:ext cx="484632" cy="18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2791224" y="1600524"/>
            <a:ext cx="484632" cy="18284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1259632" y="1602960"/>
            <a:ext cx="484632" cy="1826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7596336" y="1614661"/>
            <a:ext cx="484632" cy="18001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30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141763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Домашнее задание -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tx1"/>
                </a:solidFill>
              </a:rPr>
              <a:t> </a:t>
            </a:r>
            <a:r>
              <a:rPr lang="ru-RU" sz="6000" b="1" smtClean="0">
                <a:solidFill>
                  <a:schemeClr val="tx1"/>
                </a:solidFill>
              </a:rPr>
              <a:t>прочитать параграф 5,</a:t>
            </a:r>
          </a:p>
          <a:p>
            <a:r>
              <a:rPr lang="ru-RU" sz="6000" b="1" smtClean="0">
                <a:solidFill>
                  <a:schemeClr val="tx1"/>
                </a:solidFill>
              </a:rPr>
              <a:t>подготовить </a:t>
            </a:r>
            <a:r>
              <a:rPr lang="ru-RU" sz="6000" b="1" dirty="0">
                <a:solidFill>
                  <a:schemeClr val="tx1"/>
                </a:solidFill>
              </a:rPr>
              <a:t>устное сообщение о человеке, который добился в жизни </a:t>
            </a:r>
            <a:r>
              <a:rPr lang="ru-RU" sz="6000" b="1" dirty="0" smtClean="0">
                <a:solidFill>
                  <a:schemeClr val="tx1"/>
                </a:solidFill>
              </a:rPr>
              <a:t>успеха.</a:t>
            </a:r>
            <a:endParaRPr lang="ru-RU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3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3" name="Picture 5"/>
          <p:cNvPicPr>
            <a:picLocks noGrp="1" noChangeAspect="1" noChangeArrowheads="1"/>
          </p:cNvPicPr>
          <p:nvPr>
            <p:ph type="title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04" y="785794"/>
            <a:ext cx="6887925" cy="5786478"/>
          </a:xfrm>
          <a:noFill/>
          <a:ln/>
        </p:spPr>
      </p:pic>
      <p:sp>
        <p:nvSpPr>
          <p:cNvPr id="104454" name="Rectangle 6"/>
          <p:cNvSpPr>
            <a:spLocks noGrp="1" noChangeArrowheads="1"/>
          </p:cNvSpPr>
          <p:nvPr>
            <p:ph idx="1"/>
          </p:nvPr>
        </p:nvSpPr>
        <p:spPr>
          <a:xfrm>
            <a:off x="714348" y="214290"/>
            <a:ext cx="8677628" cy="6599086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2800" b="1" dirty="0" smtClean="0">
                <a:solidFill>
                  <a:srgbClr val="8068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пасибо за работу.  Желаю всем успехов!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4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:\конкурсы 2014-2015\учитель года\к уроку\картинки успех\DisplayMiss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285860"/>
            <a:ext cx="4610100" cy="4572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b="1" dirty="0" smtClean="0"/>
              <a:t>Что такое успех?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4817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58665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Цель  урока.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628800"/>
            <a:ext cx="9144000" cy="52292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ыяснить </a:t>
            </a:r>
            <a:r>
              <a:rPr lang="ru-RU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как стать или быть успешным в жизни </a:t>
            </a:r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человеком. </a:t>
            </a:r>
            <a:endParaRPr lang="ru-RU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59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08504" cy="20608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Проблемное задание.</a:t>
            </a:r>
            <a:endParaRPr lang="ru-RU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060848"/>
            <a:ext cx="9144000" cy="479715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формулу </a:t>
            </a:r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успеха.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89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Успех - это</a:t>
            </a:r>
            <a:endParaRPr lang="ru-RU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/>
              <a:t>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удача 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в задуманном деле, удачное достижение поставленной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цели </a:t>
            </a:r>
          </a:p>
          <a:p>
            <a:pPr marL="0" indent="0" algn="ctr">
              <a:buNone/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(словарь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С.И.Ожегова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2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Что для вас важнее: деньги, книги, здоровье, дом, друзья, благотворительность?</a:t>
            </a:r>
          </a:p>
        </p:txBody>
      </p:sp>
      <p:sp>
        <p:nvSpPr>
          <p:cNvPr id="4" name="Овал 3"/>
          <p:cNvSpPr/>
          <p:nvPr/>
        </p:nvSpPr>
        <p:spPr>
          <a:xfrm>
            <a:off x="357158" y="1857364"/>
            <a:ext cx="2786082" cy="121444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здоровье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715008" y="1785926"/>
            <a:ext cx="2857520" cy="121444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</a:t>
            </a:r>
          </a:p>
          <a:p>
            <a:pPr algn="ctr"/>
            <a:endParaRPr lang="ru-RU" dirty="0" smtClean="0"/>
          </a:p>
        </p:txBody>
      </p:sp>
      <p:sp>
        <p:nvSpPr>
          <p:cNvPr id="6" name="Овал 5"/>
          <p:cNvSpPr/>
          <p:nvPr/>
        </p:nvSpPr>
        <p:spPr>
          <a:xfrm>
            <a:off x="357158" y="3286124"/>
            <a:ext cx="2786082" cy="121444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книги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857884" y="3357562"/>
            <a:ext cx="2786082" cy="128588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друзья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28596" y="4822041"/>
            <a:ext cx="2643206" cy="135732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деньги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857884" y="4786322"/>
            <a:ext cx="2786082" cy="128588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Благотворительность</a:t>
            </a: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571868" y="2714620"/>
            <a:ext cx="1857388" cy="27860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успех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>
            <a:stCxn id="10" idx="1"/>
            <a:endCxn id="4" idx="6"/>
          </p:cNvCxnSpPr>
          <p:nvPr/>
        </p:nvCxnSpPr>
        <p:spPr>
          <a:xfrm rot="16200000" flipV="1">
            <a:off x="3164536" y="2443292"/>
            <a:ext cx="658045" cy="700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0" idx="7"/>
            <a:endCxn id="5" idx="2"/>
          </p:cNvCxnSpPr>
          <p:nvPr/>
        </p:nvCxnSpPr>
        <p:spPr>
          <a:xfrm rot="5400000" flipH="1" flipV="1">
            <a:off x="5071387" y="2479011"/>
            <a:ext cx="729483" cy="557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10" idx="2"/>
            <a:endCxn id="6" idx="6"/>
          </p:cNvCxnSpPr>
          <p:nvPr/>
        </p:nvCxnSpPr>
        <p:spPr>
          <a:xfrm rot="10800000">
            <a:off x="3143240" y="3893347"/>
            <a:ext cx="42862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0" idx="6"/>
            <a:endCxn id="7" idx="2"/>
          </p:cNvCxnSpPr>
          <p:nvPr/>
        </p:nvCxnSpPr>
        <p:spPr>
          <a:xfrm flipV="1">
            <a:off x="5429256" y="4000504"/>
            <a:ext cx="428628" cy="1071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0" idx="3"/>
            <a:endCxn id="8" idx="6"/>
          </p:cNvCxnSpPr>
          <p:nvPr/>
        </p:nvCxnSpPr>
        <p:spPr>
          <a:xfrm flipH="1">
            <a:off x="3071802" y="5092690"/>
            <a:ext cx="772074" cy="4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0" idx="5"/>
            <a:endCxn id="9" idx="2"/>
          </p:cNvCxnSpPr>
          <p:nvPr/>
        </p:nvCxnSpPr>
        <p:spPr>
          <a:xfrm rot="16200000" flipH="1">
            <a:off x="5339279" y="4910659"/>
            <a:ext cx="336574" cy="700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6058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7200" b="1" dirty="0" smtClean="0">
                <a:solidFill>
                  <a:schemeClr val="tx1"/>
                </a:solidFill>
              </a:rPr>
              <a:t>Путь к успеху</a:t>
            </a:r>
            <a:endParaRPr lang="ru-RU" sz="7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495172"/>
              </p:ext>
            </p:extLst>
          </p:nvPr>
        </p:nvGraphicFramePr>
        <p:xfrm>
          <a:off x="467544" y="1397880"/>
          <a:ext cx="8229600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487329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6613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Какие профессии вам больше </a:t>
            </a:r>
            <a:r>
              <a:rPr lang="ru-RU" sz="4000" b="1" dirty="0" smtClean="0">
                <a:solidFill>
                  <a:schemeClr val="tx1"/>
                </a:solidFill>
              </a:rPr>
              <a:t>подходят?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3116"/>
            <a:ext cx="8643998" cy="418939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Инженер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композитор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дизайнер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Владелец мастерской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фотомодель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скульптор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Чертёжник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реставратор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художник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Учитель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врач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артист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Историк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математик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физик(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6. Адвокат (б), редактор журнала (а), бизнесмен (в).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7. Писатель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журналист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переводчик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8. Педиатр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психиатр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ветеринар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9. Военный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артист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), учёный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96601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585</Words>
  <Application>Microsoft Office PowerPoint</Application>
  <PresentationFormat>Экран (4:3)</PresentationFormat>
  <Paragraphs>423</Paragraphs>
  <Slides>28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Calibri</vt:lpstr>
      <vt:lpstr>Times New Roman</vt:lpstr>
      <vt:lpstr>Wingdings</vt:lpstr>
      <vt:lpstr>Тема Office</vt:lpstr>
      <vt:lpstr>Изречения мудрых людей: </vt:lpstr>
      <vt:lpstr>Презентация PowerPoint</vt:lpstr>
      <vt:lpstr>Что такое успех?</vt:lpstr>
      <vt:lpstr>Цель  урока.</vt:lpstr>
      <vt:lpstr>Проблемное задание.</vt:lpstr>
      <vt:lpstr>Успех - это</vt:lpstr>
      <vt:lpstr>Что для вас важнее: деньги, книги, здоровье, дом, друзья, благотворительность?</vt:lpstr>
      <vt:lpstr>Путь к успеху</vt:lpstr>
      <vt:lpstr>Какие профессии вам больше подходят?</vt:lpstr>
      <vt:lpstr>Проблема выбора профессии (%)</vt:lpstr>
      <vt:lpstr>Где вы дополнительно занимаетесь?</vt:lpstr>
      <vt:lpstr>Дополнительные занятия (%)</vt:lpstr>
      <vt:lpstr>Качества личности, необходимые для достижения успеха.</vt:lpstr>
      <vt:lpstr>Качества личности, необходимые для достижения успеха.</vt:lpstr>
      <vt:lpstr>Это интересно</vt:lpstr>
      <vt:lpstr>Презентация PowerPoint</vt:lpstr>
      <vt:lpstr>Презентация PowerPoint</vt:lpstr>
      <vt:lpstr>Работа с учебником </vt:lpstr>
      <vt:lpstr>Самое лучшее – ни в чём не нуждаться</vt:lpstr>
      <vt:lpstr>Формула успеха</vt:lpstr>
      <vt:lpstr> Формула успеха 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Формула успеха</vt:lpstr>
      <vt:lpstr>Домашнее задание -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успех?</dc:title>
  <dc:creator>38 Kabinet</dc:creator>
  <cp:lastModifiedBy>Windows User</cp:lastModifiedBy>
  <cp:revision>135</cp:revision>
  <dcterms:modified xsi:type="dcterms:W3CDTF">2020-11-28T05:24:06Z</dcterms:modified>
</cp:coreProperties>
</file>