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56" r:id="rId3"/>
    <p:sldId id="257" r:id="rId4"/>
    <p:sldId id="263" r:id="rId5"/>
    <p:sldId id="280" r:id="rId6"/>
    <p:sldId id="281" r:id="rId7"/>
    <p:sldId id="282" r:id="rId8"/>
    <p:sldId id="283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74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F3089-977B-4EF3-B4CF-EC6DC41EE8AE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D0A66-0E01-4AFA-8BEA-80A09F568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980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80D08-11F8-45F9-8298-EA5B329B9208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92F79-B1EE-4EA2-A70E-17A92C507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723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7CD4-DDEC-45A5-AF28-94B0F501FB37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F99F8-B7CC-4045-BE01-41D8D450AB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511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A3786-6E33-4D76-94F0-253818D8FA41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B031-2A31-4607-B97A-B43A05A6ED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281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74CFB-120C-4EE1-977F-0B357F980F4A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2A73C-3419-48B6-A473-5AFEDF0A3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8163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5CAEA-F48D-4917-9428-389992C97412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294BC-AC44-4022-983D-B9DDAE8543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667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E3D15-18C5-432B-BB0E-3D87BED694AF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B7823-AE33-41A6-BF95-6E0B77F72F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170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5A5FB-EB20-4054-A2EB-349D4E3F61E3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159DE-CCD9-4A37-BE20-E4FD3A2F3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293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3D03F-F4B2-4ECF-98DD-6DA79DEC1913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F5E04-1A09-4103-B7A8-9CA83118F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3938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1979D-1289-4E0F-8CC4-F40EB03C04AB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44C7A-2412-428B-BDD8-523F99F11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5182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5FA4A-3198-4B7E-A512-4BFEF8F29AFF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E79A8-E40F-435E-B88A-02910AFC6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363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4CB659-1790-49F1-9A69-C763132AA358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B451A8-9248-458B-AFF7-7437D462E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699" r:id="rId4"/>
    <p:sldLayoutId id="2147483705" r:id="rId5"/>
    <p:sldLayoutId id="2147483700" r:id="rId6"/>
    <p:sldLayoutId id="2147483706" r:id="rId7"/>
    <p:sldLayoutId id="2147483707" r:id="rId8"/>
    <p:sldLayoutId id="2147483708" r:id="rId9"/>
    <p:sldLayoutId id="2147483701" r:id="rId10"/>
    <p:sldLayoutId id="21474837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0579"/>
          <a:stretch>
            <a:fillRect/>
          </a:stretch>
        </p:blipFill>
        <p:spPr bwMode="auto">
          <a:xfrm>
            <a:off x="0" y="0"/>
            <a:ext cx="9269413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568952" cy="312052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  <a:t>« Страшно смотреть, когда горит дворец, но когда горит лачуга, сердце сжимается еще больней. </a:t>
            </a:r>
            <a:r>
              <a:rPr lang="ru-RU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  <a:t/>
            </a:r>
            <a:br>
              <a:rPr lang="ru-RU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</a:br>
            <a:r>
              <a:rPr lang="ru-RU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  <a:t>Охваченная </a:t>
            </a:r>
            <a:r>
              <a:rPr lang="ru-RU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  <a:t>огнем хижина бедняка — что может быть ужасней! »</a:t>
            </a:r>
            <a:br>
              <a:rPr lang="ru-RU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</a:br>
            <a:r>
              <a:rPr lang="ru-RU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  <a:t>                                                          Виктор </a:t>
            </a:r>
            <a:r>
              <a:rPr lang="ru-RU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haroni" panose="02010803020104030203" pitchFamily="2" charset="-79"/>
              </a:rPr>
              <a:t>Гюго.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48880"/>
            <a:ext cx="8147248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dirty="0" smtClean="0">
                <a:solidFill>
                  <a:srgbClr val="C00000"/>
                </a:solidFill>
              </a:rPr>
              <a:t>Причины пожара</a:t>
            </a:r>
            <a:endParaRPr lang="ru-RU" sz="6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868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/>
              <a:t>ПРИЧИНАМИ ВОЗНИКНОВЕНИЯ ПОЖАРОВ В ЖИЛЫХ И ОБЩЕСТВЕННЫХ ЗДАНИЯХ</a:t>
            </a:r>
            <a:r>
              <a:rPr lang="ru-RU" dirty="0"/>
              <a:t> 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чаще </a:t>
            </a:r>
            <a:r>
              <a:rPr lang="ru-RU" dirty="0"/>
              <a:t>всего бывают: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989138"/>
            <a:ext cx="8686800" cy="4525962"/>
          </a:xfrm>
        </p:spPr>
        <p:txBody>
          <a:bodyPr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♦ неисправность электросети и электроприборов; утечка газа; </a:t>
            </a:r>
            <a:br>
              <a:rPr lang="ru-RU" dirty="0"/>
            </a:br>
            <a:r>
              <a:rPr lang="ru-RU" dirty="0"/>
              <a:t>♦ возгорание электроприборов (утюга, плитки, радиоприемника, телевизора и др.), оставленных под напряжением без присмотра; </a:t>
            </a:r>
            <a:br>
              <a:rPr lang="ru-RU" dirty="0"/>
            </a:br>
            <a:r>
              <a:rPr lang="ru-RU" dirty="0"/>
              <a:t>♦ неосторожное обращение и шалости детей с огнем (брошенные горящая спичка, упавшая зажженная свеча или игры с петардами и фейерверками); </a:t>
            </a:r>
            <a:br>
              <a:rPr lang="ru-RU" dirty="0"/>
            </a:br>
            <a:r>
              <a:rPr lang="ru-RU" dirty="0"/>
              <a:t>♦ использование неисправных или самодельных отопительных приборов; </a:t>
            </a:r>
            <a:br>
              <a:rPr lang="ru-RU" dirty="0"/>
            </a:br>
            <a:r>
              <a:rPr lang="ru-RU" dirty="0"/>
              <a:t>♦ оставленные открытыми двери топок (печей, каминов); </a:t>
            </a:r>
            <a:br>
              <a:rPr lang="ru-RU" dirty="0"/>
            </a:br>
            <a:r>
              <a:rPr lang="ru-RU" dirty="0"/>
              <a:t>♦ выброс горящей золы вблизи строений; </a:t>
            </a:r>
            <a:br>
              <a:rPr lang="ru-RU" dirty="0"/>
            </a:br>
            <a:r>
              <a:rPr lang="ru-RU" dirty="0"/>
              <a:t>♦ беспечность и небрежность в обращении с огнем и другие.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6868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/>
              <a:t>ПРИЧИНАМИ ПОЖАРОВ НА ПРОМЫШЛЕННЫХ ПРЕДПРИЯТИЯХ</a:t>
            </a:r>
            <a:r>
              <a:rPr lang="ru-RU" dirty="0"/>
              <a:t>   чаще всего бывают: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♦ нарушения, допущенные при проектировании и строительстве зданий и сооружений; </a:t>
            </a:r>
            <a:br>
              <a:rPr lang="ru-RU" dirty="0"/>
            </a:br>
            <a:r>
              <a:rPr lang="ru-RU" dirty="0"/>
              <a:t>♦ несоблюдение элементарных мер пожарной безопасности производственным персоналом и неосторожное обращение с огнем; </a:t>
            </a:r>
            <a:br>
              <a:rPr lang="ru-RU" dirty="0"/>
            </a:br>
            <a:r>
              <a:rPr lang="ru-RU" dirty="0"/>
              <a:t>♦ нарушение правил пожарной безопасности технологического характера в процессе работы промышленного предприятия (например, при проведении сварочных работ); </a:t>
            </a:r>
            <a:br>
              <a:rPr lang="ru-RU" dirty="0"/>
            </a:br>
            <a:r>
              <a:rPr lang="ru-RU" dirty="0"/>
              <a:t>♦ нарушение правил безопасности при эксплуатации электрооборудования и электроустановок; </a:t>
            </a:r>
            <a:br>
              <a:rPr lang="ru-RU" dirty="0"/>
            </a:br>
            <a:r>
              <a:rPr lang="ru-RU" dirty="0"/>
              <a:t>♦ эксплуатация неисправного оборудования.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8392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Первичные поражающие факторы пожара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—</a:t>
            </a:r>
            <a:r>
              <a:rPr lang="ru-RU" dirty="0"/>
              <a:t>открытый огонь и искры; </a:t>
            </a:r>
            <a:br>
              <a:rPr lang="ru-RU" dirty="0"/>
            </a:br>
            <a:r>
              <a:rPr lang="ru-RU" dirty="0"/>
              <a:t>—повышенная температура окружающей среды; </a:t>
            </a:r>
            <a:br>
              <a:rPr lang="ru-RU" dirty="0"/>
            </a:br>
            <a:r>
              <a:rPr lang="ru-RU" dirty="0"/>
              <a:t>—токсичные продукты горения; </a:t>
            </a:r>
            <a:br>
              <a:rPr lang="ru-RU" dirty="0"/>
            </a:br>
            <a:r>
              <a:rPr lang="ru-RU" dirty="0"/>
              <a:t>—потеря видимости вследствие задымления; </a:t>
            </a:r>
            <a:br>
              <a:rPr lang="ru-RU" dirty="0"/>
            </a:br>
            <a:r>
              <a:rPr lang="ru-RU" dirty="0"/>
              <a:t>—пониженное содержание кислорода; </a:t>
            </a:r>
            <a:br>
              <a:rPr lang="ru-RU" dirty="0"/>
            </a:br>
            <a:r>
              <a:rPr lang="ru-RU" dirty="0"/>
              <a:t>—падающие части строительных конструкций, агрегатов и установок.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8392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Вторичные поражающие  факторы пожара</a:t>
            </a:r>
            <a:endParaRPr lang="ru-RU" dirty="0"/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mtClean="0"/>
              <a:t> - взрывы нефте- и газопроводов, резервуаров с горючими веществами и аварийно химически опасными веществами, 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mtClean="0"/>
              <a:t>- обрушение элементов строительных конструкций, 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mtClean="0"/>
              <a:t>- замыкание электрических сетей.</a:t>
            </a:r>
            <a:br>
              <a:rPr lang="ru-RU" altLang="ru-RU" smtClean="0"/>
            </a:b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dirty="0" err="1">
                <a:solidFill>
                  <a:schemeClr val="accent2">
                    <a:lumMod val="50000"/>
                  </a:schemeClr>
                </a:solidFill>
              </a:rPr>
              <a:t>Синквейн</a:t>
            </a:r>
            <a:r>
              <a:rPr lang="ru-RU" sz="54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4579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z="4400" u="sng" smtClean="0"/>
              <a:t>1- Пожар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z="4400" smtClean="0"/>
              <a:t>2- Два прилагательных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z="4400" smtClean="0"/>
              <a:t>3- Три глагола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z="4400" smtClean="0"/>
              <a:t>4- Предложение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altLang="ru-RU" sz="4400" smtClean="0"/>
              <a:t>5 -  Синоним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 txBox="1">
            <a:spLocks/>
          </p:cNvSpPr>
          <p:nvPr/>
        </p:nvSpPr>
        <p:spPr>
          <a:xfrm>
            <a:off x="755650" y="765175"/>
            <a:ext cx="7920038" cy="4751388"/>
          </a:xfrm>
          <a:prstGeom prst="rect">
            <a:avLst/>
          </a:prstGeom>
        </p:spPr>
        <p:txBody>
          <a:bodyPr/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u="sng" dirty="0" smtClean="0">
                <a:solidFill>
                  <a:schemeClr val="accent2">
                    <a:lumMod val="50000"/>
                  </a:schemeClr>
                </a:solidFill>
              </a:rPr>
              <a:t>Домашнее задание: </a:t>
            </a:r>
            <a:endParaRPr lang="ru-RU" sz="48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914400" indent="-914400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Привести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5 примеров последствий пожара в жилом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здании.</a:t>
            </a:r>
          </a:p>
          <a:p>
            <a:pPr marL="914400" indent="-914400" fontAlgn="auto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Составить </a:t>
            </a:r>
            <a:r>
              <a:rPr lang="ru-RU" sz="4800" b="1" smtClean="0">
                <a:solidFill>
                  <a:schemeClr val="accent2">
                    <a:lumMod val="50000"/>
                  </a:schemeClr>
                </a:solidFill>
              </a:rPr>
              <a:t>синквейн</a:t>
            </a:r>
            <a:endParaRPr lang="ru-RU" sz="4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914400" indent="-914400" algn="ctr" fontAlgn="auto">
              <a:spcAft>
                <a:spcPts val="0"/>
              </a:spcAft>
              <a:buNone/>
              <a:defRPr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Задание выполняется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письменно </a:t>
            </a:r>
          </a:p>
          <a:p>
            <a:pPr marL="914400" indent="-914400" algn="ctr" fontAlgn="auto">
              <a:spcAft>
                <a:spcPts val="0"/>
              </a:spcAft>
              <a:buNone/>
              <a:defRPr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в тетради.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68600"/>
            <a:ext cx="9036050" cy="114776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400" b="1" dirty="0" smtClean="0">
                <a:cs typeface="Aharoni" panose="02010803020104030203" pitchFamily="2" charset="-79"/>
              </a:rPr>
              <a:t>Тема: </a:t>
            </a:r>
            <a:r>
              <a:rPr lang="ru-RU" sz="5400" b="1" dirty="0" smtClean="0">
                <a:solidFill>
                  <a:srgbClr val="C00000"/>
                </a:solidFill>
                <a:cs typeface="Aharoni" panose="02010803020104030203" pitchFamily="2" charset="-79"/>
              </a:rPr>
              <a:t>Пожары в жилых и общественных зданиях, их причины и последствия</a:t>
            </a:r>
            <a:endParaRPr lang="ru-RU" sz="5400" b="1" dirty="0">
              <a:solidFill>
                <a:srgbClr val="C00000"/>
              </a:solidFill>
              <a:cs typeface="Aharoni" panose="02010803020104030203" pitchFamily="2" charset="-79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79663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История развития огня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2291" name="Picture 1" descr="C:\Users\Константин\Desktop\158044_tribune_vse_neobyasnimoe_i_neobychnoe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39738" y="1052513"/>
            <a:ext cx="3151187" cy="2376487"/>
          </a:xfrm>
        </p:spPr>
      </p:pic>
      <p:pic>
        <p:nvPicPr>
          <p:cNvPr id="12292" name="Picture 1" descr="C:\Users\Константин\Desktop\otkrytie-ognya-i-sposoby-ego-dobyvaniya_1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2875" y="1239838"/>
            <a:ext cx="3163888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" descr="C:\Users\Константин\Desktop\1371450108_e412031e2cf468a4ac3f161750a1b8e9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5217"/>
          <a:stretch>
            <a:fillRect/>
          </a:stretch>
        </p:blipFill>
        <p:spPr bwMode="auto">
          <a:xfrm>
            <a:off x="611188" y="4084638"/>
            <a:ext cx="2735262" cy="204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1" descr="C:\Users\Константин\Desktop\581463_t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16575" y="3940175"/>
            <a:ext cx="2376488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Прямоугольник 9"/>
          <p:cNvSpPr>
            <a:spLocks noChangeArrowheads="1"/>
          </p:cNvSpPr>
          <p:nvPr/>
        </p:nvSpPr>
        <p:spPr bwMode="auto">
          <a:xfrm>
            <a:off x="179388" y="3438525"/>
            <a:ext cx="39608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Синантропы  (Природный огонь) </a:t>
            </a:r>
            <a:br>
              <a:rPr lang="ru-RU" alt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46-230 тыс. лет</a:t>
            </a:r>
            <a:endParaRPr lang="ru-RU" altLang="ru-RU" sz="1800" b="1">
              <a:solidFill>
                <a:schemeClr val="tx1"/>
              </a:solidFill>
            </a:endParaRPr>
          </a:p>
        </p:txBody>
      </p:sp>
      <p:sp>
        <p:nvSpPr>
          <p:cNvPr id="12296" name="Прямоугольник 10"/>
          <p:cNvSpPr>
            <a:spLocks noChangeArrowheads="1"/>
          </p:cNvSpPr>
          <p:nvPr/>
        </p:nvSpPr>
        <p:spPr bwMode="auto">
          <a:xfrm>
            <a:off x="4708525" y="3400425"/>
            <a:ext cx="457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(Трение)   10 тыс. лет до н.э</a:t>
            </a:r>
            <a:endParaRPr lang="ru-RU" altLang="ru-RU" sz="1800" b="1">
              <a:solidFill>
                <a:schemeClr val="tx1"/>
              </a:solidFill>
            </a:endParaRPr>
          </a:p>
        </p:txBody>
      </p:sp>
      <p:sp>
        <p:nvSpPr>
          <p:cNvPr id="12297" name="Прямоугольник 11"/>
          <p:cNvSpPr>
            <a:spLocks noChangeArrowheads="1"/>
          </p:cNvSpPr>
          <p:nvPr/>
        </p:nvSpPr>
        <p:spPr bwMode="auto">
          <a:xfrm>
            <a:off x="250825" y="6134100"/>
            <a:ext cx="4572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Железный век   начало 1 тыс. лет до н.</a:t>
            </a:r>
            <a:r>
              <a:rPr lang="ru-RU" alt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э.</a:t>
            </a:r>
            <a:br>
              <a:rPr lang="ru-RU" alt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1800">
              <a:solidFill>
                <a:schemeClr val="tx1"/>
              </a:solidFill>
            </a:endParaRPr>
          </a:p>
        </p:txBody>
      </p:sp>
      <p:sp>
        <p:nvSpPr>
          <p:cNvPr id="12298" name="Прямоугольник 12"/>
          <p:cNvSpPr>
            <a:spLocks noChangeArrowheads="1"/>
          </p:cNvSpPr>
          <p:nvPr/>
        </p:nvSpPr>
        <p:spPr bwMode="auto">
          <a:xfrm>
            <a:off x="5148263" y="6259513"/>
            <a:ext cx="3762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1830-1855 г. (изготовление спичек)</a:t>
            </a:r>
            <a:endParaRPr lang="ru-RU" altLang="ru-RU" sz="18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476250"/>
            <a:ext cx="8686800" cy="4525963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Пожар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 это неконтролируемое горение, причиняющее материальный ущерб, вред жизни и здоровью граждан, интересам общества и государства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13315" name="Picture 4" descr="C:\Users\Константин\Desktop\pogar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8463" y="3932238"/>
            <a:ext cx="331152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100" y="908720"/>
            <a:ext cx="9036496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Сущность </a:t>
            </a:r>
            <a:r>
              <a:rPr lang="ru-RU" dirty="0"/>
              <a:t>горения открыта в </a:t>
            </a:r>
            <a:r>
              <a:rPr lang="ru-RU" dirty="0" smtClean="0"/>
              <a:t>1756 году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err="1" smtClean="0"/>
              <a:t>ломоносовым</a:t>
            </a:r>
            <a:r>
              <a:rPr lang="ru-RU" b="1" dirty="0" smtClean="0"/>
              <a:t>  </a:t>
            </a:r>
            <a:r>
              <a:rPr lang="ru-RU" b="1" dirty="0" err="1" smtClean="0"/>
              <a:t>михаилом</a:t>
            </a:r>
            <a:r>
              <a:rPr lang="ru-RU" b="1" dirty="0" smtClean="0"/>
              <a:t>  </a:t>
            </a:r>
            <a:r>
              <a:rPr lang="ru-RU" b="1" dirty="0" err="1" smtClean="0"/>
              <a:t>васильевичем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719763" y="2349500"/>
            <a:ext cx="2955925" cy="37433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31912" y="2996952"/>
            <a:ext cx="5104184" cy="2664296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Горение это </a:t>
            </a:r>
            <a:r>
              <a:rPr lang="ru-RU" dirty="0" smtClean="0"/>
              <a:t>– химическая реакция  соединения горючего вещества с кислородом воздуха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4438" y="954088"/>
            <a:ext cx="3743325" cy="1439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solidFill>
                  <a:srgbClr val="C00000"/>
                </a:solidFill>
              </a:rPr>
              <a:t>ПРОЦЕСС ГОРЕНИЯ</a:t>
            </a:r>
          </a:p>
        </p:txBody>
      </p:sp>
      <p:sp>
        <p:nvSpPr>
          <p:cNvPr id="4" name="Овал 3"/>
          <p:cNvSpPr/>
          <p:nvPr/>
        </p:nvSpPr>
        <p:spPr>
          <a:xfrm>
            <a:off x="179388" y="3508375"/>
            <a:ext cx="230505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C00000"/>
                </a:solidFill>
              </a:rPr>
              <a:t>ГОРЮЧЕЕ ВЕЩЕСТВО</a:t>
            </a:r>
          </a:p>
        </p:txBody>
      </p:sp>
      <p:sp>
        <p:nvSpPr>
          <p:cNvPr id="5" name="Овал 4"/>
          <p:cNvSpPr/>
          <p:nvPr/>
        </p:nvSpPr>
        <p:spPr>
          <a:xfrm>
            <a:off x="3492500" y="3508375"/>
            <a:ext cx="2395538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C00000"/>
                </a:solidFill>
              </a:rPr>
              <a:t>ОКИСЛИТЕЛЬ </a:t>
            </a:r>
          </a:p>
        </p:txBody>
      </p:sp>
      <p:sp>
        <p:nvSpPr>
          <p:cNvPr id="6" name="Овал 5"/>
          <p:cNvSpPr/>
          <p:nvPr/>
        </p:nvSpPr>
        <p:spPr>
          <a:xfrm>
            <a:off x="6588125" y="3471863"/>
            <a:ext cx="2352675" cy="22875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C00000"/>
                </a:solidFill>
              </a:rPr>
              <a:t>ИСТОЧНИК ВОСПЛАМЕ -НЕНИЯ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732588" y="1341438"/>
            <a:ext cx="863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732588" y="1789113"/>
            <a:ext cx="863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Крест 12"/>
          <p:cNvSpPr/>
          <p:nvPr/>
        </p:nvSpPr>
        <p:spPr>
          <a:xfrm>
            <a:off x="2700338" y="4435475"/>
            <a:ext cx="431800" cy="4318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Крест 13"/>
          <p:cNvSpPr/>
          <p:nvPr/>
        </p:nvSpPr>
        <p:spPr>
          <a:xfrm>
            <a:off x="6011863" y="4371975"/>
            <a:ext cx="431800" cy="4318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3588" y="765175"/>
            <a:ext cx="5618162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Вещества и материалы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8788" y="2768600"/>
            <a:ext cx="2160587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Негорючие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16238" y="4546600"/>
            <a:ext cx="2735262" cy="898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</a:rPr>
              <a:t>Трудновоспла</a:t>
            </a:r>
            <a:r>
              <a:rPr lang="ru-RU" sz="2400" b="1" dirty="0">
                <a:solidFill>
                  <a:schemeClr val="tx1"/>
                </a:solidFill>
              </a:rPr>
              <a:t> 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меняющиеся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72238" y="4545013"/>
            <a:ext cx="2398712" cy="828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</a:rPr>
              <a:t>Легковоспла</a:t>
            </a:r>
            <a:r>
              <a:rPr lang="ru-RU" sz="2400" b="1" dirty="0">
                <a:solidFill>
                  <a:schemeClr val="tx1"/>
                </a:solidFill>
              </a:rPr>
              <a:t>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меняющиеся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17838" y="2774950"/>
            <a:ext cx="2270125" cy="779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tx1"/>
                </a:solidFill>
              </a:rPr>
              <a:t>Трудногорючие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78563" y="2743200"/>
            <a:ext cx="2371725" cy="733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Горючие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716463" y="1557338"/>
            <a:ext cx="0" cy="5762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403350" y="2135188"/>
            <a:ext cx="62674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438275" y="2133600"/>
            <a:ext cx="0" cy="5746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152900" y="2135188"/>
            <a:ext cx="0" cy="5762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670800" y="2133600"/>
            <a:ext cx="0" cy="5746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235825" y="3508375"/>
            <a:ext cx="0" cy="4968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695700" y="4005263"/>
            <a:ext cx="46831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722688" y="4005263"/>
            <a:ext cx="0" cy="4968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8374063" y="4005263"/>
            <a:ext cx="0" cy="4968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ttp://www.bgsha.com/ru/education/library/fulltext/bgd/ris313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276225"/>
            <a:ext cx="8642350" cy="595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5008" y="6240924"/>
            <a:ext cx="8928992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j-lt"/>
                <a:cs typeface="+mn-cs"/>
              </a:rPr>
              <a:t>Различают </a:t>
            </a:r>
            <a:r>
              <a:rPr lang="ru-RU" sz="20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j-lt"/>
                <a:cs typeface="+mn-cs"/>
              </a:rPr>
              <a:t>линейное и объемное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j-lt"/>
                <a:cs typeface="+mn-cs"/>
              </a:rPr>
              <a:t> распространение пожара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6868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/>
              <a:t>Как правило, пожар в здании имеет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три </a:t>
            </a:r>
            <a:r>
              <a:rPr lang="ru-RU" b="1" dirty="0"/>
              <a:t>стадии развития: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• начальная стадия (15—30 мин) с небольшими температурой горения и скоростью распространения огня; </a:t>
            </a:r>
            <a:br>
              <a:rPr lang="ru-RU" dirty="0"/>
            </a:br>
            <a:r>
              <a:rPr lang="ru-RU" dirty="0"/>
              <a:t>• стадия </a:t>
            </a:r>
            <a:r>
              <a:rPr lang="ru-RU" dirty="0" err="1"/>
              <a:t>разгорания</a:t>
            </a:r>
            <a:r>
              <a:rPr lang="ru-RU" dirty="0"/>
              <a:t> (30—60 мин), для которой характерно резкое увеличение температуры горения (до 1000 °С) и скорости распространения огня; </a:t>
            </a:r>
            <a:br>
              <a:rPr lang="ru-RU" dirty="0"/>
            </a:br>
            <a:r>
              <a:rPr lang="ru-RU" dirty="0"/>
              <a:t>• завершающая стадия — ослабление силы пожара по мере выгорания огнеопасных материалов.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475</TotalTime>
  <Words>227</Words>
  <Application>Microsoft Office PowerPoint</Application>
  <PresentationFormat>Экран (4:3)</PresentationFormat>
  <Paragraphs>47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« Страшно смотреть, когда горит дворец, но когда горит лачуга, сердце сжимается еще больней.  Охваченная огнем хижина бедняка — что может быть ужасней! »                                                           Виктор Гюго. </vt:lpstr>
      <vt:lpstr>Слайд 2</vt:lpstr>
      <vt:lpstr>История развития огня</vt:lpstr>
      <vt:lpstr>Слайд 4</vt:lpstr>
      <vt:lpstr>Сущность горения открыта в 1756 году  ломоносовым  михаилом  васильевичем </vt:lpstr>
      <vt:lpstr>Слайд 6</vt:lpstr>
      <vt:lpstr>Слайд 7</vt:lpstr>
      <vt:lpstr>Слайд 8</vt:lpstr>
      <vt:lpstr>Как правило, пожар в здании имеет  три стадии развития: </vt:lpstr>
      <vt:lpstr>Причины пожара</vt:lpstr>
      <vt:lpstr>ПРИЧИНАМИ ВОЗНИКНОВЕНИЯ ПОЖАРОВ В ЖИЛЫХ И ОБЩЕСТВЕННЫХ ЗДАНИЯХ   чаще всего бывают: </vt:lpstr>
      <vt:lpstr>ПРИЧИНАМИ ПОЖАРОВ НА ПРОМЫШЛЕННЫХ ПРЕДПРИЯТИЯХ   чаще всего бывают: </vt:lpstr>
      <vt:lpstr>Первичные поражающие факторы пожара</vt:lpstr>
      <vt:lpstr>Вторичные поражающие  факторы пожара</vt:lpstr>
      <vt:lpstr>Синквейн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Глава 1 Пожарная безопасность</dc:title>
  <dc:creator>Константин</dc:creator>
  <cp:lastModifiedBy>Зам</cp:lastModifiedBy>
  <cp:revision>23</cp:revision>
  <dcterms:created xsi:type="dcterms:W3CDTF">2013-09-09T16:40:56Z</dcterms:created>
  <dcterms:modified xsi:type="dcterms:W3CDTF">2020-09-24T16:07:52Z</dcterms:modified>
</cp:coreProperties>
</file>