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7" r:id="rId3"/>
    <p:sldId id="280" r:id="rId4"/>
    <p:sldId id="305" r:id="rId5"/>
    <p:sldId id="285" r:id="rId6"/>
    <p:sldId id="289" r:id="rId7"/>
    <p:sldId id="284" r:id="rId8"/>
    <p:sldId id="290" r:id="rId9"/>
    <p:sldId id="301" r:id="rId10"/>
    <p:sldId id="298" r:id="rId11"/>
    <p:sldId id="304" r:id="rId12"/>
    <p:sldId id="259" r:id="rId13"/>
    <p:sldId id="302" r:id="rId14"/>
    <p:sldId id="260" r:id="rId15"/>
    <p:sldId id="261" r:id="rId16"/>
    <p:sldId id="273" r:id="rId17"/>
    <p:sldId id="294" r:id="rId18"/>
    <p:sldId id="276" r:id="rId19"/>
    <p:sldId id="29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5" d="100"/>
          <a:sy n="65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9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5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4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4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9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5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9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D606-BB3B-465B-ADFF-07C93326E2D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81E9-C329-4F5D-8139-30AC2DB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24118"/>
            <a:ext cx="801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Обществознание, 6 класс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683568" y="2057400"/>
            <a:ext cx="6803082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8012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Живет на свете человек. Все у него есть, все его устраивает. Он ни о чем не мечтает, ни к  чему не стремится. Он просто живет и ничего не делает. Такая ситуация выглядит почти фантастически... Возможно ли такое?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24083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24118"/>
            <a:ext cx="801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Потребности, схожие с животными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683568" y="2057400"/>
            <a:ext cx="6803082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8012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Еда , общение, сон, отдых,</a:t>
            </a:r>
          </a:p>
          <a:p>
            <a:r>
              <a:rPr lang="ru-RU" sz="4000" dirty="0" smtClean="0"/>
              <a:t>Воздух, творчество, учеба,</a:t>
            </a:r>
          </a:p>
          <a:p>
            <a:r>
              <a:rPr lang="ru-RU" sz="4000" dirty="0" err="1" smtClean="0"/>
              <a:t>Вода,религия</a:t>
            </a:r>
            <a:r>
              <a:rPr lang="ru-RU" sz="4000" dirty="0" smtClean="0"/>
              <a:t>, философия</a:t>
            </a:r>
          </a:p>
          <a:p>
            <a:r>
              <a:rPr lang="ru-RU" sz="4000" dirty="0" err="1" smtClean="0"/>
              <a:t>Тепло,наука</a:t>
            </a:r>
            <a:r>
              <a:rPr lang="ru-RU" sz="4000" dirty="0" smtClean="0"/>
              <a:t>, </a:t>
            </a:r>
            <a:r>
              <a:rPr lang="ru-RU" sz="4000" dirty="0" err="1" smtClean="0"/>
              <a:t>труд,забота</a:t>
            </a:r>
            <a:r>
              <a:rPr lang="ru-RU" sz="4000" dirty="0" smtClean="0"/>
              <a:t> о потомстве</a:t>
            </a:r>
          </a:p>
          <a:p>
            <a:r>
              <a:rPr lang="ru-RU" sz="3200" dirty="0" smtClean="0"/>
              <a:t>Отличаются тем, как они удовлетворяются</a:t>
            </a:r>
          </a:p>
          <a:p>
            <a:r>
              <a:rPr lang="ru-RU" sz="3600" dirty="0" smtClean="0"/>
              <a:t>Человек сам организует свою деятельность: готовит пищу, шьет одежду, работает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52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0694" y="152400"/>
            <a:ext cx="8166106" cy="1735722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Труд </a:t>
            </a:r>
            <a:r>
              <a:rPr lang="ru-RU" sz="3600" b="1" kern="0" dirty="0">
                <a:solidFill>
                  <a:srgbClr val="FFCC00"/>
                </a:solidFill>
                <a:latin typeface="Arial Narrow"/>
              </a:rPr>
              <a:t>–потребность или необходимость?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846" y="3870532"/>
            <a:ext cx="801180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/>
              <a:t>Для </a:t>
            </a:r>
            <a:r>
              <a:rPr lang="ru-RU" sz="3200" dirty="0" smtClean="0"/>
              <a:t>одних </a:t>
            </a:r>
            <a:r>
              <a:rPr lang="ru-RU" sz="3200" dirty="0"/>
              <a:t>людей труд лишь </a:t>
            </a:r>
            <a:r>
              <a:rPr lang="ru-RU" sz="3200" dirty="0" smtClean="0"/>
              <a:t>необходимость, для других - </a:t>
            </a:r>
            <a:r>
              <a:rPr lang="ru-RU" sz="3200" dirty="0"/>
              <a:t>радость, способ раскрыть свои возможности, для таких людей – это </a:t>
            </a:r>
            <a:r>
              <a:rPr lang="ru-RU" sz="3200" dirty="0" smtClean="0"/>
              <a:t>потребность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ИГРА «ОТГАДАЙ ПОТРЕБНОСТИ»</a:t>
            </a:r>
          </a:p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1.Я лежу, болею</a:t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Сам себя жалею!”  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2.В коридоре, в классе-ли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Всюду стены красили,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Терли краску, терли мел,</a:t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2800" dirty="0" smtClean="0">
                <a:effectLst/>
                <a:latin typeface="Times New Roman"/>
                <a:ea typeface="Times New Roman"/>
              </a:rPr>
              <a:t>Каждый делал, что умел”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86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3.Вот </a:t>
            </a:r>
            <a:r>
              <a:rPr lang="ru-RU" sz="2400" dirty="0">
                <a:latin typeface="Times New Roman"/>
                <a:ea typeface="Times New Roman"/>
              </a:rPr>
              <a:t>уже стоит Егорка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У доски с мелком в руке,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Вот и первая пятерка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У Егорки в дневнике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…</a:t>
            </a:r>
          </a:p>
          <a:p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4.Муха</a:t>
            </a:r>
            <a:r>
              <a:rPr lang="ru-RU" sz="2400" dirty="0">
                <a:latin typeface="Times New Roman"/>
                <a:ea typeface="Times New Roman"/>
              </a:rPr>
              <a:t>, Муха- Цокотуха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Позолоченное брюхо.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Муха по полю пошла,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Муха денежку нашла.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Пошла Муха на базар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И купила самовар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340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5868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5.Ест на завтрак яйца всмятку,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Пять картофельных котлет,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Два стакана простокваши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И тарелку манной каши – 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Каша тоже не во вред!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708920"/>
            <a:ext cx="4211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6.У </a:t>
            </a:r>
            <a:r>
              <a:rPr lang="ru-RU" sz="2400" dirty="0">
                <a:latin typeface="Times New Roman"/>
                <a:ea typeface="Times New Roman"/>
              </a:rPr>
              <a:t>далекой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У заставы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Часовой в лесу не спит.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Он стоит –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Над ним зарницы,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Он глядит на облака: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Над его ружьем границу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Переходят облака.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31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35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6986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7.Сделать хотел грозу,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А получил козу,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Розовую козу 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С желтою полосой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76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КАК меняются потребности?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5536" y="1532851"/>
            <a:ext cx="2397125" cy="1828800"/>
            <a:chOff x="432" y="816"/>
            <a:chExt cx="1510" cy="1152"/>
          </a:xfrm>
        </p:grpSpPr>
        <p:pic>
          <p:nvPicPr>
            <p:cNvPr id="4" name="Picture 39" descr="C:\WINDOWS\Application Data\Microsoft\Media Catalog\Fistslam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816"/>
              <a:ext cx="1056" cy="875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5" name="Text Box 42"/>
            <p:cNvSpPr txBox="1">
              <a:spLocks noChangeArrowheads="1"/>
            </p:cNvSpPr>
            <p:nvPr/>
          </p:nvSpPr>
          <p:spPr bwMode="auto">
            <a:xfrm>
              <a:off x="432" y="1680"/>
              <a:ext cx="15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</a:rPr>
                <a:t>Современность 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685800" y="3872826"/>
            <a:ext cx="2357438" cy="2251075"/>
            <a:chOff x="432" y="2304"/>
            <a:chExt cx="1485" cy="1418"/>
          </a:xfrm>
        </p:grpSpPr>
        <p:pic>
          <p:nvPicPr>
            <p:cNvPr id="7" name="Picture 38" descr="C:\WINDOWS\Application Data\Microsoft\Media Catalog\Копия Копия AMCONFUS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2304"/>
              <a:ext cx="513" cy="1104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432" y="3434"/>
              <a:ext cx="1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</a:rPr>
                <a:t>Первобытность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962275" y="762000"/>
            <a:ext cx="5724525" cy="3003550"/>
            <a:chOff x="1776" y="384"/>
            <a:chExt cx="3606" cy="1892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4224" y="384"/>
              <a:ext cx="1158" cy="1892"/>
              <a:chOff x="4224" y="384"/>
              <a:chExt cx="1158" cy="1892"/>
            </a:xfrm>
          </p:grpSpPr>
          <p:pic>
            <p:nvPicPr>
              <p:cNvPr id="12" name="Picture 34" descr="D:\Program_Files\Office\Clipart\smbusbas\bd07030_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248"/>
                <a:ext cx="1158" cy="1028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FCC00"/>
                </a:solidFill>
                <a:miter lim="800000"/>
                <a:headEnd/>
                <a:tailEnd/>
              </a:ln>
            </p:spPr>
          </p:pic>
          <p:sp>
            <p:nvSpPr>
              <p:cNvPr id="13" name="AutoShape 35"/>
              <p:cNvSpPr>
                <a:spLocks noChangeArrowheads="1"/>
              </p:cNvSpPr>
              <p:nvPr/>
            </p:nvSpPr>
            <p:spPr bwMode="auto">
              <a:xfrm>
                <a:off x="4368" y="384"/>
                <a:ext cx="960" cy="816"/>
              </a:xfrm>
              <a:prstGeom prst="cloudCallout">
                <a:avLst>
                  <a:gd name="adj1" fmla="val -43750"/>
                  <a:gd name="adj2" fmla="val 53065"/>
                </a:avLst>
              </a:prstGeom>
              <a:solidFill>
                <a:srgbClr val="FFCCFF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EAEAEA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4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12" y="576"/>
                <a:ext cx="720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10" cap="none" spc="0" normalizeH="0" baseline="0" noProof="0" smtClean="0">
                    <a:ln>
                      <a:noFill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uLnTx/>
                    <a:uFillTx/>
                    <a:latin typeface="Impact"/>
                  </a:rPr>
                  <a:t>2х2=?</a:t>
                </a:r>
              </a:p>
            </p:txBody>
          </p:sp>
        </p:grp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1776" y="1200"/>
              <a:ext cx="2304" cy="24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pic>
        <p:nvPicPr>
          <p:cNvPr id="15" name="Picture 33" descr="D:\Program_Files\Office\Clipart\standard\stddir1\bd06471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6" y="2904451"/>
            <a:ext cx="1790700" cy="17049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2816272" y="4876800"/>
            <a:ext cx="5715000" cy="1439863"/>
            <a:chOff x="1776" y="2784"/>
            <a:chExt cx="3600" cy="907"/>
          </a:xfrm>
        </p:grpSpPr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V="1">
              <a:off x="1776" y="2832"/>
              <a:ext cx="2304" cy="24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EAEAEA"/>
                </a:solidFill>
                <a:latin typeface="Times New Roman" pitchFamily="18" charset="0"/>
              </a:endParaRPr>
            </a:p>
          </p:txBody>
        </p:sp>
        <p:pic>
          <p:nvPicPr>
            <p:cNvPr id="19" name="Picture 47" descr="C:\WINDOWS\Application Data\Microsoft\Media Catalog\Hatecomp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84"/>
              <a:ext cx="1152" cy="90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017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FFCC00"/>
                </a:solidFill>
                <a:latin typeface="Arial Narrow"/>
              </a:rPr>
              <a:t>П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отребности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 и возможности.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8"/>
            <a:ext cx="91832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ли человек получить все ,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чем мечтает?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0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7687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 ИГРА   </a:t>
            </a:r>
            <a:r>
              <a:rPr lang="ru-RU" sz="3200" dirty="0" smtClean="0">
                <a:latin typeface="Times New Roman"/>
                <a:ea typeface="Times New Roman"/>
              </a:rPr>
              <a:t>ДА ИЛИ НЕТ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Ни одну свою потребность человек не может удовлетворить раз и навсегда.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Социальные потребности необходимы человеку для того, чтобы выжить, они есть и у животных.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 Чтобы занять свое место в обществе, недостаточно удовлетворить только биологические потребности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59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Расставить </a:t>
            </a:r>
            <a:r>
              <a:rPr lang="ru-RU" sz="3200" dirty="0" smtClean="0"/>
              <a:t>виды потребностей</a:t>
            </a:r>
            <a:r>
              <a:rPr lang="ru-RU" sz="3200" dirty="0"/>
              <a:t>.</a:t>
            </a:r>
          </a:p>
          <a:p>
            <a:r>
              <a:rPr lang="ru-RU" sz="3200" dirty="0"/>
              <a:t>1. Воздух              4. Сон          </a:t>
            </a:r>
            <a:r>
              <a:rPr lang="ru-RU" sz="3200" dirty="0" smtClean="0"/>
              <a:t>7</a:t>
            </a:r>
            <a:r>
              <a:rPr lang="ru-RU" sz="3200" dirty="0"/>
              <a:t>. Учеба</a:t>
            </a:r>
          </a:p>
          <a:p>
            <a:r>
              <a:rPr lang="ru-RU" sz="3200" dirty="0"/>
              <a:t>2. Вода                 5. Еда           </a:t>
            </a:r>
            <a:r>
              <a:rPr lang="ru-RU" sz="3200" dirty="0" smtClean="0"/>
              <a:t>8</a:t>
            </a:r>
            <a:r>
              <a:rPr lang="ru-RU" sz="3200" dirty="0"/>
              <a:t>. Общение        </a:t>
            </a:r>
          </a:p>
          <a:p>
            <a:r>
              <a:rPr lang="ru-RU" sz="3200" dirty="0"/>
              <a:t>3. Семья             6. Этикет       </a:t>
            </a:r>
            <a:r>
              <a:rPr lang="ru-RU" sz="3200" dirty="0" smtClean="0"/>
              <a:t>9</a:t>
            </a:r>
            <a:r>
              <a:rPr lang="ru-RU" sz="3200" dirty="0"/>
              <a:t>. </a:t>
            </a:r>
            <a:r>
              <a:rPr lang="ru-RU" sz="3200" dirty="0" smtClean="0"/>
              <a:t>Экология   10. Дом               11.курение</a:t>
            </a:r>
          </a:p>
          <a:p>
            <a:r>
              <a:rPr lang="ru-RU" sz="3200" dirty="0" smtClean="0"/>
              <a:t>А) БИОЛОГИЧЕСКИЕ</a:t>
            </a:r>
          </a:p>
          <a:p>
            <a:r>
              <a:rPr lang="ru-RU" sz="3200" dirty="0" smtClean="0"/>
              <a:t>Б)СОЦИАЛЬНЫЕ</a:t>
            </a:r>
          </a:p>
          <a:p>
            <a:r>
              <a:rPr lang="ru-RU" sz="3200" dirty="0" smtClean="0"/>
              <a:t>В)ДУХОВНЫЕ</a:t>
            </a:r>
          </a:p>
          <a:p>
            <a:r>
              <a:rPr lang="ru-RU" sz="3200" dirty="0" smtClean="0"/>
              <a:t>Г)МАТЕРИАЛЬНЫЕ</a:t>
            </a:r>
          </a:p>
          <a:p>
            <a:r>
              <a:rPr lang="ru-RU" sz="3200" dirty="0" smtClean="0"/>
              <a:t>Д)ЛОЖНЫЕ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43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683568" y="2057400"/>
            <a:ext cx="6803082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Потребности человека</a:t>
            </a:r>
            <a:endParaRPr lang="ru-RU" sz="7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850" y="764704"/>
            <a:ext cx="8307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Домашнее задание.</a:t>
            </a:r>
          </a:p>
          <a:p>
            <a:pPr algn="ctr"/>
            <a:r>
              <a:rPr lang="ru-RU" sz="3600" dirty="0" smtClean="0"/>
              <a:t>Прочитать параграф 4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Ответьте на вопрос:  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i="1" dirty="0" smtClean="0"/>
              <a:t>«Как влияют потребности </a:t>
            </a:r>
          </a:p>
          <a:p>
            <a:pPr algn="ctr"/>
            <a:r>
              <a:rPr lang="ru-RU" sz="3600" i="1" dirty="0" smtClean="0"/>
              <a:t>человека на развитие общества»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1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16811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kern="0" dirty="0">
                <a:solidFill>
                  <a:srgbClr val="FFFFFF"/>
                </a:solidFill>
              </a:rPr>
              <a:t>Жизнь-непрерывный процесс удовлетворения потребностей человека</a:t>
            </a:r>
          </a:p>
          <a:p>
            <a:pPr lvl="0" algn="ctr"/>
            <a:r>
              <a:rPr lang="ru-RU" sz="3200" b="1" kern="0" dirty="0" err="1" smtClean="0">
                <a:solidFill>
                  <a:srgbClr val="FFFFFF"/>
                </a:solidFill>
              </a:rPr>
              <a:t>ТЕМАЖизТЕнттттТтть</a:t>
            </a:r>
            <a:r>
              <a:rPr lang="ru-RU" sz="3200" b="1" kern="0" dirty="0" smtClean="0">
                <a:solidFill>
                  <a:srgbClr val="FFFFFF"/>
                </a:solidFill>
              </a:rPr>
              <a:t>-непрерывный </a:t>
            </a:r>
            <a:r>
              <a:rPr lang="ru-RU" sz="3200" b="1" kern="0" dirty="0" err="1" smtClean="0">
                <a:solidFill>
                  <a:srgbClr val="FFFFFF"/>
                </a:solidFill>
              </a:rPr>
              <a:t>проце</a:t>
            </a:r>
            <a:endParaRPr lang="ru-RU" sz="3200" b="1" kern="0" dirty="0" smtClean="0">
              <a:solidFill>
                <a:srgbClr val="FFFFFF"/>
              </a:solidFill>
            </a:endParaRPr>
          </a:p>
          <a:p>
            <a:pPr lvl="0" algn="ctr"/>
            <a:r>
              <a:rPr lang="ru-RU" sz="3200" b="1" kern="0" dirty="0" err="1" smtClean="0">
                <a:solidFill>
                  <a:srgbClr val="FFFFFF"/>
                </a:solidFill>
              </a:rPr>
              <a:t>т</a:t>
            </a:r>
            <a:r>
              <a:rPr lang="ru-RU" sz="4400" dirty="0" err="1" smtClean="0"/>
              <a:t>ПОТРЕБНОСТИ</a:t>
            </a:r>
            <a:r>
              <a:rPr lang="ru-RU" sz="4400" dirty="0" smtClean="0"/>
              <a:t> –это нужда человека в чем-либо</a:t>
            </a:r>
          </a:p>
          <a:p>
            <a:pPr lvl="0"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01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Заполнить таблицу «Виды потребностей»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81533"/>
              </p:ext>
            </p:extLst>
          </p:nvPr>
        </p:nvGraphicFramePr>
        <p:xfrm>
          <a:off x="457200" y="1600200"/>
          <a:ext cx="8229600" cy="44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499682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469248"/>
                    </a:ext>
                  </a:extLst>
                </a:gridCol>
              </a:tblGrid>
              <a:tr h="8842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Потребности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Характеристика 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69162"/>
                  </a:ext>
                </a:extLst>
              </a:tr>
              <a:tr h="884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37178"/>
                  </a:ext>
                </a:extLst>
              </a:tr>
              <a:tr h="8842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01368"/>
                  </a:ext>
                </a:extLst>
              </a:tr>
              <a:tr h="8842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58472"/>
                  </a:ext>
                </a:extLst>
              </a:tr>
              <a:tr h="8842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4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потребностей.</a:t>
            </a: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323528" y="1143000"/>
            <a:ext cx="871296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БИОЛОГИЧЕСКИЕ: 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еда,вода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воздух.,тепло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, сон</a:t>
            </a:r>
          </a:p>
        </p:txBody>
      </p:sp>
      <p:pic>
        <p:nvPicPr>
          <p:cNvPr id="16" name="Picture 28" descr="D:\Program_Files\Office\Clipart\standard\stddir1\bd000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88" y="2060848"/>
            <a:ext cx="1828800" cy="1754188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2" y="2015090"/>
            <a:ext cx="2845319" cy="213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9" y="4271128"/>
            <a:ext cx="2174501" cy="18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99455"/>
            <a:ext cx="2686050" cy="16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потребностей.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696447" y="1143000"/>
            <a:ext cx="844755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Духовные: стремление к знанию.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творчество,религия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66FF"/>
                  </a:gs>
                  <a:gs pos="100000">
                    <a:srgbClr val="99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96447" y="4214338"/>
            <a:ext cx="1954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Стремление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к знанию</a:t>
            </a:r>
          </a:p>
        </p:txBody>
      </p:sp>
      <p:sp>
        <p:nvSpPr>
          <p:cNvPr id="14" name="Text Box 13" descr="Орех"/>
          <p:cNvSpPr txBox="1">
            <a:spLocks noChangeArrowheads="1"/>
          </p:cNvSpPr>
          <p:nvPr/>
        </p:nvSpPr>
        <p:spPr bwMode="auto">
          <a:xfrm>
            <a:off x="2463316" y="5426075"/>
            <a:ext cx="4826963" cy="83099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аправлены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на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</a:rPr>
              <a:t>самосовершенст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</a:rPr>
              <a:t>вование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 человека.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16" y="2209800"/>
            <a:ext cx="21431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402667" cy="248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4" y="2209800"/>
            <a:ext cx="2783416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2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685799" y="1143000"/>
            <a:ext cx="74850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Материальные: </a:t>
            </a:r>
            <a:r>
              <a:rPr lang="ru-RU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дом,деньги,одежда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, посуда,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66FF"/>
                  </a:gs>
                  <a:gs pos="100000">
                    <a:srgbClr val="99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9" y="2105962"/>
            <a:ext cx="2000250" cy="231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05962"/>
            <a:ext cx="2104628" cy="231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62" y="2105962"/>
            <a:ext cx="2739118" cy="252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34379"/>
            <a:ext cx="2696912" cy="20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3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Виды потребностей.</a:t>
            </a:r>
          </a:p>
        </p:txBody>
      </p:sp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61804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66FF"/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Социальные: общение, труд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66FF"/>
                  </a:gs>
                  <a:gs pos="100000">
                    <a:srgbClr val="99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Text Box 30" descr="Орех"/>
          <p:cNvSpPr txBox="1">
            <a:spLocks noChangeArrowheads="1"/>
          </p:cNvSpPr>
          <p:nvPr/>
        </p:nvSpPr>
        <p:spPr bwMode="auto">
          <a:xfrm>
            <a:off x="2196571" y="5426075"/>
            <a:ext cx="5322354" cy="83099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озникают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только в обществе,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</a:rPr>
              <a:t>и носят индивидуальный характер.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7587"/>
            <a:ext cx="2838975" cy="22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276872"/>
            <a:ext cx="3178639" cy="210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152400"/>
            <a:ext cx="7772400" cy="609600"/>
          </a:xfrm>
          <a:prstGeom prst="rect">
            <a:avLst/>
          </a:prstGeom>
          <a:gradFill rotWithShape="0">
            <a:gsLst>
              <a:gs pos="0">
                <a:srgbClr val="499EAF"/>
              </a:gs>
              <a:gs pos="50000">
                <a:srgbClr val="3A585A"/>
              </a:gs>
              <a:gs pos="100000">
                <a:srgbClr val="499EAF"/>
              </a:gs>
            </a:gsLst>
            <a:lin ang="5400000" scaled="1"/>
          </a:gradFill>
          <a:ln w="76200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Ложные потребности.</a:t>
            </a:r>
          </a:p>
        </p:txBody>
      </p:sp>
      <p:pic>
        <p:nvPicPr>
          <p:cNvPr id="4" name="Picture 23" descr="D:\Program_Files\Office\Clipart\standard\stddir1\bd000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8" y="2204863"/>
            <a:ext cx="1938338" cy="15843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5" name="Picture 24" descr="D:\Program_Files\Office\Clipart\standard\stddir1\bd0002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1752600" cy="16287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" name="Picture 25" descr="D:\Program_Files\Office\Clipart\standard\stddir3\hm00323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91" y="1888122"/>
            <a:ext cx="1193800" cy="16002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0694" y="5301208"/>
            <a:ext cx="810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Неразумные потребности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6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382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Narrow</vt:lpstr>
      <vt:lpstr>Arial Unicode MS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Потребности человека</vt:lpstr>
      <vt:lpstr>Презентация PowerPoint</vt:lpstr>
      <vt:lpstr>Заполнить таблицу «Виды потребностей»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СОШ3 пгт. Жешарт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Наговицына В.А.</dc:creator>
  <cp:lastModifiedBy>Windows User</cp:lastModifiedBy>
  <cp:revision>66</cp:revision>
  <dcterms:created xsi:type="dcterms:W3CDTF">2013-09-16T11:55:35Z</dcterms:created>
  <dcterms:modified xsi:type="dcterms:W3CDTF">2020-11-22T11:28:39Z</dcterms:modified>
</cp:coreProperties>
</file>