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97" r:id="rId3"/>
    <p:sldId id="280" r:id="rId4"/>
    <p:sldId id="305" r:id="rId5"/>
    <p:sldId id="285" r:id="rId6"/>
    <p:sldId id="289" r:id="rId7"/>
    <p:sldId id="284" r:id="rId8"/>
    <p:sldId id="290" r:id="rId9"/>
    <p:sldId id="301" r:id="rId10"/>
    <p:sldId id="298" r:id="rId11"/>
    <p:sldId id="304" r:id="rId12"/>
    <p:sldId id="259" r:id="rId13"/>
    <p:sldId id="302" r:id="rId14"/>
    <p:sldId id="260" r:id="rId15"/>
    <p:sldId id="261" r:id="rId16"/>
    <p:sldId id="273" r:id="rId17"/>
    <p:sldId id="294" r:id="rId18"/>
    <p:sldId id="276" r:id="rId19"/>
    <p:sldId id="296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44" autoAdjust="0"/>
    <p:restoredTop sz="94660"/>
  </p:normalViewPr>
  <p:slideViewPr>
    <p:cSldViewPr>
      <p:cViewPr varScale="1">
        <p:scale>
          <a:sx n="65" d="100"/>
          <a:sy n="65" d="100"/>
        </p:scale>
        <p:origin x="1284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8D606-BB3B-465B-ADFF-07C93326E2D8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81E9-C329-4F5D-8139-30AC2DB55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597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8D606-BB3B-465B-ADFF-07C93326E2D8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81E9-C329-4F5D-8139-30AC2DB55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055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8D606-BB3B-465B-ADFF-07C93326E2D8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81E9-C329-4F5D-8139-30AC2DB55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48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8D606-BB3B-465B-ADFF-07C93326E2D8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81E9-C329-4F5D-8139-30AC2DB55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10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8D606-BB3B-465B-ADFF-07C93326E2D8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81E9-C329-4F5D-8139-30AC2DB55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344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8D606-BB3B-465B-ADFF-07C93326E2D8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81E9-C329-4F5D-8139-30AC2DB55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540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8D606-BB3B-465B-ADFF-07C93326E2D8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81E9-C329-4F5D-8139-30AC2DB55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091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8D606-BB3B-465B-ADFF-07C93326E2D8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81E9-C329-4F5D-8139-30AC2DB55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451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8D606-BB3B-465B-ADFF-07C93326E2D8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81E9-C329-4F5D-8139-30AC2DB55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11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8D606-BB3B-465B-ADFF-07C93326E2D8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81E9-C329-4F5D-8139-30AC2DB55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132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8D606-BB3B-465B-ADFF-07C93326E2D8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81E9-C329-4F5D-8139-30AC2DB55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090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8D606-BB3B-465B-ADFF-07C93326E2D8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681E9-C329-4F5D-8139-30AC2DB55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154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4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324118"/>
            <a:ext cx="8012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Обществознание, 6 класс</a:t>
            </a:r>
            <a:endParaRPr lang="ru-RU" sz="28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WordArt 6"/>
          <p:cNvSpPr>
            <a:spLocks noChangeArrowheads="1" noChangeShapeType="1" noTextEdit="1"/>
          </p:cNvSpPr>
          <p:nvPr/>
        </p:nvSpPr>
        <p:spPr bwMode="auto">
          <a:xfrm>
            <a:off x="683568" y="2057400"/>
            <a:ext cx="6803082" cy="27432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0"/>
                <a:gd name="adj2" fmla="val 0"/>
              </a:avLst>
            </a:prstTxWarp>
          </a:bodyPr>
          <a:lstStyle/>
          <a:p>
            <a:pPr algn="ctr"/>
            <a:endParaRPr lang="ru-RU" sz="3600" kern="10" spc="-36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196752"/>
            <a:ext cx="801231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/>
              <a:t>Живет на свете человек. Все у него есть, все его устраивает. Он ни о чем не мечтает, ни к  чему не стремится. Он просто живет и ничего не делает. Такая ситуация выглядит почти фантастически... Возможно ли такое? Почему? </a:t>
            </a:r>
          </a:p>
        </p:txBody>
      </p:sp>
    </p:spTree>
    <p:extLst>
      <p:ext uri="{BB962C8B-B14F-4D97-AF65-F5344CB8AC3E}">
        <p14:creationId xmlns:p14="http://schemas.microsoft.com/office/powerpoint/2010/main" val="240830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324118"/>
            <a:ext cx="8012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Потребности, схожие с животными</a:t>
            </a:r>
            <a:endParaRPr lang="ru-RU" sz="28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WordArt 6"/>
          <p:cNvSpPr>
            <a:spLocks noChangeArrowheads="1" noChangeShapeType="1" noTextEdit="1"/>
          </p:cNvSpPr>
          <p:nvPr/>
        </p:nvSpPr>
        <p:spPr bwMode="auto">
          <a:xfrm>
            <a:off x="683568" y="2057400"/>
            <a:ext cx="6803082" cy="27432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0"/>
                <a:gd name="adj2" fmla="val 0"/>
              </a:avLst>
            </a:prstTxWarp>
          </a:bodyPr>
          <a:lstStyle/>
          <a:p>
            <a:pPr algn="ctr"/>
            <a:endParaRPr lang="ru-RU" sz="3600" kern="10" spc="-36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196752"/>
            <a:ext cx="801231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Еда , общение, сон, отдых,</a:t>
            </a:r>
          </a:p>
          <a:p>
            <a:r>
              <a:rPr lang="ru-RU" sz="4000" dirty="0" smtClean="0"/>
              <a:t>Воздух, творчество, учеба,</a:t>
            </a:r>
          </a:p>
          <a:p>
            <a:r>
              <a:rPr lang="ru-RU" sz="4000" dirty="0" err="1" smtClean="0"/>
              <a:t>Вода,религия</a:t>
            </a:r>
            <a:r>
              <a:rPr lang="ru-RU" sz="4000" dirty="0" smtClean="0"/>
              <a:t>, философия</a:t>
            </a:r>
          </a:p>
          <a:p>
            <a:r>
              <a:rPr lang="ru-RU" sz="4000" dirty="0" err="1" smtClean="0"/>
              <a:t>Тепло,наука</a:t>
            </a:r>
            <a:r>
              <a:rPr lang="ru-RU" sz="4000" dirty="0" smtClean="0"/>
              <a:t>, </a:t>
            </a:r>
            <a:r>
              <a:rPr lang="ru-RU" sz="4000" dirty="0" err="1" smtClean="0"/>
              <a:t>труд,забота</a:t>
            </a:r>
            <a:r>
              <a:rPr lang="ru-RU" sz="4000" dirty="0" smtClean="0"/>
              <a:t> о потомстве</a:t>
            </a:r>
          </a:p>
          <a:p>
            <a:r>
              <a:rPr lang="ru-RU" sz="3200" dirty="0" smtClean="0"/>
              <a:t>Отличаются тем, как они удовлетворяются</a:t>
            </a:r>
          </a:p>
          <a:p>
            <a:r>
              <a:rPr lang="ru-RU" sz="3600" dirty="0" smtClean="0"/>
              <a:t>Человек сам организует свою деятельность: готовит пищу, шьет одежду, работает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345299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520694" y="152400"/>
            <a:ext cx="8166106" cy="1735722"/>
          </a:xfrm>
          <a:prstGeom prst="rect">
            <a:avLst/>
          </a:prstGeom>
          <a:gradFill rotWithShape="0">
            <a:gsLst>
              <a:gs pos="0">
                <a:srgbClr val="499EAF"/>
              </a:gs>
              <a:gs pos="50000">
                <a:srgbClr val="3A585A"/>
              </a:gs>
              <a:gs pos="100000">
                <a:srgbClr val="499EAF"/>
              </a:gs>
            </a:gsLst>
            <a:lin ang="5400000" scaled="1"/>
          </a:gradFill>
          <a:ln w="76200">
            <a:solidFill>
              <a:srgbClr val="EAEAE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 lvl="0" algn="ctr"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Arial Narrow"/>
                <a:ea typeface="+mj-ea"/>
                <a:cs typeface="+mj-cs"/>
              </a:rPr>
              <a:t>Труд </a:t>
            </a:r>
            <a:r>
              <a:rPr lang="ru-RU" sz="3600" b="1" kern="0" dirty="0">
                <a:solidFill>
                  <a:srgbClr val="FFCC00"/>
                </a:solidFill>
                <a:latin typeface="Arial Narrow"/>
              </a:rPr>
              <a:t>–потребность или необходимость?</a:t>
            </a:r>
            <a:endParaRPr kumimoji="0" lang="ru-RU" sz="3600" b="1" i="0" u="none" strike="noStrike" kern="0" cap="none" spc="0" normalizeH="0" baseline="0" noProof="0" dirty="0" smtClean="0">
              <a:ln>
                <a:noFill/>
              </a:ln>
              <a:solidFill>
                <a:srgbClr val="FFCC00"/>
              </a:solidFill>
              <a:effectLst/>
              <a:uLnTx/>
              <a:uFillTx/>
              <a:latin typeface="Arial Narrow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7846" y="3870532"/>
            <a:ext cx="8011801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dirty="0"/>
              <a:t>Для </a:t>
            </a:r>
            <a:r>
              <a:rPr lang="ru-RU" sz="3200" dirty="0" smtClean="0"/>
              <a:t>одних </a:t>
            </a:r>
            <a:r>
              <a:rPr lang="ru-RU" sz="3200" dirty="0"/>
              <a:t>людей труд лишь </a:t>
            </a:r>
            <a:r>
              <a:rPr lang="ru-RU" sz="3200" dirty="0" smtClean="0"/>
              <a:t>необходимость, для других - </a:t>
            </a:r>
            <a:r>
              <a:rPr lang="ru-RU" sz="3200" dirty="0"/>
              <a:t>радость, способ раскрыть свои возможности, для таких людей – это </a:t>
            </a:r>
            <a:r>
              <a:rPr lang="ru-RU" sz="3200" dirty="0" smtClean="0"/>
              <a:t>потребность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288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0"/>
            <a:ext cx="50040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ИГРА «ОТГАДАЙ ПОТРЕБНОСТИ»</a:t>
            </a:r>
          </a:p>
          <a:p>
            <a:r>
              <a:rPr lang="ru-RU" sz="3200" dirty="0" smtClean="0">
                <a:effectLst/>
                <a:latin typeface="Times New Roman"/>
                <a:ea typeface="Times New Roman"/>
              </a:rPr>
              <a:t>1.Я лежу, болею</a:t>
            </a:r>
            <a:br>
              <a:rPr lang="ru-RU" sz="3200" dirty="0" smtClean="0">
                <a:effectLst/>
                <a:latin typeface="Times New Roman"/>
                <a:ea typeface="Times New Roman"/>
              </a:rPr>
            </a:br>
            <a:r>
              <a:rPr lang="ru-RU" sz="3200" dirty="0" smtClean="0">
                <a:effectLst/>
                <a:latin typeface="Times New Roman"/>
                <a:ea typeface="Times New Roman"/>
              </a:rPr>
              <a:t>Сам себя жалею!”  </a:t>
            </a:r>
          </a:p>
          <a:p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1772816"/>
            <a:ext cx="73448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solidFill>
                <a:srgbClr val="0070C0"/>
              </a:solidFill>
              <a:effectLst/>
              <a:latin typeface="Times New Roman"/>
              <a:ea typeface="Times New Roman"/>
            </a:endParaRPr>
          </a:p>
          <a:p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endParaRPr lang="ru-RU" sz="2800" dirty="0">
              <a:latin typeface="Times New Roman"/>
              <a:ea typeface="Times New Roman"/>
            </a:endParaRPr>
          </a:p>
          <a:p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r>
              <a:rPr lang="ru-RU" sz="2800" dirty="0" smtClean="0">
                <a:effectLst/>
                <a:latin typeface="Times New Roman"/>
                <a:ea typeface="Times New Roman"/>
              </a:rPr>
              <a:t>2.В коридоре, в классе-ли</a:t>
            </a:r>
            <a:br>
              <a:rPr lang="ru-RU" sz="2800" dirty="0" smtClean="0">
                <a:effectLst/>
                <a:latin typeface="Times New Roman"/>
                <a:ea typeface="Times New Roman"/>
              </a:rPr>
            </a:br>
            <a:r>
              <a:rPr lang="ru-RU" sz="2800" dirty="0" smtClean="0">
                <a:effectLst/>
                <a:latin typeface="Times New Roman"/>
                <a:ea typeface="Times New Roman"/>
              </a:rPr>
              <a:t>Всюду стены красили,</a:t>
            </a:r>
            <a:br>
              <a:rPr lang="ru-RU" sz="2800" dirty="0" smtClean="0">
                <a:effectLst/>
                <a:latin typeface="Times New Roman"/>
                <a:ea typeface="Times New Roman"/>
              </a:rPr>
            </a:br>
            <a:r>
              <a:rPr lang="ru-RU" sz="2800" dirty="0" smtClean="0">
                <a:effectLst/>
                <a:latin typeface="Times New Roman"/>
                <a:ea typeface="Times New Roman"/>
              </a:rPr>
              <a:t>Терли краску, терли мел,</a:t>
            </a:r>
            <a:br>
              <a:rPr lang="ru-RU" sz="2800" dirty="0" smtClean="0">
                <a:effectLst/>
                <a:latin typeface="Times New Roman"/>
                <a:ea typeface="Times New Roman"/>
              </a:rPr>
            </a:br>
            <a:r>
              <a:rPr lang="ru-RU" sz="2800" dirty="0" smtClean="0">
                <a:effectLst/>
                <a:latin typeface="Times New Roman"/>
                <a:ea typeface="Times New Roman"/>
              </a:rPr>
              <a:t>Каждый делал, что умел”  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6863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620688"/>
            <a:ext cx="44644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/>
                <a:ea typeface="Times New Roman"/>
              </a:rPr>
              <a:t>3.Вот </a:t>
            </a:r>
            <a:r>
              <a:rPr lang="ru-RU" sz="2400" dirty="0">
                <a:latin typeface="Times New Roman"/>
                <a:ea typeface="Times New Roman"/>
              </a:rPr>
              <a:t>уже стоит Егорка</a:t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>У доски с мелком в руке,</a:t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>Вот и первая пятерка</a:t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>У Егорки в дневнике</a:t>
            </a:r>
            <a:r>
              <a:rPr lang="ru-RU" sz="2400" dirty="0">
                <a:solidFill>
                  <a:srgbClr val="0070C0"/>
                </a:solidFill>
                <a:latin typeface="Times New Roman"/>
                <a:ea typeface="Times New Roman"/>
              </a:rPr>
              <a:t>…</a:t>
            </a:r>
          </a:p>
          <a:p>
            <a:endParaRPr lang="ru-RU" sz="2400" dirty="0">
              <a:solidFill>
                <a:srgbClr val="0070C0"/>
              </a:solidFill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413338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>
              <a:latin typeface="Times New Roman"/>
              <a:ea typeface="Times New Roman"/>
            </a:endParaRPr>
          </a:p>
          <a:p>
            <a:r>
              <a:rPr lang="ru-RU" sz="2400" dirty="0" smtClean="0">
                <a:latin typeface="Times New Roman"/>
                <a:ea typeface="Times New Roman"/>
              </a:rPr>
              <a:t>4.Муха</a:t>
            </a:r>
            <a:r>
              <a:rPr lang="ru-RU" sz="2400" dirty="0">
                <a:latin typeface="Times New Roman"/>
                <a:ea typeface="Times New Roman"/>
              </a:rPr>
              <a:t>, Муха- Цокотуха</a:t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>Позолоченное брюхо.</a:t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>Муха по полю пошла,</a:t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>Муха денежку нашла.</a:t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>Пошла Муха на базар</a:t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>И купила самовар</a:t>
            </a:r>
            <a:r>
              <a:rPr lang="ru-RU" sz="2400" dirty="0">
                <a:solidFill>
                  <a:srgbClr val="0070C0"/>
                </a:solidFill>
                <a:latin typeface="Times New Roman"/>
                <a:ea typeface="Times New Roman"/>
              </a:rPr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3734098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692696"/>
            <a:ext cx="58681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5.Ест на завтрак яйца всмятку,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dirty="0" smtClean="0">
                <a:effectLst/>
                <a:latin typeface="Times New Roman"/>
                <a:ea typeface="Times New Roman"/>
              </a:rPr>
              <a:t>Пять картофельных котлет,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dirty="0" smtClean="0">
                <a:effectLst/>
                <a:latin typeface="Times New Roman"/>
                <a:ea typeface="Times New Roman"/>
              </a:rPr>
              <a:t>Два стакана простокваши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dirty="0" smtClean="0">
                <a:effectLst/>
                <a:latin typeface="Times New Roman"/>
                <a:ea typeface="Times New Roman"/>
              </a:rPr>
              <a:t>И тарелку манной каши – 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dirty="0" smtClean="0">
                <a:effectLst/>
                <a:latin typeface="Times New Roman"/>
                <a:ea typeface="Times New Roman"/>
              </a:rPr>
              <a:t>Каша тоже не во вред!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39752" y="2708920"/>
            <a:ext cx="4211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/>
              <a:ea typeface="Times New Roman"/>
            </a:endParaRPr>
          </a:p>
          <a:p>
            <a:endParaRPr lang="ru-RU" dirty="0">
              <a:latin typeface="Times New Roman"/>
              <a:ea typeface="Times New Roman"/>
            </a:endParaRPr>
          </a:p>
          <a:p>
            <a:r>
              <a:rPr lang="ru-RU" sz="2400" dirty="0" smtClean="0">
                <a:latin typeface="Times New Roman"/>
                <a:ea typeface="Times New Roman"/>
              </a:rPr>
              <a:t>6.У </a:t>
            </a:r>
            <a:r>
              <a:rPr lang="ru-RU" sz="2400" dirty="0">
                <a:latin typeface="Times New Roman"/>
                <a:ea typeface="Times New Roman"/>
              </a:rPr>
              <a:t>далекой</a:t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>У заставы</a:t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>Часовой в лесу не спит.</a:t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>Он стоит –</a:t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>Над ним зарницы,</a:t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>Он глядит на облака:</a:t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>Над его ружьем границу</a:t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>Переходят облака.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53124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53585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effectLst/>
                <a:latin typeface="Times New Roman"/>
                <a:ea typeface="Times New Roman"/>
              </a:rPr>
              <a:t/>
            </a:r>
            <a:br>
              <a:rPr lang="ru-RU" sz="2400" dirty="0" smtClean="0">
                <a:solidFill>
                  <a:srgbClr val="0070C0"/>
                </a:solidFill>
                <a:effectLst/>
                <a:latin typeface="Times New Roman"/>
                <a:ea typeface="Times New Roman"/>
              </a:rPr>
            </a:b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476672"/>
            <a:ext cx="698652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ru-RU" sz="2400" dirty="0" smtClean="0">
                <a:effectLst/>
                <a:latin typeface="Times New Roman"/>
                <a:ea typeface="Times New Roman"/>
                <a:cs typeface="Times New Roman"/>
              </a:rPr>
              <a:t>7.Сделать хотел грозу,</a:t>
            </a:r>
          </a:p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ru-RU" sz="2400" dirty="0" smtClean="0">
                <a:effectLst/>
                <a:latin typeface="Times New Roman"/>
                <a:ea typeface="Times New Roman"/>
              </a:rPr>
              <a:t>А получил козу,</a:t>
            </a:r>
          </a:p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ru-RU" sz="2400" dirty="0" smtClean="0">
                <a:effectLst/>
                <a:latin typeface="Times New Roman"/>
                <a:ea typeface="Times New Roman"/>
              </a:rPr>
              <a:t>Розовую козу 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dirty="0" smtClean="0">
                <a:effectLst/>
                <a:latin typeface="Times New Roman"/>
                <a:ea typeface="Times New Roman"/>
              </a:rPr>
              <a:t>С желтою полосой </a:t>
            </a:r>
            <a:endParaRPr lang="ru-RU" sz="24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1200"/>
              </a:spcAft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37654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914400" y="152400"/>
            <a:ext cx="7772400" cy="609600"/>
          </a:xfrm>
          <a:prstGeom prst="rect">
            <a:avLst/>
          </a:prstGeom>
          <a:gradFill rotWithShape="0">
            <a:gsLst>
              <a:gs pos="0">
                <a:srgbClr val="499EAF"/>
              </a:gs>
              <a:gs pos="50000">
                <a:srgbClr val="3A585A"/>
              </a:gs>
              <a:gs pos="100000">
                <a:srgbClr val="499EAF"/>
              </a:gs>
            </a:gsLst>
            <a:lin ang="5400000" scaled="1"/>
          </a:gradFill>
          <a:ln w="76200">
            <a:solidFill>
              <a:srgbClr val="EAEAE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Arial Narrow"/>
                <a:ea typeface="+mj-ea"/>
                <a:cs typeface="+mj-cs"/>
              </a:rPr>
              <a:t>КАК меняются потребности?</a:t>
            </a:r>
          </a:p>
        </p:txBody>
      </p:sp>
      <p:grpSp>
        <p:nvGrpSpPr>
          <p:cNvPr id="3" name="Group 43"/>
          <p:cNvGrpSpPr>
            <a:grpSpLocks/>
          </p:cNvGrpSpPr>
          <p:nvPr/>
        </p:nvGrpSpPr>
        <p:grpSpPr bwMode="auto">
          <a:xfrm>
            <a:off x="395536" y="1532851"/>
            <a:ext cx="2397125" cy="1828800"/>
            <a:chOff x="432" y="816"/>
            <a:chExt cx="1510" cy="1152"/>
          </a:xfrm>
        </p:grpSpPr>
        <p:pic>
          <p:nvPicPr>
            <p:cNvPr id="4" name="Picture 39" descr="C:\WINDOWS\Application Data\Microsoft\Media Catalog\Fistslam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" y="816"/>
              <a:ext cx="1056" cy="875"/>
            </a:xfrm>
            <a:prstGeom prst="rect">
              <a:avLst/>
            </a:prstGeom>
            <a:solidFill>
              <a:srgbClr val="FFFFCC"/>
            </a:solidFill>
            <a:ln w="76200">
              <a:solidFill>
                <a:srgbClr val="FFCC00"/>
              </a:solidFill>
              <a:miter lim="800000"/>
              <a:headEnd/>
              <a:tailEnd/>
            </a:ln>
          </p:spPr>
        </p:pic>
        <p:sp>
          <p:nvSpPr>
            <p:cNvPr id="5" name="Text Box 42"/>
            <p:cNvSpPr txBox="1">
              <a:spLocks noChangeArrowheads="1"/>
            </p:cNvSpPr>
            <p:nvPr/>
          </p:nvSpPr>
          <p:spPr bwMode="auto">
            <a:xfrm>
              <a:off x="432" y="1680"/>
              <a:ext cx="15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</a:rPr>
                <a:t>Современность </a:t>
              </a:r>
            </a:p>
          </p:txBody>
        </p:sp>
      </p:grpSp>
      <p:grpSp>
        <p:nvGrpSpPr>
          <p:cNvPr id="6" name="Group 46"/>
          <p:cNvGrpSpPr>
            <a:grpSpLocks/>
          </p:cNvGrpSpPr>
          <p:nvPr/>
        </p:nvGrpSpPr>
        <p:grpSpPr bwMode="auto">
          <a:xfrm>
            <a:off x="685800" y="3872826"/>
            <a:ext cx="2357438" cy="2251075"/>
            <a:chOff x="432" y="2304"/>
            <a:chExt cx="1485" cy="1418"/>
          </a:xfrm>
        </p:grpSpPr>
        <p:pic>
          <p:nvPicPr>
            <p:cNvPr id="7" name="Picture 38" descr="C:\WINDOWS\Application Data\Microsoft\Media Catalog\Копия Копия AMCONFUS.WM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7" y="2304"/>
              <a:ext cx="513" cy="1104"/>
            </a:xfrm>
            <a:prstGeom prst="rect">
              <a:avLst/>
            </a:prstGeom>
            <a:solidFill>
              <a:srgbClr val="FFFFCC"/>
            </a:solidFill>
            <a:ln w="76200">
              <a:solidFill>
                <a:srgbClr val="FFCC00"/>
              </a:solidFill>
              <a:miter lim="800000"/>
              <a:headEnd/>
              <a:tailEnd/>
            </a:ln>
          </p:spPr>
        </p:pic>
        <p:sp>
          <p:nvSpPr>
            <p:cNvPr id="8" name="Text Box 45"/>
            <p:cNvSpPr txBox="1">
              <a:spLocks noChangeArrowheads="1"/>
            </p:cNvSpPr>
            <p:nvPr/>
          </p:nvSpPr>
          <p:spPr bwMode="auto">
            <a:xfrm>
              <a:off x="432" y="3434"/>
              <a:ext cx="14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</a:rPr>
                <a:t>Первобытность</a:t>
              </a:r>
            </a:p>
          </p:txBody>
        </p:sp>
      </p:grpSp>
      <p:grpSp>
        <p:nvGrpSpPr>
          <p:cNvPr id="9" name="Group 44"/>
          <p:cNvGrpSpPr>
            <a:grpSpLocks/>
          </p:cNvGrpSpPr>
          <p:nvPr/>
        </p:nvGrpSpPr>
        <p:grpSpPr bwMode="auto">
          <a:xfrm>
            <a:off x="2962275" y="762000"/>
            <a:ext cx="5724525" cy="3003550"/>
            <a:chOff x="1776" y="384"/>
            <a:chExt cx="3606" cy="1892"/>
          </a:xfrm>
        </p:grpSpPr>
        <p:grpSp>
          <p:nvGrpSpPr>
            <p:cNvPr id="10" name="Group 37"/>
            <p:cNvGrpSpPr>
              <a:grpSpLocks/>
            </p:cNvGrpSpPr>
            <p:nvPr/>
          </p:nvGrpSpPr>
          <p:grpSpPr bwMode="auto">
            <a:xfrm>
              <a:off x="4224" y="384"/>
              <a:ext cx="1158" cy="1892"/>
              <a:chOff x="4224" y="384"/>
              <a:chExt cx="1158" cy="1892"/>
            </a:xfrm>
          </p:grpSpPr>
          <p:pic>
            <p:nvPicPr>
              <p:cNvPr id="12" name="Picture 34" descr="D:\Program_Files\Office\Clipart\smbusbas\bd07030_.wmf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24" y="1248"/>
                <a:ext cx="1158" cy="1028"/>
              </a:xfrm>
              <a:prstGeom prst="rect">
                <a:avLst/>
              </a:prstGeom>
              <a:solidFill>
                <a:srgbClr val="FFFFFF"/>
              </a:solidFill>
              <a:ln w="76200">
                <a:solidFill>
                  <a:srgbClr val="FFCC00"/>
                </a:solidFill>
                <a:miter lim="800000"/>
                <a:headEnd/>
                <a:tailEnd/>
              </a:ln>
            </p:spPr>
          </p:pic>
          <p:sp>
            <p:nvSpPr>
              <p:cNvPr id="13" name="AutoShape 35"/>
              <p:cNvSpPr>
                <a:spLocks noChangeArrowheads="1"/>
              </p:cNvSpPr>
              <p:nvPr/>
            </p:nvSpPr>
            <p:spPr bwMode="auto">
              <a:xfrm>
                <a:off x="4368" y="384"/>
                <a:ext cx="960" cy="816"/>
              </a:xfrm>
              <a:prstGeom prst="cloudCallout">
                <a:avLst>
                  <a:gd name="adj1" fmla="val -43750"/>
                  <a:gd name="adj2" fmla="val 53065"/>
                </a:avLst>
              </a:prstGeom>
              <a:solidFill>
                <a:srgbClr val="FFCCFF"/>
              </a:solidFill>
              <a:ln w="9525">
                <a:solidFill>
                  <a:srgbClr val="EAEAEA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EAEAEA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4" name="WordArt 36"/>
              <p:cNvSpPr>
                <a:spLocks noChangeArrowheads="1" noChangeShapeType="1" noTextEdit="1"/>
              </p:cNvSpPr>
              <p:nvPr/>
            </p:nvSpPr>
            <p:spPr bwMode="auto">
              <a:xfrm>
                <a:off x="4512" y="576"/>
                <a:ext cx="720" cy="36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3600" b="0" i="0" u="none" strike="noStrike" kern="10" cap="none" spc="0" normalizeH="0" baseline="0" noProof="0" smtClean="0">
                    <a:ln>
                      <a:noFill/>
                    </a:ln>
                    <a:gradFill rotWithShape="0">
                      <a:gsLst>
                        <a:gs pos="0">
                          <a:srgbClr val="FFFF00"/>
                        </a:gs>
                        <a:gs pos="100000">
                          <a:srgbClr val="FF9933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effectLst>
                      <a:outerShdw dist="35921" dir="2700000" algn="ctr" rotWithShape="0">
                        <a:srgbClr val="C0C0C0"/>
                      </a:outerShdw>
                    </a:effectLst>
                    <a:uLnTx/>
                    <a:uFillTx/>
                    <a:latin typeface="Impact"/>
                  </a:rPr>
                  <a:t>2х2=?</a:t>
                </a:r>
              </a:p>
            </p:txBody>
          </p:sp>
        </p:grpSp>
        <p:sp>
          <p:nvSpPr>
            <p:cNvPr id="11" name="Line 40"/>
            <p:cNvSpPr>
              <a:spLocks noChangeShapeType="1"/>
            </p:cNvSpPr>
            <p:nvPr/>
          </p:nvSpPr>
          <p:spPr bwMode="auto">
            <a:xfrm>
              <a:off x="1776" y="1200"/>
              <a:ext cx="2304" cy="240"/>
            </a:xfrm>
            <a:prstGeom prst="line">
              <a:avLst/>
            </a:prstGeom>
            <a:noFill/>
            <a:ln w="76200">
              <a:solidFill>
                <a:srgbClr val="FFCC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EAEAEA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</p:grpSp>
      <p:pic>
        <p:nvPicPr>
          <p:cNvPr id="15" name="Picture 33" descr="D:\Program_Files\Office\Clipart\standard\stddir1\bd06471_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256" y="2904451"/>
            <a:ext cx="1790700" cy="1704975"/>
          </a:xfrm>
          <a:prstGeom prst="rect">
            <a:avLst/>
          </a:prstGeom>
          <a:solidFill>
            <a:srgbClr val="FFFFFF"/>
          </a:solidFill>
          <a:ln w="76200">
            <a:solidFill>
              <a:srgbClr val="FFCC00"/>
            </a:solidFill>
            <a:miter lim="800000"/>
            <a:headEnd/>
            <a:tailEnd/>
          </a:ln>
        </p:spPr>
      </p:pic>
      <p:grpSp>
        <p:nvGrpSpPr>
          <p:cNvPr id="17" name="Group 48"/>
          <p:cNvGrpSpPr>
            <a:grpSpLocks/>
          </p:cNvGrpSpPr>
          <p:nvPr/>
        </p:nvGrpSpPr>
        <p:grpSpPr bwMode="auto">
          <a:xfrm>
            <a:off x="2816272" y="4876800"/>
            <a:ext cx="5715000" cy="1439863"/>
            <a:chOff x="1776" y="2784"/>
            <a:chExt cx="3600" cy="907"/>
          </a:xfrm>
        </p:grpSpPr>
        <p:sp>
          <p:nvSpPr>
            <p:cNvPr id="18" name="Line 41"/>
            <p:cNvSpPr>
              <a:spLocks noChangeShapeType="1"/>
            </p:cNvSpPr>
            <p:nvPr/>
          </p:nvSpPr>
          <p:spPr bwMode="auto">
            <a:xfrm flipV="1">
              <a:off x="1776" y="2832"/>
              <a:ext cx="2304" cy="240"/>
            </a:xfrm>
            <a:prstGeom prst="line">
              <a:avLst/>
            </a:prstGeom>
            <a:noFill/>
            <a:ln w="76200">
              <a:solidFill>
                <a:srgbClr val="FFCC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EAEAEA"/>
                </a:solidFill>
                <a:latin typeface="Times New Roman" pitchFamily="18" charset="0"/>
              </a:endParaRPr>
            </a:p>
          </p:txBody>
        </p:sp>
        <p:pic>
          <p:nvPicPr>
            <p:cNvPr id="19" name="Picture 47" descr="C:\WINDOWS\Application Data\Microsoft\Media Catalog\Hatecomp.wm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4" y="2784"/>
              <a:ext cx="1152" cy="907"/>
            </a:xfrm>
            <a:prstGeom prst="rect">
              <a:avLst/>
            </a:prstGeom>
            <a:solidFill>
              <a:srgbClr val="FFFFFF"/>
            </a:solidFill>
            <a:ln w="76200">
              <a:solidFill>
                <a:srgbClr val="FFCC00"/>
              </a:solidFill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201779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914400" y="152400"/>
            <a:ext cx="7772400" cy="609600"/>
          </a:xfrm>
          <a:prstGeom prst="rect">
            <a:avLst/>
          </a:prstGeom>
          <a:gradFill rotWithShape="0">
            <a:gsLst>
              <a:gs pos="0">
                <a:srgbClr val="499EAF"/>
              </a:gs>
              <a:gs pos="50000">
                <a:srgbClr val="3A585A"/>
              </a:gs>
              <a:gs pos="100000">
                <a:srgbClr val="499EAF"/>
              </a:gs>
            </a:gsLst>
            <a:lin ang="5400000" scaled="1"/>
          </a:gradFill>
          <a:ln w="76200">
            <a:solidFill>
              <a:srgbClr val="EAEAE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rgbClr val="FFCC00"/>
                </a:solidFill>
                <a:latin typeface="Arial Narrow"/>
              </a:rPr>
              <a:t>П</a:t>
            </a:r>
            <a:r>
              <a:rPr kumimoji="0" lang="ru-RU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Arial Narrow"/>
                <a:ea typeface="+mj-ea"/>
                <a:cs typeface="+mj-cs"/>
              </a:rPr>
              <a:t>отребности</a:t>
            </a: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Arial Narrow"/>
                <a:ea typeface="+mj-ea"/>
                <a:cs typeface="+mj-cs"/>
              </a:rPr>
              <a:t> и возможности.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2780928"/>
            <a:ext cx="918323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Может ли человек получить все , </a:t>
            </a:r>
          </a:p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 чем мечтает?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900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764704"/>
            <a:ext cx="676875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ru-RU" sz="2000" dirty="0" smtClean="0">
                <a:effectLst/>
                <a:latin typeface="Times New Roman"/>
                <a:ea typeface="Times New Roman"/>
              </a:rPr>
              <a:t> ИГРА   </a:t>
            </a:r>
            <a:r>
              <a:rPr lang="ru-RU" sz="3200" dirty="0" smtClean="0">
                <a:latin typeface="Times New Roman"/>
                <a:ea typeface="Times New Roman"/>
              </a:rPr>
              <a:t>ДА ИЛИ НЕТ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Ни одну свою потребность человек не может удовлетворить раз и навсегда.</a:t>
            </a:r>
          </a:p>
          <a:p>
            <a:pPr marL="285750" indent="-285750">
              <a:buFont typeface="Wingdings" pitchFamily="2" charset="2"/>
              <a:buChar char="q"/>
            </a:pPr>
            <a:endParaRPr lang="ru-RU" sz="2800" dirty="0">
              <a:latin typeface="Times New Roman"/>
              <a:ea typeface="Times New Roman"/>
            </a:endParaRPr>
          </a:p>
          <a:p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Социальные потребности необходимы человеку для того, чтобы выжить, они есть и у животных.</a:t>
            </a:r>
          </a:p>
          <a:p>
            <a:pPr marL="285750" indent="-285750">
              <a:buFont typeface="Wingdings" pitchFamily="2" charset="2"/>
              <a:buChar char="q"/>
            </a:pP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285750" indent="-285750">
              <a:buFont typeface="Wingdings" pitchFamily="2" charset="2"/>
              <a:buChar char="q"/>
            </a:pP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 Чтобы занять свое место в обществе, недостаточно удовлетворить только биологические потребности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2594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268760"/>
            <a:ext cx="734481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Расставить </a:t>
            </a:r>
            <a:r>
              <a:rPr lang="ru-RU" sz="3200" dirty="0" smtClean="0"/>
              <a:t>виды потребностей</a:t>
            </a:r>
            <a:r>
              <a:rPr lang="ru-RU" sz="3200" dirty="0"/>
              <a:t>.</a:t>
            </a:r>
          </a:p>
          <a:p>
            <a:r>
              <a:rPr lang="ru-RU" sz="3200" dirty="0"/>
              <a:t>1. Воздух              4. Сон          </a:t>
            </a:r>
            <a:r>
              <a:rPr lang="ru-RU" sz="3200" dirty="0" smtClean="0"/>
              <a:t>7</a:t>
            </a:r>
            <a:r>
              <a:rPr lang="ru-RU" sz="3200" dirty="0"/>
              <a:t>. Учеба</a:t>
            </a:r>
          </a:p>
          <a:p>
            <a:r>
              <a:rPr lang="ru-RU" sz="3200" dirty="0"/>
              <a:t>2. Вода                 5. Еда           </a:t>
            </a:r>
            <a:r>
              <a:rPr lang="ru-RU" sz="3200" dirty="0" smtClean="0"/>
              <a:t>8</a:t>
            </a:r>
            <a:r>
              <a:rPr lang="ru-RU" sz="3200" dirty="0"/>
              <a:t>. Общение        </a:t>
            </a:r>
          </a:p>
          <a:p>
            <a:r>
              <a:rPr lang="ru-RU" sz="3200" dirty="0"/>
              <a:t>3. Семья             6. Этикет       </a:t>
            </a:r>
            <a:r>
              <a:rPr lang="ru-RU" sz="3200" dirty="0" smtClean="0"/>
              <a:t>9</a:t>
            </a:r>
            <a:r>
              <a:rPr lang="ru-RU" sz="3200" dirty="0"/>
              <a:t>. </a:t>
            </a:r>
            <a:r>
              <a:rPr lang="ru-RU" sz="3200" dirty="0" smtClean="0"/>
              <a:t>Экология   10. Дом               11.курение</a:t>
            </a:r>
          </a:p>
          <a:p>
            <a:r>
              <a:rPr lang="ru-RU" sz="3200" dirty="0" smtClean="0"/>
              <a:t>А) БИОЛОГИЧЕСКИЕ</a:t>
            </a:r>
          </a:p>
          <a:p>
            <a:r>
              <a:rPr lang="ru-RU" sz="3200" dirty="0" smtClean="0"/>
              <a:t>Б)СОЦИАЛЬНЫЕ</a:t>
            </a:r>
          </a:p>
          <a:p>
            <a:r>
              <a:rPr lang="ru-RU" sz="3200" dirty="0" smtClean="0"/>
              <a:t>В)ДУХОВНЫЕ</a:t>
            </a:r>
          </a:p>
          <a:p>
            <a:r>
              <a:rPr lang="ru-RU" sz="3200" dirty="0" smtClean="0"/>
              <a:t>Г)МАТЕРИАЛЬНЫЕ</a:t>
            </a:r>
          </a:p>
          <a:p>
            <a:r>
              <a:rPr lang="ru-RU" sz="3200" dirty="0" smtClean="0"/>
              <a:t>Д)ЛОЖНЫЕ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7435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6"/>
          <p:cNvSpPr>
            <a:spLocks noChangeArrowheads="1" noChangeShapeType="1" noTextEdit="1"/>
          </p:cNvSpPr>
          <p:nvPr/>
        </p:nvSpPr>
        <p:spPr bwMode="auto">
          <a:xfrm>
            <a:off x="683568" y="2057400"/>
            <a:ext cx="6803082" cy="27432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0"/>
                <a:gd name="adj2" fmla="val 0"/>
              </a:avLst>
            </a:prstTxWarp>
          </a:bodyPr>
          <a:lstStyle/>
          <a:p>
            <a:pPr algn="ctr"/>
            <a:endParaRPr lang="ru-RU" sz="3600" kern="10" spc="-36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54562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Потребности человека</a:t>
            </a:r>
            <a:endParaRPr lang="ru-RU" sz="72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45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7850" y="764704"/>
            <a:ext cx="830735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Домашнее задание.</a:t>
            </a:r>
          </a:p>
          <a:p>
            <a:pPr algn="ctr"/>
            <a:r>
              <a:rPr lang="ru-RU" sz="3600" dirty="0" smtClean="0"/>
              <a:t>Прочитать параграф 4</a:t>
            </a:r>
          </a:p>
          <a:p>
            <a:pPr algn="ctr"/>
            <a:endParaRPr lang="ru-RU" sz="3600" dirty="0" smtClean="0"/>
          </a:p>
          <a:p>
            <a:pPr algn="ctr"/>
            <a:r>
              <a:rPr lang="ru-RU" sz="3600" dirty="0" smtClean="0"/>
              <a:t>Ответьте на вопрос:  </a:t>
            </a:r>
          </a:p>
          <a:p>
            <a:pPr algn="ctr"/>
            <a:endParaRPr lang="ru-RU" sz="3600" dirty="0" smtClean="0"/>
          </a:p>
          <a:p>
            <a:pPr algn="ctr"/>
            <a:r>
              <a:rPr lang="ru-RU" sz="3600" i="1" dirty="0" smtClean="0"/>
              <a:t>«Как влияют потребности </a:t>
            </a:r>
          </a:p>
          <a:p>
            <a:pPr algn="ctr"/>
            <a:r>
              <a:rPr lang="ru-RU" sz="3600" i="1" dirty="0" smtClean="0"/>
              <a:t>человека на развитие общества»</a:t>
            </a:r>
            <a:r>
              <a:rPr lang="ru-RU" sz="3600" dirty="0" smtClean="0"/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8196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816811"/>
            <a:ext cx="784887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kern="0" dirty="0">
                <a:solidFill>
                  <a:srgbClr val="FFFFFF"/>
                </a:solidFill>
              </a:rPr>
              <a:t>Жизнь-непрерывный процесс удовлетворения потребностей человека</a:t>
            </a:r>
          </a:p>
          <a:p>
            <a:pPr lvl="0" algn="ctr"/>
            <a:r>
              <a:rPr lang="ru-RU" sz="3200" b="1" kern="0" dirty="0" err="1" smtClean="0">
                <a:solidFill>
                  <a:srgbClr val="FFFFFF"/>
                </a:solidFill>
              </a:rPr>
              <a:t>ТЕМАЖизТЕнттттТтть</a:t>
            </a:r>
            <a:r>
              <a:rPr lang="ru-RU" sz="3200" b="1" kern="0" dirty="0" smtClean="0">
                <a:solidFill>
                  <a:srgbClr val="FFFFFF"/>
                </a:solidFill>
              </a:rPr>
              <a:t>-непрерывный </a:t>
            </a:r>
            <a:r>
              <a:rPr lang="ru-RU" sz="3200" b="1" kern="0" dirty="0" err="1" smtClean="0">
                <a:solidFill>
                  <a:srgbClr val="FFFFFF"/>
                </a:solidFill>
              </a:rPr>
              <a:t>проце</a:t>
            </a:r>
            <a:endParaRPr lang="ru-RU" sz="3200" b="1" kern="0" dirty="0" smtClean="0">
              <a:solidFill>
                <a:srgbClr val="FFFFFF"/>
              </a:solidFill>
            </a:endParaRPr>
          </a:p>
          <a:p>
            <a:pPr lvl="0" algn="ctr"/>
            <a:r>
              <a:rPr lang="ru-RU" sz="3200" b="1" kern="0" dirty="0" err="1" smtClean="0">
                <a:solidFill>
                  <a:srgbClr val="FFFFFF"/>
                </a:solidFill>
              </a:rPr>
              <a:t>т</a:t>
            </a:r>
            <a:r>
              <a:rPr lang="ru-RU" sz="4400" dirty="0" err="1" smtClean="0"/>
              <a:t>ПОТРЕБНОСТИ</a:t>
            </a:r>
            <a:r>
              <a:rPr lang="ru-RU" sz="4400" dirty="0" smtClean="0"/>
              <a:t> –это нужда человека в чем-либо</a:t>
            </a:r>
          </a:p>
          <a:p>
            <a:pPr lvl="0" algn="ctr"/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9016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Заполнить таблицу «Виды потребностей»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0481533"/>
              </p:ext>
            </p:extLst>
          </p:nvPr>
        </p:nvGraphicFramePr>
        <p:xfrm>
          <a:off x="457200" y="1600200"/>
          <a:ext cx="8229600" cy="4421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449968207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17469248"/>
                    </a:ext>
                  </a:extLst>
                </a:gridCol>
              </a:tblGrid>
              <a:tr h="884218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Потребности 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Характеристика </a:t>
                      </a:r>
                      <a:endParaRPr lang="ru-RU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5069162"/>
                  </a:ext>
                </a:extLst>
              </a:tr>
              <a:tr h="8842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5137178"/>
                  </a:ext>
                </a:extLst>
              </a:tr>
              <a:tr h="88421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6001368"/>
                  </a:ext>
                </a:extLst>
              </a:tr>
              <a:tr h="88421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7258472"/>
                  </a:ext>
                </a:extLst>
              </a:tr>
              <a:tr h="88421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9827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0440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914400" y="152400"/>
            <a:ext cx="7772400" cy="609600"/>
          </a:xfrm>
          <a:prstGeom prst="rect">
            <a:avLst/>
          </a:prstGeom>
          <a:gradFill rotWithShape="0">
            <a:gsLst>
              <a:gs pos="0">
                <a:srgbClr val="499EAF"/>
              </a:gs>
              <a:gs pos="50000">
                <a:srgbClr val="3A585A"/>
              </a:gs>
              <a:gs pos="100000">
                <a:srgbClr val="499EAF"/>
              </a:gs>
            </a:gsLst>
            <a:lin ang="5400000" scaled="1"/>
          </a:gradFill>
          <a:ln w="76200">
            <a:solidFill>
              <a:srgbClr val="EAEAE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Arial Narrow"/>
                <a:ea typeface="+mj-ea"/>
                <a:cs typeface="+mj-cs"/>
              </a:rPr>
              <a:t>Виды потребностей.</a:t>
            </a:r>
          </a:p>
        </p:txBody>
      </p:sp>
      <p:sp>
        <p:nvSpPr>
          <p:cNvPr id="6" name="WordArt 18"/>
          <p:cNvSpPr>
            <a:spLocks noChangeArrowheads="1" noChangeShapeType="1" noTextEdit="1"/>
          </p:cNvSpPr>
          <p:nvPr/>
        </p:nvSpPr>
        <p:spPr bwMode="auto">
          <a:xfrm>
            <a:off x="323528" y="1143000"/>
            <a:ext cx="8712968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66FF"/>
                    </a:gs>
                    <a:gs pos="100000">
                      <a:srgbClr val="99CC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/>
                  </a:outerShdw>
                </a:effectLst>
                <a:latin typeface="Arial"/>
                <a:cs typeface="Arial"/>
              </a:rPr>
              <a:t>БИОЛОГИЧЕСКИЕ:  </a:t>
            </a:r>
            <a:r>
              <a:rPr lang="ru-RU" sz="3600" b="1" kern="1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66FF"/>
                    </a:gs>
                    <a:gs pos="100000">
                      <a:srgbClr val="99CC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/>
                  </a:outerShdw>
                </a:effectLst>
                <a:latin typeface="Arial"/>
                <a:cs typeface="Arial"/>
              </a:rPr>
              <a:t>еда,вода</a:t>
            </a:r>
            <a:r>
              <a:rPr lang="ru-RU" sz="36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66FF"/>
                    </a:gs>
                    <a:gs pos="100000">
                      <a:srgbClr val="99CC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/>
                  </a:outerShdw>
                </a:effectLst>
                <a:latin typeface="Arial"/>
                <a:cs typeface="Arial"/>
              </a:rPr>
              <a:t>, </a:t>
            </a:r>
            <a:r>
              <a:rPr lang="ru-RU" sz="3600" b="1" kern="1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66FF"/>
                    </a:gs>
                    <a:gs pos="100000">
                      <a:srgbClr val="99CC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/>
                  </a:outerShdw>
                </a:effectLst>
                <a:latin typeface="Arial"/>
                <a:cs typeface="Arial"/>
              </a:rPr>
              <a:t>воздух.,тепло</a:t>
            </a:r>
            <a:r>
              <a:rPr lang="ru-RU" sz="36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66FF"/>
                    </a:gs>
                    <a:gs pos="100000">
                      <a:srgbClr val="99CC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/>
                  </a:outerShdw>
                </a:effectLst>
                <a:latin typeface="Arial"/>
                <a:cs typeface="Arial"/>
              </a:rPr>
              <a:t>, сон</a:t>
            </a:r>
          </a:p>
        </p:txBody>
      </p:sp>
      <p:pic>
        <p:nvPicPr>
          <p:cNvPr id="16" name="Picture 28" descr="D:\Program_Files\Office\Clipart\standard\stddir1\bd00041_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588" y="2060848"/>
            <a:ext cx="1828800" cy="1754188"/>
          </a:xfrm>
          <a:prstGeom prst="rect">
            <a:avLst/>
          </a:prstGeom>
          <a:solidFill>
            <a:srgbClr val="FFCC00"/>
          </a:solidFill>
          <a:ln w="76200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060848"/>
            <a:ext cx="1800200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502" y="2015090"/>
            <a:ext cx="2845319" cy="2133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89" y="4271128"/>
            <a:ext cx="2174501" cy="1885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499455"/>
            <a:ext cx="2686050" cy="1657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934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914400" y="152400"/>
            <a:ext cx="7772400" cy="609600"/>
          </a:xfrm>
          <a:prstGeom prst="rect">
            <a:avLst/>
          </a:prstGeom>
          <a:gradFill rotWithShape="0">
            <a:gsLst>
              <a:gs pos="0">
                <a:srgbClr val="499EAF"/>
              </a:gs>
              <a:gs pos="50000">
                <a:srgbClr val="3A585A"/>
              </a:gs>
              <a:gs pos="100000">
                <a:srgbClr val="499EAF"/>
              </a:gs>
            </a:gsLst>
            <a:lin ang="5400000" scaled="1"/>
          </a:gradFill>
          <a:ln w="76200">
            <a:solidFill>
              <a:srgbClr val="EAEAE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Arial Narrow"/>
                <a:ea typeface="+mj-ea"/>
                <a:cs typeface="+mj-cs"/>
              </a:rPr>
              <a:t>Виды потребностей.</a:t>
            </a:r>
          </a:p>
        </p:txBody>
      </p:sp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696447" y="1143000"/>
            <a:ext cx="8447553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66FF"/>
                    </a:gs>
                    <a:gs pos="100000">
                      <a:srgbClr val="99CC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/>
                  </a:outerShdw>
                </a:effectLst>
                <a:latin typeface="Arial"/>
                <a:cs typeface="Arial"/>
              </a:rPr>
              <a:t>Духовные: стремление к знанию. </a:t>
            </a:r>
            <a:r>
              <a:rPr lang="ru-RU" sz="3600" b="1" kern="1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66FF"/>
                    </a:gs>
                    <a:gs pos="100000">
                      <a:srgbClr val="99CC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/>
                  </a:outerShdw>
                </a:effectLst>
                <a:latin typeface="Arial"/>
                <a:cs typeface="Arial"/>
              </a:rPr>
              <a:t>творчество,религия</a:t>
            </a:r>
            <a:endParaRPr lang="ru-RU" sz="3600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66FF"/>
                  </a:gs>
                  <a:gs pos="100000">
                    <a:srgbClr val="99CCFF"/>
                  </a:gs>
                </a:gsLst>
                <a:lin ang="5400000" scaled="1"/>
              </a:gradFill>
              <a:effectLst>
                <a:outerShdw dist="35921" dir="2700000" algn="ctr" rotWithShape="0">
                  <a:srgbClr val="808080"/>
                </a:outerShdw>
              </a:effectLst>
              <a:latin typeface="Arial"/>
              <a:cs typeface="Arial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696447" y="4214338"/>
            <a:ext cx="195412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</a:rPr>
              <a:t>Стремление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</a:rPr>
              <a:t>к знанию</a:t>
            </a:r>
          </a:p>
        </p:txBody>
      </p:sp>
      <p:sp>
        <p:nvSpPr>
          <p:cNvPr id="14" name="Text Box 13" descr="Орех"/>
          <p:cNvSpPr txBox="1">
            <a:spLocks noChangeArrowheads="1"/>
          </p:cNvSpPr>
          <p:nvPr/>
        </p:nvSpPr>
        <p:spPr bwMode="auto">
          <a:xfrm>
            <a:off x="2463316" y="5426075"/>
            <a:ext cx="4826963" cy="830997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762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FFFFFF"/>
                </a:solidFill>
                <a:latin typeface="Times New Roman" pitchFamily="18" charset="0"/>
              </a:rPr>
              <a:t>Н</a:t>
            </a:r>
            <a:r>
              <a:rPr lang="ru-RU" sz="2400" b="1" dirty="0" smtClean="0">
                <a:solidFill>
                  <a:srgbClr val="FFFFFF"/>
                </a:solidFill>
                <a:latin typeface="Times New Roman" pitchFamily="18" charset="0"/>
              </a:rPr>
              <a:t>аправлены </a:t>
            </a:r>
            <a:r>
              <a:rPr lang="ru-RU" sz="2400" b="1" dirty="0">
                <a:solidFill>
                  <a:srgbClr val="FFFFFF"/>
                </a:solidFill>
                <a:latin typeface="Times New Roman" pitchFamily="18" charset="0"/>
              </a:rPr>
              <a:t>на </a:t>
            </a:r>
            <a:r>
              <a:rPr lang="ru-RU" sz="2400" b="1" dirty="0" err="1">
                <a:solidFill>
                  <a:srgbClr val="FFFFFF"/>
                </a:solidFill>
                <a:latin typeface="Times New Roman" pitchFamily="18" charset="0"/>
              </a:rPr>
              <a:t>самосовершенст</a:t>
            </a:r>
            <a:r>
              <a:rPr lang="ru-RU" sz="2400" b="1" dirty="0">
                <a:solidFill>
                  <a:srgbClr val="FFFFFF"/>
                </a:solidFill>
                <a:latin typeface="Times New Roman" pitchFamily="18" charset="0"/>
              </a:rPr>
              <a:t>-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err="1">
                <a:solidFill>
                  <a:srgbClr val="FFFFFF"/>
                </a:solidFill>
                <a:latin typeface="Times New Roman" pitchFamily="18" charset="0"/>
              </a:rPr>
              <a:t>вование</a:t>
            </a:r>
            <a:r>
              <a:rPr lang="ru-RU" sz="2400" b="1" dirty="0">
                <a:solidFill>
                  <a:srgbClr val="FFFFFF"/>
                </a:solidFill>
                <a:latin typeface="Times New Roman" pitchFamily="18" charset="0"/>
              </a:rPr>
              <a:t> человека.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716" y="2209800"/>
            <a:ext cx="2143125" cy="208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060848"/>
            <a:ext cx="2402667" cy="2485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84" y="2209800"/>
            <a:ext cx="2783416" cy="208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4245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914400" y="152400"/>
            <a:ext cx="7772400" cy="609600"/>
          </a:xfrm>
          <a:prstGeom prst="rect">
            <a:avLst/>
          </a:prstGeom>
          <a:gradFill rotWithShape="0">
            <a:gsLst>
              <a:gs pos="0">
                <a:srgbClr val="499EAF"/>
              </a:gs>
              <a:gs pos="50000">
                <a:srgbClr val="3A585A"/>
              </a:gs>
              <a:gs pos="100000">
                <a:srgbClr val="499EAF"/>
              </a:gs>
            </a:gsLst>
            <a:lin ang="5400000" scaled="1"/>
          </a:gradFill>
          <a:ln w="76200">
            <a:solidFill>
              <a:srgbClr val="EAEAE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Arial Narrow"/>
                <a:ea typeface="+mj-ea"/>
                <a:cs typeface="+mj-cs"/>
              </a:rPr>
              <a:t>Виды потребностей.</a:t>
            </a:r>
            <a:endParaRPr kumimoji="0" lang="ru-RU" sz="3600" b="1" i="0" u="none" strike="noStrike" kern="0" cap="none" spc="0" normalizeH="0" baseline="0" noProof="0" dirty="0" smtClean="0">
              <a:ln>
                <a:noFill/>
              </a:ln>
              <a:solidFill>
                <a:srgbClr val="FFCC00"/>
              </a:solidFill>
              <a:effectLst/>
              <a:uLnTx/>
              <a:uFillTx/>
              <a:latin typeface="Arial Narrow"/>
              <a:ea typeface="+mj-ea"/>
              <a:cs typeface="+mj-cs"/>
            </a:endParaRPr>
          </a:p>
        </p:txBody>
      </p:sp>
      <p:sp>
        <p:nvSpPr>
          <p:cNvPr id="6" name="WordArt 18"/>
          <p:cNvSpPr>
            <a:spLocks noChangeArrowheads="1" noChangeShapeType="1" noTextEdit="1"/>
          </p:cNvSpPr>
          <p:nvPr/>
        </p:nvSpPr>
        <p:spPr bwMode="auto">
          <a:xfrm>
            <a:off x="685799" y="1143000"/>
            <a:ext cx="7485063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66FF"/>
                    </a:gs>
                    <a:gs pos="100000">
                      <a:srgbClr val="99CC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/>
                  </a:outerShdw>
                </a:effectLst>
                <a:latin typeface="Arial"/>
                <a:cs typeface="Arial"/>
              </a:rPr>
              <a:t>Материальные: </a:t>
            </a:r>
            <a:r>
              <a:rPr lang="ru-RU" sz="3600" b="1" kern="1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66FF"/>
                    </a:gs>
                    <a:gs pos="100000">
                      <a:srgbClr val="99CC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/>
                  </a:outerShdw>
                </a:effectLst>
                <a:latin typeface="Arial"/>
                <a:cs typeface="Arial"/>
              </a:rPr>
              <a:t>дом,деньги,одежда</a:t>
            </a:r>
            <a:r>
              <a:rPr lang="ru-RU" sz="36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66FF"/>
                    </a:gs>
                    <a:gs pos="100000">
                      <a:srgbClr val="99CC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/>
                  </a:outerShdw>
                </a:effectLst>
                <a:latin typeface="Arial"/>
                <a:cs typeface="Arial"/>
              </a:rPr>
              <a:t>, посуда,</a:t>
            </a:r>
            <a:endParaRPr lang="ru-RU" sz="3600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66FF"/>
                  </a:gs>
                  <a:gs pos="100000">
                    <a:srgbClr val="99CCFF"/>
                  </a:gs>
                </a:gsLst>
                <a:lin ang="5400000" scaled="1"/>
              </a:gradFill>
              <a:effectLst>
                <a:outerShdw dist="35921" dir="2700000" algn="ctr" rotWithShape="0">
                  <a:srgbClr val="808080"/>
                </a:outerShdw>
              </a:effectLst>
              <a:latin typeface="Arial"/>
              <a:cs typeface="Arial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889" y="2105962"/>
            <a:ext cx="2000250" cy="2313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105962"/>
            <a:ext cx="2104628" cy="2313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162" y="2105962"/>
            <a:ext cx="2739118" cy="2528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634379"/>
            <a:ext cx="2696912" cy="2022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234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914400" y="152400"/>
            <a:ext cx="7772400" cy="609600"/>
          </a:xfrm>
          <a:prstGeom prst="rect">
            <a:avLst/>
          </a:prstGeom>
          <a:gradFill rotWithShape="0">
            <a:gsLst>
              <a:gs pos="0">
                <a:srgbClr val="499EAF"/>
              </a:gs>
              <a:gs pos="50000">
                <a:srgbClr val="3A585A"/>
              </a:gs>
              <a:gs pos="100000">
                <a:srgbClr val="499EAF"/>
              </a:gs>
            </a:gsLst>
            <a:lin ang="5400000" scaled="1"/>
          </a:gradFill>
          <a:ln w="76200">
            <a:solidFill>
              <a:srgbClr val="EAEAE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Arial Narrow"/>
                <a:ea typeface="+mj-ea"/>
                <a:cs typeface="+mj-cs"/>
              </a:rPr>
              <a:t>Виды потребностей.</a:t>
            </a:r>
          </a:p>
        </p:txBody>
      </p:sp>
      <p:sp>
        <p:nvSpPr>
          <p:cNvPr id="3" name="WordArt 20"/>
          <p:cNvSpPr>
            <a:spLocks noChangeArrowheads="1" noChangeShapeType="1" noTextEdit="1"/>
          </p:cNvSpPr>
          <p:nvPr/>
        </p:nvSpPr>
        <p:spPr bwMode="auto">
          <a:xfrm>
            <a:off x="914400" y="1143000"/>
            <a:ext cx="761804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66FF"/>
                    </a:gs>
                    <a:gs pos="100000">
                      <a:srgbClr val="99CC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/>
                  </a:outerShdw>
                </a:effectLst>
                <a:latin typeface="Arial"/>
                <a:cs typeface="Arial"/>
              </a:rPr>
              <a:t>Социальные: общение, труд</a:t>
            </a:r>
            <a:endParaRPr lang="ru-RU" sz="3600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66FF"/>
                  </a:gs>
                  <a:gs pos="100000">
                    <a:srgbClr val="99CCFF"/>
                  </a:gs>
                </a:gsLst>
                <a:lin ang="5400000" scaled="1"/>
              </a:gradFill>
              <a:effectLst>
                <a:outerShdw dist="35921" dir="2700000" algn="ctr" rotWithShape="0">
                  <a:srgbClr val="808080"/>
                </a:outerShdw>
              </a:effectLst>
              <a:latin typeface="Arial"/>
              <a:cs typeface="Arial"/>
            </a:endParaRPr>
          </a:p>
        </p:txBody>
      </p:sp>
      <p:sp>
        <p:nvSpPr>
          <p:cNvPr id="11" name="Text Box 30" descr="Орех"/>
          <p:cNvSpPr txBox="1">
            <a:spLocks noChangeArrowheads="1"/>
          </p:cNvSpPr>
          <p:nvPr/>
        </p:nvSpPr>
        <p:spPr bwMode="auto">
          <a:xfrm>
            <a:off x="2196571" y="5426075"/>
            <a:ext cx="5322354" cy="830997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762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FFFFFF"/>
                </a:solidFill>
                <a:latin typeface="Times New Roman" pitchFamily="18" charset="0"/>
              </a:rPr>
              <a:t>В</a:t>
            </a:r>
            <a:r>
              <a:rPr lang="ru-RU" sz="2400" b="1" dirty="0" smtClean="0">
                <a:solidFill>
                  <a:srgbClr val="FFFFFF"/>
                </a:solidFill>
                <a:latin typeface="Times New Roman" pitchFamily="18" charset="0"/>
              </a:rPr>
              <a:t>озникают </a:t>
            </a:r>
            <a:r>
              <a:rPr lang="ru-RU" sz="2400" b="1" dirty="0">
                <a:solidFill>
                  <a:srgbClr val="FFFFFF"/>
                </a:solidFill>
                <a:latin typeface="Times New Roman" pitchFamily="18" charset="0"/>
              </a:rPr>
              <a:t>только в обществе,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FFFFFF"/>
                </a:solidFill>
                <a:latin typeface="Times New Roman" pitchFamily="18" charset="0"/>
              </a:rPr>
              <a:t>и носят индивидуальный характер.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137587"/>
            <a:ext cx="2838975" cy="2249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2276872"/>
            <a:ext cx="3178639" cy="2109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9375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914400" y="152400"/>
            <a:ext cx="7772400" cy="609600"/>
          </a:xfrm>
          <a:prstGeom prst="rect">
            <a:avLst/>
          </a:prstGeom>
          <a:gradFill rotWithShape="0">
            <a:gsLst>
              <a:gs pos="0">
                <a:srgbClr val="499EAF"/>
              </a:gs>
              <a:gs pos="50000">
                <a:srgbClr val="3A585A"/>
              </a:gs>
              <a:gs pos="100000">
                <a:srgbClr val="499EAF"/>
              </a:gs>
            </a:gsLst>
            <a:lin ang="5400000" scaled="1"/>
          </a:gradFill>
          <a:ln w="76200">
            <a:solidFill>
              <a:srgbClr val="EAEAE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Arial Narrow"/>
                <a:ea typeface="+mj-ea"/>
                <a:cs typeface="+mj-cs"/>
              </a:rPr>
              <a:t>Ложные потребности.</a:t>
            </a:r>
          </a:p>
        </p:txBody>
      </p:sp>
      <p:pic>
        <p:nvPicPr>
          <p:cNvPr id="4" name="Picture 23" descr="D:\Program_Files\Office\Clipart\standard\stddir1\bd00024_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48" y="2204863"/>
            <a:ext cx="1938338" cy="1584325"/>
          </a:xfrm>
          <a:prstGeom prst="rect">
            <a:avLst/>
          </a:prstGeom>
          <a:solidFill>
            <a:srgbClr val="FFFFFF"/>
          </a:solidFill>
          <a:ln w="76200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5" name="Picture 24" descr="D:\Program_Files\Office\Clipart\standard\stddir1\bd00026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140968"/>
            <a:ext cx="1752600" cy="1628775"/>
          </a:xfrm>
          <a:prstGeom prst="rect">
            <a:avLst/>
          </a:prstGeom>
          <a:solidFill>
            <a:srgbClr val="FFFFFF"/>
          </a:solidFill>
          <a:ln w="76200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6" name="Picture 25" descr="D:\Program_Files\Office\Clipart\standard\stddir3\hm00323_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991" y="1888122"/>
            <a:ext cx="1193800" cy="1600200"/>
          </a:xfrm>
          <a:prstGeom prst="rect">
            <a:avLst/>
          </a:prstGeom>
          <a:solidFill>
            <a:srgbClr val="FFFFFF"/>
          </a:solidFill>
          <a:ln w="76200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20694" y="5301208"/>
            <a:ext cx="81026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Неразумные потребности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960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382</Words>
  <Application>Microsoft Office PowerPoint</Application>
  <PresentationFormat>Экран (4:3)</PresentationFormat>
  <Paragraphs>84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Arial</vt:lpstr>
      <vt:lpstr>Arial Black</vt:lpstr>
      <vt:lpstr>Arial Narrow</vt:lpstr>
      <vt:lpstr>Arial Unicode MS</vt:lpstr>
      <vt:lpstr>Calibri</vt:lpstr>
      <vt:lpstr>Impact</vt:lpstr>
      <vt:lpstr>Times New Roman</vt:lpstr>
      <vt:lpstr>Wingdings</vt:lpstr>
      <vt:lpstr>Тема Office</vt:lpstr>
      <vt:lpstr>Презентация PowerPoint</vt:lpstr>
      <vt:lpstr>Потребности человека</vt:lpstr>
      <vt:lpstr>Презентация PowerPoint</vt:lpstr>
      <vt:lpstr>Заполнить таблицу «Виды потребностей»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МОУ СОШ3 пгт. Жешарт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Наговицына В.А.</dc:creator>
  <cp:lastModifiedBy>Windows User</cp:lastModifiedBy>
  <cp:revision>66</cp:revision>
  <dcterms:created xsi:type="dcterms:W3CDTF">2013-09-16T11:55:35Z</dcterms:created>
  <dcterms:modified xsi:type="dcterms:W3CDTF">2020-11-22T11:28:39Z</dcterms:modified>
</cp:coreProperties>
</file>