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74" r:id="rId10"/>
    <p:sldId id="285" r:id="rId11"/>
    <p:sldId id="289" r:id="rId12"/>
    <p:sldId id="286" r:id="rId13"/>
    <p:sldId id="287" r:id="rId14"/>
    <p:sldId id="288" r:id="rId15"/>
    <p:sldId id="290" r:id="rId16"/>
    <p:sldId id="260" r:id="rId17"/>
    <p:sldId id="291" r:id="rId18"/>
    <p:sldId id="261" r:id="rId19"/>
    <p:sldId id="292" r:id="rId20"/>
    <p:sldId id="293" r:id="rId21"/>
    <p:sldId id="294" r:id="rId22"/>
    <p:sldId id="265" r:id="rId23"/>
    <p:sldId id="295" r:id="rId24"/>
    <p:sldId id="296" r:id="rId25"/>
    <p:sldId id="297" r:id="rId26"/>
    <p:sldId id="298" r:id="rId27"/>
    <p:sldId id="271" r:id="rId28"/>
    <p:sldId id="299" r:id="rId29"/>
    <p:sldId id="264" r:id="rId30"/>
    <p:sldId id="268" r:id="rId31"/>
    <p:sldId id="300" r:id="rId32"/>
    <p:sldId id="301" r:id="rId33"/>
    <p:sldId id="302" r:id="rId34"/>
    <p:sldId id="303" r:id="rId35"/>
    <p:sldId id="304" r:id="rId36"/>
    <p:sldId id="27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FC6D3-7CC7-4512-AE2B-0A192F6F9E97}" type="datetimeFigureOut">
              <a:rPr lang="ru-RU" smtClean="0"/>
              <a:t>15.11.2020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A6606-773D-46C4-9FB5-6599802748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801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5A54-9FAF-4459-9CE5-602EBAFA1F8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498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5A54-9FAF-4459-9CE5-602EBAFA1F87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270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5A54-9FAF-4459-9CE5-602EBAFA1F87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762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5A54-9FAF-4459-9CE5-602EBAFA1F87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941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5A54-9FAF-4459-9CE5-602EBAFA1F87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662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5A54-9FAF-4459-9CE5-602EBAFA1F87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04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5A54-9FAF-4459-9CE5-602EBAFA1F8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69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5A54-9FAF-4459-9CE5-602EBAFA1F8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155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5A54-9FAF-4459-9CE5-602EBAFA1F8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936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5A54-9FAF-4459-9CE5-602EBAFA1F8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46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5A54-9FAF-4459-9CE5-602EBAFA1F8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51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5A54-9FAF-4459-9CE5-602EBAFA1F87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60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5A54-9FAF-4459-9CE5-602EBAFA1F8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119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95A54-9FAF-4459-9CE5-602EBAFA1F87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39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15.11.2020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Тест по теме: </a:t>
            </a:r>
            <a:br>
              <a:rPr lang="ru-RU" dirty="0" smtClean="0"/>
            </a:br>
            <a:r>
              <a:rPr lang="ru-RU" dirty="0" smtClean="0"/>
              <a:t>« Первая Мировая война»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1</a:t>
            </a:r>
            <a:r>
              <a:rPr lang="ru-RU" dirty="0"/>
              <a:t>. Причиной </a:t>
            </a:r>
            <a:r>
              <a:rPr lang="ru-RU" dirty="0" smtClean="0"/>
              <a:t>Первой </a:t>
            </a:r>
            <a:r>
              <a:rPr lang="ru-RU" dirty="0"/>
              <a:t>М</a:t>
            </a:r>
            <a:r>
              <a:rPr lang="ru-RU" dirty="0" smtClean="0"/>
              <a:t>ировой </a:t>
            </a:r>
            <a:r>
              <a:rPr lang="ru-RU" dirty="0"/>
              <a:t>войны стало:</a:t>
            </a:r>
          </a:p>
          <a:p>
            <a:r>
              <a:rPr lang="ru-RU" dirty="0"/>
              <a:t>а) убийство наследника австро-венгерского престола Франца Фердинанда в Сараево</a:t>
            </a:r>
          </a:p>
          <a:p>
            <a:r>
              <a:rPr lang="ru-RU" dirty="0"/>
              <a:t>б) противоречия между крупнейшими державами мира за передел уже поделенного мира</a:t>
            </a:r>
          </a:p>
          <a:p>
            <a:r>
              <a:rPr lang="ru-RU" dirty="0"/>
              <a:t>в) стремление Англии увеличить свои колониальные владения</a:t>
            </a:r>
          </a:p>
          <a:p>
            <a:r>
              <a:rPr lang="ru-RU" dirty="0"/>
              <a:t>г) военный конфликт между Австро-Венгрией и Сербией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740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Вспомним: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556792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1. Что такое революция?</a:t>
            </a:r>
          </a:p>
          <a:p>
            <a:r>
              <a:rPr lang="ru-RU" sz="3200" dirty="0" smtClean="0"/>
              <a:t>2. Признаки революционной ситуации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967335"/>
            <a:ext cx="799288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Поразмышляем:</a:t>
            </a:r>
          </a:p>
          <a:p>
            <a:endParaRPr lang="ru-RU" sz="2800" dirty="0" smtClean="0"/>
          </a:p>
          <a:p>
            <a:r>
              <a:rPr lang="ru-RU" sz="2800" dirty="0" smtClean="0"/>
              <a:t>Можно ли утверждать, что в России, в                   феврале 1917 г. сложилась революционная ситуация?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4216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</a:rPr>
              <a:t>Февральская революция 1917 г.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b="1" i="1" dirty="0" smtClean="0"/>
              <a:t>Причины революции: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Ухудшение положения народа.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Нерешенность аграрного, рабочего, национального вопросов.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Обострение социально-экономических противоречий, вызванных длительной и изнурительной войной.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Всеобщее недовольство политикой царизма.</a:t>
            </a:r>
          </a:p>
          <a:p>
            <a:pPr algn="just"/>
            <a:r>
              <a:rPr lang="ru-RU" b="1" i="1" dirty="0" smtClean="0"/>
              <a:t>Характер революции – буржуазно-демократический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750267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Сообщения, отправленные в Ставку 25 – 26 февраля 1917 г.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23928" y="1600200"/>
            <a:ext cx="4762872" cy="49971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/>
              <a:t>Из послания императрицы Александры Федоровны Николаю </a:t>
            </a:r>
            <a:r>
              <a:rPr lang="en-US" b="1" dirty="0" smtClean="0"/>
              <a:t>II</a:t>
            </a:r>
            <a:r>
              <a:rPr lang="ru-RU" b="1" dirty="0" smtClean="0"/>
              <a:t>: «</a:t>
            </a:r>
            <a:r>
              <a:rPr lang="ru-RU" i="1" dirty="0" smtClean="0"/>
              <a:t>Это – хулиганское движение, мальчишки и девчонки бегают и кричат, что у них нет хлеба, просто для того, чтобы создать возбуждение, - и рабочие, которые мешают другим работать. Если бы погода была очень холодная, они все, вероятно, сидели бы дома».</a:t>
            </a:r>
            <a:endParaRPr lang="ru-RU" i="1" dirty="0"/>
          </a:p>
        </p:txBody>
      </p:sp>
      <p:pic>
        <p:nvPicPr>
          <p:cNvPr id="1026" name="Picture 2" descr="C:\Doc\Картинки для презентаций\280px-%D0%90lexandraFjodorown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7584" y="1600200"/>
            <a:ext cx="288716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2355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Сообщения, отправленные в Ставку 25 – 26 февраля 1917 г.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91880" y="1412776"/>
            <a:ext cx="5472608" cy="49971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/>
              <a:t>Из телеграммы министра внутренних дел А.Д. </a:t>
            </a:r>
            <a:r>
              <a:rPr lang="ru-RU" b="1" dirty="0" err="1" smtClean="0"/>
              <a:t>Протопопова</a:t>
            </a:r>
            <a:r>
              <a:rPr lang="ru-RU" dirty="0" smtClean="0"/>
              <a:t>: «</a:t>
            </a:r>
            <a:r>
              <a:rPr lang="ru-RU" i="1" dirty="0" smtClean="0"/>
              <a:t>Движение носит неорганизованный характер, стихийный характер, наряду с эксцессами противоправительственного свойства буйствующие местами приветствуют войска. Прекращению дальнейших беспорядков принимаются энергичные меры военным начальством. В Москве спокойно».</a:t>
            </a:r>
            <a:endParaRPr lang="ru-RU" i="1" dirty="0"/>
          </a:p>
        </p:txBody>
      </p:sp>
      <p:pic>
        <p:nvPicPr>
          <p:cNvPr id="2050" name="Picture 2" descr="C:\Doc\Картинки для презентаций\270px-Protopopov_Alexandr_%281866-1918%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1520" y="1340768"/>
            <a:ext cx="2005495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800204\Pictures\0_3c8f2_adc52977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54766"/>
            <a:ext cx="3672408" cy="2551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5332" y="59620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Солдатская демонстрация в Петрограде в февральские дни. 1917 </a:t>
            </a:r>
            <a:r>
              <a:rPr lang="ru-RU" b="1" i="1" dirty="0" smtClean="0">
                <a:solidFill>
                  <a:srgbClr val="C00000"/>
                </a:solidFill>
              </a:rPr>
              <a:t> г.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470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Сообщения, отправленные в Ставку 25 – 26 февраля 1917 г.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897916" y="1600200"/>
            <a:ext cx="5994564" cy="49971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/>
              <a:t>Из телеграммы председателя </a:t>
            </a:r>
            <a:r>
              <a:rPr lang="en-US" b="1" dirty="0" smtClean="0"/>
              <a:t>IV</a:t>
            </a:r>
            <a:r>
              <a:rPr lang="ru-RU" b="1" dirty="0" smtClean="0"/>
              <a:t> Государственной Думы М.В. Родзянко</a:t>
            </a:r>
            <a:r>
              <a:rPr lang="ru-RU" dirty="0" smtClean="0"/>
              <a:t>: «</a:t>
            </a:r>
            <a:r>
              <a:rPr lang="ru-RU" i="1" dirty="0" smtClean="0"/>
              <a:t>Положение серьезное. В столице – анархия. Правительство парализовано. Транспорт продовольствия и топлива пришел в полное расстройство. На улицах происходит беспорядочная стрельба. Части войск стреляют друг в друга. Необходимо немедленно поручить лицу, пользующемуся доверием страны, составить новое правительство. Медлить нельзя. Всякое промедление смерти подобно. Молю Бога, чтобы в этот час ответственность не пала на венценосца».</a:t>
            </a:r>
            <a:endParaRPr lang="ru-RU" i="1" dirty="0"/>
          </a:p>
        </p:txBody>
      </p:sp>
      <p:pic>
        <p:nvPicPr>
          <p:cNvPr id="5122" name="Picture 2" descr="C:\Users\800204\Pictures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44" y="1340768"/>
            <a:ext cx="2448272" cy="3692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088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Хроника революционных событий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8282" y="908720"/>
            <a:ext cx="8640960" cy="4525963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23 февраля 1917 г. – начало революции, забастовки в голодном Петрограде («Хлеба!», «Мира!», «Долой самодержавие!»).</a:t>
            </a:r>
          </a:p>
          <a:p>
            <a:pPr algn="just"/>
            <a:r>
              <a:rPr lang="ru-RU" sz="2800" dirty="0" smtClean="0"/>
              <a:t>26 февраля 1917 г. – всеобщая стачка в столице (80% рабочих города), расстрел демонстрации войсками.</a:t>
            </a:r>
          </a:p>
          <a:p>
            <a:pPr algn="just"/>
            <a:r>
              <a:rPr lang="ru-RU" sz="2800" dirty="0" smtClean="0"/>
              <a:t>27 февраля 1917 г. – переход военного гарнизона столицы  на сторону рабочих, арест царского правительства, победа революционных сил.</a:t>
            </a:r>
            <a:endParaRPr lang="ru-RU" sz="2800" dirty="0"/>
          </a:p>
        </p:txBody>
      </p:sp>
      <p:pic>
        <p:nvPicPr>
          <p:cNvPr id="2050" name="Picture 2" descr="C:\Users\800204\Pictures\Multitud2EnNevskyProspektMarzo1917--russiainrevolut00j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254" y="5140394"/>
            <a:ext cx="2672746" cy="1676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60119" y="6452718"/>
            <a:ext cx="4137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Демонстрация на Невском проспекте</a:t>
            </a:r>
          </a:p>
        </p:txBody>
      </p:sp>
      <p:pic>
        <p:nvPicPr>
          <p:cNvPr id="2051" name="Picture 3" descr="C:\Users\800204\Pictures\300PX-~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" y="5228280"/>
            <a:ext cx="2630410" cy="1551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800204\Pictures\0_3c8f2_adc52977_X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071" y="4475743"/>
            <a:ext cx="3051382" cy="2119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191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Портретная галерея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81642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76056" y="2492896"/>
            <a:ext cx="25307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Николай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Отречение Николая </a:t>
            </a:r>
            <a:r>
              <a:rPr lang="en-US" sz="4000" b="1" dirty="0" smtClean="0">
                <a:solidFill>
                  <a:srgbClr val="002060"/>
                </a:solidFill>
              </a:rPr>
              <a:t>II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1920" y="1340768"/>
            <a:ext cx="5040560" cy="518457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/>
              <a:t>Из Манифеста отречения  Николая </a:t>
            </a:r>
            <a:r>
              <a:rPr lang="en-US" b="1" dirty="0" smtClean="0"/>
              <a:t>II</a:t>
            </a:r>
            <a:r>
              <a:rPr lang="ru-RU" b="1" dirty="0" smtClean="0"/>
              <a:t>:</a:t>
            </a:r>
            <a:r>
              <a:rPr lang="ru-RU" dirty="0" smtClean="0"/>
              <a:t> </a:t>
            </a:r>
            <a:r>
              <a:rPr lang="ru-RU" i="1" dirty="0" smtClean="0"/>
              <a:t>«В эти решительные дни в жизни России почли мы долгом совести облегчить народу нашему тесное единение и сплочение всех сил народных для скорейшего достижения победы, и в согласии с Государственной думой,  признали мы за благо отречься от престола Государства Российского и сложить с себя верховную власть».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2 марта 1917 г., г. Псков – отречение Николая </a:t>
            </a:r>
            <a:r>
              <a:rPr lang="en-US" b="1" dirty="0" smtClean="0">
                <a:solidFill>
                  <a:srgbClr val="C00000"/>
                </a:solidFill>
              </a:rPr>
              <a:t>II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3074" name="Picture 2" descr="C:\Users\800204\Pictures\470PX-~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86" y="908720"/>
            <a:ext cx="2287016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800204\Pictures\untitl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494" y="3356992"/>
            <a:ext cx="2424083" cy="3380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19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986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Отречение от престола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2736"/>
            <a:ext cx="5240034" cy="556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Новые органы власти.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27 февраля 1917 г.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Doc\Картинки для презентаций\tauride_palac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31640" y="1412776"/>
            <a:ext cx="6643734" cy="4900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084168" y="4797152"/>
            <a:ext cx="2736304" cy="17036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Временный комитет Государственной Думы         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Временное правительство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797152"/>
            <a:ext cx="2702104" cy="17036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Петроградский Совет рабочих и солдатских депутатов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7855790" y="5527835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6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2.</a:t>
            </a:r>
            <a:r>
              <a:rPr lang="ru-RU" dirty="0">
                <a:effectLst/>
              </a:rPr>
              <a:t> В состав Тройственного союза входили: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а) Россия, Франция, Англия</a:t>
            </a:r>
          </a:p>
          <a:p>
            <a:r>
              <a:rPr lang="ru-RU" dirty="0"/>
              <a:t>б) Германия, Австро-Венгрия, Италия</a:t>
            </a:r>
          </a:p>
          <a:p>
            <a:r>
              <a:rPr lang="ru-RU" dirty="0"/>
              <a:t>в) Германия, Франция, Италия</a:t>
            </a:r>
          </a:p>
          <a:p>
            <a:r>
              <a:rPr lang="ru-RU" dirty="0"/>
              <a:t>г) Германия, Австро-Венгрия, Япония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3075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Установление двоевластия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В ходе революционных событий в Петрограде одновременно возникли два органа власти:</a:t>
            </a:r>
          </a:p>
          <a:p>
            <a:pPr algn="just"/>
            <a:r>
              <a:rPr lang="ru-RU" dirty="0" smtClean="0"/>
              <a:t>Временное правительство, опиравшееся на поддержку буржуазии, дворянства, офицерства.</a:t>
            </a:r>
          </a:p>
          <a:p>
            <a:pPr algn="just"/>
            <a:r>
              <a:rPr lang="ru-RU" dirty="0" smtClean="0"/>
              <a:t>Петроградский Совет, опиравшийся на рабочих и солдат столичного гарнизона.</a:t>
            </a:r>
          </a:p>
          <a:p>
            <a:pPr algn="just"/>
            <a:r>
              <a:rPr lang="ru-RU" b="1" dirty="0" smtClean="0"/>
              <a:t>Наличие двух органов власти было названо В.И. Лениным двоевластием.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27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Создание Петроградского Совета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210370" y="1103405"/>
            <a:ext cx="5482952" cy="525658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300" dirty="0" smtClean="0"/>
              <a:t>27 февраля 1917 г. представители левых партий заявили о создании революционного органа власти – Петроградского Совета рабочих и солдатских депутатов.</a:t>
            </a:r>
          </a:p>
          <a:p>
            <a:pPr algn="just"/>
            <a:r>
              <a:rPr lang="ru-RU" sz="3300" b="1" dirty="0" smtClean="0"/>
              <a:t>Большинство мест в Петроградском Совете получили меньшевики и эсеры.</a:t>
            </a:r>
          </a:p>
          <a:p>
            <a:pPr algn="just"/>
            <a:r>
              <a:rPr lang="ru-RU" sz="3300" b="1" dirty="0" smtClean="0"/>
              <a:t>Председателем исполнительного комитета Петроградского Совета был избран меньшевик  Н.С. Чхеидзе.</a:t>
            </a:r>
          </a:p>
          <a:p>
            <a:pPr algn="just"/>
            <a:r>
              <a:rPr lang="ru-RU" sz="3300" dirty="0" smtClean="0"/>
              <a:t>На заседании 2 марта  1917 г. исполком Петроградского Совета принял решение о передаче государственной власти Временному правительству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4" name="Picture 4" descr="C:\Doc\Картинки для презентаций\150px-%D0%9D__%D0%98__%D0%A7%D1%85%D0%B5%D0%B8%D0%B4%D0%B7%D0%B5_%281917%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1520" y="908720"/>
            <a:ext cx="2053062" cy="2850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7504" y="3731697"/>
            <a:ext cx="31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Николай Семенович Чхеидзе</a:t>
            </a:r>
          </a:p>
        </p:txBody>
      </p:sp>
      <p:pic>
        <p:nvPicPr>
          <p:cNvPr id="3074" name="Picture 2" descr="C:\Users\800204\Pictures\0_3c8ee_ebf41d52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46" y="4436888"/>
            <a:ext cx="3047918" cy="2199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7864" y="5934670"/>
            <a:ext cx="54726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C00000"/>
                </a:solidFill>
              </a:rPr>
              <a:t>Открытие первого заседания Петроградского совета рабочих и солдатских депутатов в Таврическом дворце. 2 марта </a:t>
            </a:r>
            <a:r>
              <a:rPr lang="ru-RU" b="1" i="1" dirty="0" smtClean="0">
                <a:solidFill>
                  <a:srgbClr val="C00000"/>
                </a:solidFill>
              </a:rPr>
              <a:t>1917 г.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45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Портретная галерея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2004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707904" y="2780928"/>
            <a:ext cx="103621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Н.С.Чхеидзе,</a:t>
            </a:r>
          </a:p>
          <a:p>
            <a:r>
              <a:rPr lang="ru-RU" sz="2000" dirty="0" smtClean="0"/>
              <a:t>Председатель   Исполнительного </a:t>
            </a:r>
          </a:p>
          <a:p>
            <a:r>
              <a:rPr lang="ru-RU" sz="2000" dirty="0" smtClean="0"/>
              <a:t>Петроградского  Совета  рабочих и</a:t>
            </a:r>
          </a:p>
          <a:p>
            <a:r>
              <a:rPr lang="ru-RU" sz="2000" dirty="0" smtClean="0"/>
              <a:t> солдатских депутатов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375582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Причины, по которым Петроградский Совет добровольно передал власть Временному правительству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844824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Взгляды эсеров и меньшевиков на произошедшую революцию как буржуазно-демократическую.</a:t>
            </a:r>
          </a:p>
          <a:p>
            <a:pPr algn="just"/>
            <a:r>
              <a:rPr lang="ru-RU" sz="2400" dirty="0"/>
              <a:t>Опасения разгула анархии революционной стихии в стране.</a:t>
            </a:r>
          </a:p>
          <a:p>
            <a:pPr algn="just"/>
            <a:r>
              <a:rPr lang="ru-RU" sz="2400" dirty="0"/>
              <a:t>Стремление иметь орган государственной власти, легитимность которого была бы признана всеми слоями российского общества и союзными державами.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40424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209566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Политика Петроградского Совета в отношении Временного правительства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413338"/>
            <a:ext cx="842493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Давление</a:t>
            </a:r>
            <a:r>
              <a:rPr lang="ru-RU" sz="2800" dirty="0"/>
              <a:t> на Временное правительство с целью проведения в стране демократических преобразований.</a:t>
            </a:r>
          </a:p>
          <a:p>
            <a:pPr algn="just"/>
            <a:r>
              <a:rPr lang="ru-RU" sz="2800" b="1" dirty="0"/>
              <a:t>Контроль </a:t>
            </a:r>
            <a:r>
              <a:rPr lang="ru-RU" sz="2800" dirty="0"/>
              <a:t>над деятельностью Временного правительства.</a:t>
            </a:r>
          </a:p>
          <a:p>
            <a:pPr algn="just"/>
            <a:r>
              <a:rPr lang="ru-RU" sz="2800" b="1" dirty="0"/>
              <a:t>Содействие</a:t>
            </a:r>
            <a:r>
              <a:rPr lang="ru-RU" sz="2800" dirty="0"/>
              <a:t> Временному правительству в решении некоторых вопросов.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80150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Обстоятельства создания Временного правительства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305342"/>
            <a:ext cx="78592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27 февраля 1917 г. депутатами </a:t>
            </a:r>
            <a:r>
              <a:rPr lang="en-US" sz="2400" dirty="0"/>
              <a:t>IV </a:t>
            </a:r>
            <a:r>
              <a:rPr lang="ru-RU" sz="2400" dirty="0"/>
              <a:t>Государственной Думы  был создан  Временный комитет  членов Госдумы, который объявил себя носителем верховной власти в стране.</a:t>
            </a:r>
          </a:p>
          <a:p>
            <a:pPr algn="just"/>
            <a:r>
              <a:rPr lang="ru-RU" sz="2400" b="1" dirty="0"/>
              <a:t>2 марта  1917 г.  по согласованию с Петроградским Советом Временный комитет был преобразован во Временное правительство.</a:t>
            </a:r>
          </a:p>
          <a:p>
            <a:pPr algn="just"/>
            <a:r>
              <a:rPr lang="ru-RU" sz="2400" dirty="0"/>
              <a:t>Временное правительство  стало носителем высшей законодательской  и исполнительной власти.</a:t>
            </a:r>
          </a:p>
          <a:p>
            <a:pPr algn="just"/>
            <a:r>
              <a:rPr lang="ru-RU" sz="2400" dirty="0"/>
              <a:t>Временное правительство  должно было осуществлять управление страной до созыва Учредительного собрания.</a:t>
            </a:r>
          </a:p>
        </p:txBody>
      </p:sp>
    </p:spTree>
    <p:extLst>
      <p:ext uri="{BB962C8B-B14F-4D97-AF65-F5344CB8AC3E}">
        <p14:creationId xmlns:p14="http://schemas.microsoft.com/office/powerpoint/2010/main" val="3189102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Состав Временного правительства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915816" y="1340768"/>
            <a:ext cx="5770984" cy="52565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По своему составу Временное правительство было либерально-буржуазным (11 министров).</a:t>
            </a:r>
          </a:p>
          <a:p>
            <a:pPr algn="just"/>
            <a:r>
              <a:rPr lang="ru-RU" dirty="0" smtClean="0"/>
              <a:t>В него вошли представители партий кадетов и октябристов.</a:t>
            </a:r>
          </a:p>
          <a:p>
            <a:pPr algn="just"/>
            <a:r>
              <a:rPr lang="ru-RU" dirty="0" smtClean="0"/>
              <a:t>Председатель и министр внутренних дел – князь Георгий Евгеньевич Львов.</a:t>
            </a:r>
          </a:p>
          <a:p>
            <a:pPr algn="just"/>
            <a:r>
              <a:rPr lang="ru-RU" dirty="0" smtClean="0"/>
              <a:t>Министр иностранных дел  -         П.Н. Милюков.</a:t>
            </a:r>
          </a:p>
          <a:p>
            <a:pPr algn="just"/>
            <a:r>
              <a:rPr lang="ru-RU" dirty="0" smtClean="0"/>
              <a:t>Военный министр – А.И. </a:t>
            </a:r>
            <a:r>
              <a:rPr lang="ru-RU" dirty="0" err="1" smtClean="0"/>
              <a:t>Гучков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Единственным представителем социалистического направления был министр юстиции А.Ф. Керенский (трудовик)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399" y="4941168"/>
            <a:ext cx="31054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Первый глава Временного правительства, князь </a:t>
            </a:r>
            <a:r>
              <a:rPr lang="ru-RU" b="1" i="1" dirty="0" smtClean="0">
                <a:solidFill>
                  <a:srgbClr val="C00000"/>
                </a:solidFill>
              </a:rPr>
              <a:t> - Георгий </a:t>
            </a:r>
            <a:r>
              <a:rPr lang="ru-RU" b="1" i="1" dirty="0">
                <a:solidFill>
                  <a:srgbClr val="C00000"/>
                </a:solidFill>
              </a:rPr>
              <a:t>Евгеньевич Львов </a:t>
            </a:r>
          </a:p>
        </p:txBody>
      </p:sp>
      <p:pic>
        <p:nvPicPr>
          <p:cNvPr id="6146" name="Picture 2" descr="C:\Users\800204\Pictures\220px-Georgy_Lvov_LOC_3c35383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376264" cy="3559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7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17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Политическая программа Временного правительства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b="1" i="1" dirty="0" smtClean="0"/>
              <a:t>Политическая программа Временного правительства была изложена 3 марта 1917 г. в Декларации Временного правительства, которая включала следующие положения:</a:t>
            </a:r>
          </a:p>
          <a:p>
            <a:pPr algn="just"/>
            <a:r>
              <a:rPr lang="ru-RU" dirty="0" smtClean="0"/>
              <a:t>Амнистия по политическим и религиозным делам.</a:t>
            </a:r>
          </a:p>
          <a:p>
            <a:pPr algn="just"/>
            <a:r>
              <a:rPr lang="ru-RU" dirty="0" smtClean="0"/>
              <a:t>Свобода слова, печати, союзов, собраний.</a:t>
            </a:r>
          </a:p>
          <a:p>
            <a:pPr algn="just"/>
            <a:r>
              <a:rPr lang="ru-RU" dirty="0" smtClean="0"/>
              <a:t>Ликвидация национальных, религиозных и сословных ограничений.</a:t>
            </a:r>
          </a:p>
          <a:p>
            <a:pPr algn="just"/>
            <a:r>
              <a:rPr lang="ru-RU" dirty="0" smtClean="0"/>
              <a:t>Замена полиции народной милицией.</a:t>
            </a:r>
          </a:p>
          <a:p>
            <a:pPr algn="just"/>
            <a:r>
              <a:rPr lang="ru-RU" dirty="0" smtClean="0"/>
              <a:t>Созыв Учредительного собрания.</a:t>
            </a:r>
          </a:p>
          <a:p>
            <a:pPr algn="just"/>
            <a:r>
              <a:rPr lang="ru-RU" b="1" i="1" dirty="0" smtClean="0"/>
              <a:t>Решение основных вопросов революции откладывалось до созыва Учредительного собрания:</a:t>
            </a:r>
          </a:p>
          <a:p>
            <a:pPr algn="just"/>
            <a:r>
              <a:rPr lang="ru-RU" dirty="0" smtClean="0"/>
              <a:t>О политическом строе.</a:t>
            </a:r>
          </a:p>
          <a:p>
            <a:pPr algn="just"/>
            <a:r>
              <a:rPr lang="ru-RU" dirty="0" smtClean="0"/>
              <a:t>Об аграрной реформе.</a:t>
            </a:r>
          </a:p>
          <a:p>
            <a:pPr algn="just"/>
            <a:r>
              <a:rPr lang="ru-RU" dirty="0" smtClean="0"/>
              <a:t>О самоопределении народов.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36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effectLst/>
              </a:rPr>
              <a:t>Из декларации Временного правительства</a:t>
            </a:r>
            <a:endParaRPr lang="ru-RU" sz="3600" dirty="0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23528" y="1839307"/>
            <a:ext cx="828092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52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Полная и немедленная амнистия по всем делам по­литическим и религиозным, в том числе: террористическим покушениям, военным восстаниям и аграрным преступлениям и т. 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52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Свобода слова, печати, союзов, собраний и стачек с распространением политических свобод на военнослужащих...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952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Отмена всех сословных, вероисповедных и нацио­нальных ограничений.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95263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Немедленная подготовка к созыву на началах все­общего, равного, тайного и прямого голосования Учредительного собрания, которое установит форму правления и конституцию страны...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Выборы в органы местного самоуправления на основе всеобщего, прямого, равного и тайного голосования.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Какие изменения внесла декларация в политический строй России? Какие задачи стояли перед Учредительным собранием? Охарактеризуйте принципы избирательного права, названные в декларации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39552" y="5013176"/>
            <a:ext cx="28803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>
                <a:effectLst/>
              </a:rPr>
              <a:t>3.</a:t>
            </a:r>
            <a:r>
              <a:rPr lang="ru-RU" dirty="0">
                <a:effectLst/>
              </a:rPr>
              <a:t> 1 августа 1914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а) был убит наследник австро-венгерского престола Франц-Фердинанд</a:t>
            </a:r>
          </a:p>
          <a:p>
            <a:r>
              <a:rPr lang="ru-RU" dirty="0"/>
              <a:t>б) австро-венгерские войска вторглись на территорию Сербии</a:t>
            </a:r>
          </a:p>
          <a:p>
            <a:r>
              <a:rPr lang="ru-RU" dirty="0"/>
              <a:t>в) дата вступления в войну Англии</a:t>
            </a:r>
          </a:p>
          <a:p>
            <a:r>
              <a:rPr lang="ru-RU" dirty="0"/>
              <a:t>г) объявление Германией войны России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1621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Двоевластие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916832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-режим одновременного сосуществования двух властей в одной стране. Может быть как результатом острого политического конфликта, так и традиционным политическим институтом.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Деятельность Временного </a:t>
            </a:r>
            <a:r>
              <a:rPr lang="ru-RU" sz="3200" b="1" dirty="0">
                <a:solidFill>
                  <a:srgbClr val="002060"/>
                </a:solidFill>
              </a:rPr>
              <a:t>правительства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836712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Успехи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4040188" cy="5112568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Введение демократических прав и свобод. </a:t>
            </a:r>
          </a:p>
          <a:p>
            <a:pPr algn="just"/>
            <a:r>
              <a:rPr lang="ru-RU" dirty="0" smtClean="0"/>
              <a:t>Отмена национальных ограничений.</a:t>
            </a:r>
          </a:p>
          <a:p>
            <a:pPr algn="just"/>
            <a:r>
              <a:rPr lang="ru-RU" dirty="0" smtClean="0"/>
              <a:t>Проведение широкой амнистии.</a:t>
            </a:r>
          </a:p>
          <a:p>
            <a:pPr algn="just"/>
            <a:r>
              <a:rPr lang="ru-RU" dirty="0" smtClean="0"/>
              <a:t>Уничтожение политической цензуры.</a:t>
            </a:r>
          </a:p>
          <a:p>
            <a:pPr algn="just"/>
            <a:r>
              <a:rPr lang="ru-RU" dirty="0" smtClean="0"/>
              <a:t>Отмена смертной казни за политическую деятельность.</a:t>
            </a:r>
          </a:p>
          <a:p>
            <a:pPr algn="just"/>
            <a:r>
              <a:rPr lang="ru-RU" dirty="0" smtClean="0"/>
              <a:t>Осуществление курса на создание светского государства.</a:t>
            </a:r>
          </a:p>
          <a:p>
            <a:pPr algn="just"/>
            <a:r>
              <a:rPr lang="ru-RU" dirty="0" smtClean="0"/>
              <a:t>Провозглашение России республикой (1сентября 1917 г.)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427984" y="836712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Неудачи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25" y="1484784"/>
            <a:ext cx="4041775" cy="5112568"/>
          </a:xfrm>
        </p:spPr>
        <p:txBody>
          <a:bodyPr/>
          <a:lstStyle/>
          <a:p>
            <a:pPr algn="just"/>
            <a:r>
              <a:rPr lang="ru-RU" dirty="0" smtClean="0"/>
              <a:t>Продолжение участия России в Первой мировой войне.</a:t>
            </a:r>
          </a:p>
          <a:p>
            <a:pPr algn="just"/>
            <a:r>
              <a:rPr lang="ru-RU" dirty="0" smtClean="0"/>
              <a:t>Затягивание решения аграрного вопроса.</a:t>
            </a:r>
          </a:p>
          <a:p>
            <a:pPr algn="just"/>
            <a:r>
              <a:rPr lang="ru-RU" dirty="0" smtClean="0"/>
              <a:t>Откладывание выборов в Учредительное собрание.</a:t>
            </a:r>
          </a:p>
          <a:p>
            <a:pPr algn="just"/>
            <a:r>
              <a:rPr lang="ru-RU" dirty="0" smtClean="0"/>
              <a:t>Восстановление смертной казни в зоне военных действий.</a:t>
            </a:r>
          </a:p>
          <a:p>
            <a:pPr algn="just"/>
            <a:r>
              <a:rPr lang="ru-RU" dirty="0" smtClean="0"/>
              <a:t>Введение военно-революционных судов.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519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Сравнительный анализ позиций Временного правительства и Петроградского совета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Временное правительство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566493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Полагали, что вопрос о будущей форме правления должно решить Учредительное собрание.</a:t>
            </a:r>
          </a:p>
          <a:p>
            <a:pPr algn="just"/>
            <a:r>
              <a:rPr lang="ru-RU" dirty="0" smtClean="0"/>
              <a:t>Выступали за войну до победного конца с последующем приобретением новых территорий.</a:t>
            </a:r>
          </a:p>
          <a:p>
            <a:pPr algn="just"/>
            <a:r>
              <a:rPr lang="ru-RU" dirty="0" smtClean="0"/>
              <a:t>Выступали за сохранение принципа единоначалия в армии.</a:t>
            </a:r>
          </a:p>
          <a:p>
            <a:pPr algn="just"/>
            <a:r>
              <a:rPr lang="ru-RU" dirty="0" smtClean="0"/>
              <a:t>Выступали против сокращения рабочего дня в условиях военного времени.</a:t>
            </a:r>
          </a:p>
          <a:p>
            <a:pPr algn="just"/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Петроградский Совет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56649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Требовал немедленного объявления России республикой.</a:t>
            </a:r>
          </a:p>
          <a:p>
            <a:pPr algn="just"/>
            <a:r>
              <a:rPr lang="ru-RU" dirty="0" smtClean="0"/>
              <a:t>Выступал за революционную войну в целях обороны от Германии.</a:t>
            </a:r>
          </a:p>
          <a:p>
            <a:pPr algn="just"/>
            <a:r>
              <a:rPr lang="ru-RU" dirty="0" smtClean="0"/>
              <a:t>Выступали за демократизацию армии и введение выборного начала.</a:t>
            </a:r>
          </a:p>
          <a:p>
            <a:pPr algn="just"/>
            <a:r>
              <a:rPr lang="ru-RU" dirty="0" smtClean="0"/>
              <a:t>Выступали за установление 8-часового рабочего дня.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98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Приказ №1 Петроградского Совета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65050" y="1700808"/>
            <a:ext cx="8627430" cy="5257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i="1" dirty="0" smtClean="0"/>
              <a:t>Главным постановлением Петроградского Совета стал приказ №1 по Петроградскому гарнизону от     2 марта, который содержал следующие положения: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Переподчинение войск  Петроградского гарнизона Петроградскому Совету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Введение выборных солдатских комитетов, контролировавших действия офицеров (отмена принципа единоначалия в армии)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Уравнивание в гражданских правах солдат с офицерами, введение выборности командиров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Разрешение политической  деятельности в войсках</a:t>
            </a:r>
          </a:p>
        </p:txBody>
      </p:sp>
      <p:pic>
        <p:nvPicPr>
          <p:cNvPr id="2050" name="Picture 2" descr="C:\Users\800204\Pictures\0_3c8ef_544c98b2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301" y="0"/>
            <a:ext cx="1298699" cy="1978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34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Последствия приказа №1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Демократизация армии.</a:t>
            </a:r>
          </a:p>
          <a:p>
            <a:pPr algn="just"/>
            <a:r>
              <a:rPr lang="ru-RU" dirty="0" smtClean="0"/>
              <a:t>Втягивание в революцию армии</a:t>
            </a:r>
          </a:p>
          <a:p>
            <a:pPr algn="just">
              <a:buNone/>
            </a:pPr>
            <a:r>
              <a:rPr lang="ru-RU" dirty="0" smtClean="0"/>
              <a:t>   (расширение социальной базы революции за счет многомиллионной солдатской массы).</a:t>
            </a:r>
          </a:p>
          <a:p>
            <a:pPr algn="just"/>
            <a:r>
              <a:rPr lang="ru-RU" dirty="0" smtClean="0"/>
              <a:t>Превращение Петроградского Совета в реальную политическую силу.</a:t>
            </a:r>
          </a:p>
          <a:p>
            <a:pPr algn="just"/>
            <a:r>
              <a:rPr lang="ru-RU" dirty="0" smtClean="0"/>
              <a:t>Падение воинской дисциплины и боеспособности армии (развал армии).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0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Политические итоги Февраля 1917 г.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/>
              <a:t>Отречение царя. Ликвидация монархии в России.</a:t>
            </a:r>
          </a:p>
          <a:p>
            <a:pPr algn="just"/>
            <a:r>
              <a:rPr lang="ru-RU" b="1" dirty="0" smtClean="0"/>
              <a:t>Завоевание политических свобод. Перспектива демократического развития России.</a:t>
            </a:r>
          </a:p>
          <a:p>
            <a:pPr algn="just"/>
            <a:r>
              <a:rPr lang="ru-RU" b="1" dirty="0" smtClean="0"/>
              <a:t>Возникновение двоевластия.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996863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691680" y="2708920"/>
            <a:ext cx="561662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§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самостоятельная работа с пунктом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«Кризисы временного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правительства» п.5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b="1" dirty="0">
                <a:effectLst/>
              </a:rPr>
              <a:t>4.</a:t>
            </a:r>
            <a:r>
              <a:rPr lang="ru-RU" dirty="0">
                <a:effectLst/>
              </a:rPr>
              <a:t> В состав Антанты входили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а) Франция, Россия, Великобритания</a:t>
            </a:r>
            <a:br>
              <a:rPr lang="ru-RU" dirty="0"/>
            </a:br>
            <a:r>
              <a:rPr lang="ru-RU" dirty="0"/>
              <a:t>б) Германия, Австро-Венгрия, Италия</a:t>
            </a:r>
            <a:br>
              <a:rPr lang="ru-RU" dirty="0"/>
            </a:br>
            <a:r>
              <a:rPr lang="ru-RU" dirty="0"/>
              <a:t>в) Персия, Турция, Россия</a:t>
            </a:r>
            <a:br>
              <a:rPr lang="ru-RU" dirty="0"/>
            </a:br>
            <a:r>
              <a:rPr lang="ru-RU" dirty="0"/>
              <a:t>г) Россия, Афганистан, Китай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907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023336"/>
          </a:xfrm>
        </p:spPr>
        <p:txBody>
          <a:bodyPr>
            <a:normAutofit fontScale="90000"/>
          </a:bodyPr>
          <a:lstStyle/>
          <a:p>
            <a:pPr algn="l" fontAlgn="base"/>
            <a:r>
              <a:rPr lang="ru-RU" b="1" dirty="0">
                <a:effectLst/>
              </a:rPr>
              <a:t>5</a:t>
            </a:r>
            <a:r>
              <a:rPr lang="ru-RU" b="1" dirty="0" smtClean="0">
                <a:effectLst/>
              </a:rPr>
              <a:t>.</a:t>
            </a:r>
            <a:r>
              <a:rPr lang="ru-RU" dirty="0">
                <a:effectLst/>
              </a:rPr>
              <a:t> Поводом к началу Первой М</a:t>
            </a:r>
            <a:r>
              <a:rPr lang="ru-RU" dirty="0" smtClean="0">
                <a:effectLst/>
              </a:rPr>
              <a:t>ировой </a:t>
            </a:r>
            <a:r>
              <a:rPr lang="ru-RU" dirty="0">
                <a:effectLst/>
              </a:rPr>
              <a:t>войны стал конфликт </a:t>
            </a:r>
            <a:r>
              <a:rPr lang="ru-RU" dirty="0" smtClean="0">
                <a:effectLst/>
              </a:rPr>
              <a:t>Австро-Венгрии:</a:t>
            </a:r>
            <a:endParaRPr lang="ru-RU" dirty="0"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1"/>
            <a:ext cx="8229600" cy="3535605"/>
          </a:xfrm>
        </p:spPr>
        <p:txBody>
          <a:bodyPr/>
          <a:lstStyle/>
          <a:p>
            <a:pPr fontAlgn="base"/>
            <a:r>
              <a:rPr lang="ru-RU" dirty="0"/>
              <a:t>а) с Болгарией</a:t>
            </a:r>
            <a:br>
              <a:rPr lang="ru-RU" dirty="0"/>
            </a:br>
            <a:r>
              <a:rPr lang="ru-RU" dirty="0"/>
              <a:t>б) с Польшей</a:t>
            </a:r>
            <a:br>
              <a:rPr lang="ru-RU" dirty="0"/>
            </a:br>
            <a:r>
              <a:rPr lang="ru-RU" dirty="0"/>
              <a:t>в) с Черногорией</a:t>
            </a:r>
            <a:br>
              <a:rPr lang="ru-RU" dirty="0"/>
            </a:br>
            <a:r>
              <a:rPr lang="ru-RU" dirty="0"/>
              <a:t>г) с Сербией</a:t>
            </a:r>
          </a:p>
        </p:txBody>
      </p:sp>
    </p:spTree>
    <p:extLst>
      <p:ext uri="{BB962C8B-B14F-4D97-AF65-F5344CB8AC3E}">
        <p14:creationId xmlns:p14="http://schemas.microsoft.com/office/powerpoint/2010/main" val="2702804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09534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6. Отношение Российских политических партий к войне. Найдите соответствие: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567106"/>
              </p:ext>
            </p:extLst>
          </p:nvPr>
        </p:nvGraphicFramePr>
        <p:xfrm>
          <a:off x="457200" y="2492375"/>
          <a:ext cx="82296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568">
                  <a:extLst>
                    <a:ext uri="{9D8B030D-6E8A-4147-A177-3AD203B41FA5}">
                      <a16:colId xmlns:a16="http://schemas.microsoft.com/office/drawing/2014/main" val="32060347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621570398"/>
                    </a:ext>
                  </a:extLst>
                </a:gridCol>
                <a:gridCol w="2263120">
                  <a:extLst>
                    <a:ext uri="{9D8B030D-6E8A-4147-A177-3AD203B41FA5}">
                      <a16:colId xmlns:a16="http://schemas.microsoft.com/office/drawing/2014/main" val="4240572088"/>
                    </a:ext>
                  </a:extLst>
                </a:gridCol>
                <a:gridCol w="617200">
                  <a:extLst>
                    <a:ext uri="{9D8B030D-6E8A-4147-A177-3AD203B41FA5}">
                      <a16:colId xmlns:a16="http://schemas.microsoft.com/office/drawing/2014/main" val="3242043531"/>
                    </a:ext>
                  </a:extLst>
                </a:gridCol>
                <a:gridCol w="2674640">
                  <a:extLst>
                    <a:ext uri="{9D8B030D-6E8A-4147-A177-3AD203B41FA5}">
                      <a16:colId xmlns:a16="http://schemas.microsoft.com/office/drawing/2014/main" val="14086934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Групы</a:t>
                      </a:r>
                      <a:r>
                        <a:rPr lang="ru-RU" sz="200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лидеры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Лозунг 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447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«Оборонцы»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В.И.Ленин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Поражение своего правительства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340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«Центристы»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Г.В.Плеханов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Война до победного конца!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459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«Пораженцы»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Ю.О.Мартов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Заключение демократического мира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106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680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3536"/>
            <a:ext cx="8075240" cy="187932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b="1" dirty="0">
                <a:effectLst/>
              </a:rPr>
              <a:t>7.</a:t>
            </a:r>
            <a:r>
              <a:rPr lang="ru-RU" dirty="0">
                <a:effectLst/>
              </a:rPr>
              <a:t> Какое из названных событий произошло на Восточном фронте в ходе кампании 1916 г.?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1642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а) удачное наступление на фронте русских войск под командованием А.А. Брусилова</a:t>
            </a:r>
            <a:br>
              <a:rPr lang="ru-RU" dirty="0"/>
            </a:br>
            <a:r>
              <a:rPr lang="ru-RU" dirty="0"/>
              <a:t>б) русская армия оставила Галицию, польские земли, входившие в состав империи, часть Белоруссии</a:t>
            </a:r>
            <a:br>
              <a:rPr lang="ru-RU" dirty="0"/>
            </a:br>
            <a:r>
              <a:rPr lang="ru-RU" dirty="0"/>
              <a:t>в) поражение русских армий под командованием А.В. Самсонова в Восточной Пруссии</a:t>
            </a:r>
            <a:br>
              <a:rPr lang="ru-RU" dirty="0"/>
            </a:br>
            <a:r>
              <a:rPr lang="ru-RU" dirty="0"/>
              <a:t>г) сражение на реке Сомма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097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8</a:t>
            </a:r>
            <a:r>
              <a:rPr lang="ru-RU" dirty="0" smtClean="0">
                <a:effectLst/>
              </a:rPr>
              <a:t>. </a:t>
            </a:r>
            <a:r>
              <a:rPr lang="ru-RU" dirty="0">
                <a:effectLst/>
              </a:rPr>
              <a:t>Каковы итоги Первой мировой войны для России?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а)  в стране резко ухудшилась внутриполитическая и экономическая обстановка </a:t>
            </a:r>
          </a:p>
          <a:p>
            <a:r>
              <a:rPr lang="ru-RU" dirty="0"/>
              <a:t>б)  Россия добилась тех целей, ради которых участвовала в войне      </a:t>
            </a:r>
          </a:p>
          <a:p>
            <a:r>
              <a:rPr lang="ru-RU" dirty="0"/>
              <a:t>в)  в ходе войны в России произойдет Первая российская революция </a:t>
            </a:r>
          </a:p>
        </p:txBody>
      </p:sp>
    </p:spTree>
    <p:extLst>
      <p:ext uri="{BB962C8B-B14F-4D97-AF65-F5344CB8AC3E}">
        <p14:creationId xmlns:p14="http://schemas.microsoft.com/office/powerpoint/2010/main" val="3937350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Февральская революция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6165304"/>
            <a:ext cx="5987008" cy="43204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703048" cy="38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935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293</TotalTime>
  <Words>1604</Words>
  <Application>Microsoft Office PowerPoint</Application>
  <PresentationFormat>Экран (4:3)</PresentationFormat>
  <Paragraphs>200</Paragraphs>
  <Slides>36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4" baseType="lpstr">
      <vt:lpstr>Arial</vt:lpstr>
      <vt:lpstr>Calibri</vt:lpstr>
      <vt:lpstr>Cambria</vt:lpstr>
      <vt:lpstr>Rockwell</vt:lpstr>
      <vt:lpstr>Times New Roman</vt:lpstr>
      <vt:lpstr>Wingdings</vt:lpstr>
      <vt:lpstr>Wingdings 2</vt:lpstr>
      <vt:lpstr>Литейная</vt:lpstr>
      <vt:lpstr>Тест по теме:  « Первая Мировая война» </vt:lpstr>
      <vt:lpstr>2. В состав Тройственного союза входили:</vt:lpstr>
      <vt:lpstr>3. 1 августа 1914 года</vt:lpstr>
      <vt:lpstr>4. В состав Антанты входили</vt:lpstr>
      <vt:lpstr>5. Поводом к началу Первой Мировой войны стал конфликт Австро-Венгрии:</vt:lpstr>
      <vt:lpstr>6. Отношение Российских политических партий к войне. Найдите соответствие:</vt:lpstr>
      <vt:lpstr>7. Какое из названных событий произошло на Восточном фронте в ходе кампании 1916 г.?</vt:lpstr>
      <vt:lpstr>8. Каковы итоги Первой мировой войны для России? </vt:lpstr>
      <vt:lpstr>Февральская революция</vt:lpstr>
      <vt:lpstr>Вспомним:</vt:lpstr>
      <vt:lpstr> Февральская революция 1917 г.</vt:lpstr>
      <vt:lpstr>Сообщения, отправленные в Ставку 25 – 26 февраля 1917 г.</vt:lpstr>
      <vt:lpstr>Сообщения, отправленные в Ставку 25 – 26 февраля 1917 г.</vt:lpstr>
      <vt:lpstr>Сообщения, отправленные в Ставку 25 – 26 февраля 1917 г.</vt:lpstr>
      <vt:lpstr>Хроника революционных событий</vt:lpstr>
      <vt:lpstr>Портретная галерея</vt:lpstr>
      <vt:lpstr>Отречение Николая II</vt:lpstr>
      <vt:lpstr>Отречение от престола</vt:lpstr>
      <vt:lpstr>Новые органы власти. 27 февраля 1917 г.</vt:lpstr>
      <vt:lpstr>Установление двоевластия</vt:lpstr>
      <vt:lpstr>Создание Петроградского Совета</vt:lpstr>
      <vt:lpstr>Портретная галерея</vt:lpstr>
      <vt:lpstr>Причины, по которым Петроградский Совет добровольно передал власть Временному правительству</vt:lpstr>
      <vt:lpstr>Политика Петроградского Совета в отношении Временного правительства</vt:lpstr>
      <vt:lpstr>Обстоятельства создания Временного правительства</vt:lpstr>
      <vt:lpstr>Состав Временного правительства</vt:lpstr>
      <vt:lpstr>Презентация PowerPoint</vt:lpstr>
      <vt:lpstr>Политическая программа Временного правительства</vt:lpstr>
      <vt:lpstr>Из декларации Временного правительства</vt:lpstr>
      <vt:lpstr>Двоевластие</vt:lpstr>
      <vt:lpstr>Деятельность Временного правительства</vt:lpstr>
      <vt:lpstr>Сравнительный анализ позиций Временного правительства и Петроградского совета</vt:lpstr>
      <vt:lpstr>Приказ №1 Петроградского Совета</vt:lpstr>
      <vt:lpstr>Последствия приказа №1</vt:lpstr>
      <vt:lpstr>Политические итоги Февраля 1917 г.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Windows User</cp:lastModifiedBy>
  <cp:revision>38</cp:revision>
  <dcterms:created xsi:type="dcterms:W3CDTF">2010-09-07T06:59:47Z</dcterms:created>
  <dcterms:modified xsi:type="dcterms:W3CDTF">2020-11-15T10:38:43Z</dcterms:modified>
</cp:coreProperties>
</file>