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8" r:id="rId2"/>
    <p:sldId id="295" r:id="rId3"/>
    <p:sldId id="294" r:id="rId4"/>
    <p:sldId id="291" r:id="rId5"/>
    <p:sldId id="296" r:id="rId6"/>
    <p:sldId id="297" r:id="rId7"/>
    <p:sldId id="298" r:id="rId8"/>
    <p:sldId id="292" r:id="rId9"/>
    <p:sldId id="299" r:id="rId10"/>
    <p:sldId id="300" r:id="rId11"/>
    <p:sldId id="293" r:id="rId12"/>
    <p:sldId id="301" r:id="rId13"/>
    <p:sldId id="302" r:id="rId14"/>
    <p:sldId id="303" r:id="rId15"/>
    <p:sldId id="304" r:id="rId16"/>
    <p:sldId id="305" r:id="rId17"/>
    <p:sldId id="307" r:id="rId18"/>
    <p:sldId id="30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  <a:srgbClr val="0033CC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1" autoAdjust="0"/>
    <p:restoredTop sz="94660"/>
  </p:normalViewPr>
  <p:slideViewPr>
    <p:cSldViewPr>
      <p:cViewPr varScale="1">
        <p:scale>
          <a:sx n="75" d="100"/>
          <a:sy n="75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195D5-7C8F-48C5-8CA9-623E77CD0E6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C5B58-1AC8-443E-BC8D-D1DE48CB1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B3856-F07C-492A-B226-89D16CBEE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682FD-FCF0-4D25-9ABF-58220CC7B1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8459-975D-4289-BC8A-4688D89BF0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B89F5-99A8-46B3-8098-C0A0C97E89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24553-9364-4D5E-B28B-9BD66C538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62E8B-2F86-4466-90EF-6B2C5A24A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63EE4-2303-4166-9EE8-EFC515377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6047-CB36-4F61-9CA0-4EA97778E7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B1814-7E61-469F-823C-C0BE0E4166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C4CDF-7881-4501-B93F-93F36E45C1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3502D-DE77-4BAC-AAF5-4A35A230BF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B695B-71C2-4F86-BCDB-584C74B1FA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YCA0Z4NSHCAM2S91JCAWA0GXLCAI9DI1RCAAFOH4FCA109BI1CA2G0YBQCASWB8QZCANYQRT6CAYY5DTWCA220UQ9CA2LRK6ZCAUIXV0HCA3K3YCBCA25Q237CA391HB8CA3O4FPICAULTIMDCAKP0KH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2016224" cy="208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31640" y="112474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 </a:t>
            </a:r>
            <a:r>
              <a:rPr lang="ru-RU" sz="4800" b="1" dirty="0">
                <a:solidFill>
                  <a:schemeClr val="accent2"/>
                </a:solidFill>
              </a:rPr>
              <a:t>«Скажи мне и я забуду, </a:t>
            </a:r>
            <a:endParaRPr lang="ru-RU" sz="48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2"/>
                </a:solidFill>
              </a:rPr>
              <a:t>покажи </a:t>
            </a:r>
            <a:r>
              <a:rPr lang="ru-RU" sz="4800" b="1" dirty="0">
                <a:solidFill>
                  <a:schemeClr val="accent2"/>
                </a:solidFill>
              </a:rPr>
              <a:t>мне, и я запомню, </a:t>
            </a:r>
            <a:endParaRPr lang="ru-RU" sz="48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2"/>
                </a:solidFill>
              </a:rPr>
              <a:t>дай </a:t>
            </a:r>
            <a:r>
              <a:rPr lang="ru-RU" sz="4800" b="1" dirty="0">
                <a:solidFill>
                  <a:schemeClr val="accent2"/>
                </a:solidFill>
              </a:rPr>
              <a:t>мне действовать самому и </a:t>
            </a:r>
            <a:r>
              <a:rPr lang="ru-RU" sz="4800" b="1" dirty="0">
                <a:solidFill>
                  <a:srgbClr val="C00000"/>
                </a:solidFill>
              </a:rPr>
              <a:t>я научусь</a:t>
            </a:r>
            <a:r>
              <a:rPr lang="ru-RU" sz="4800" b="1" dirty="0">
                <a:solidFill>
                  <a:schemeClr val="accent2"/>
                </a:solidFill>
              </a:rPr>
              <a:t>»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260648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24.11.2020г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486400" cy="56673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B00000"/>
                </a:solidFill>
              </a:rPr>
              <a:t>Инструктивная карточка</a:t>
            </a:r>
            <a:endParaRPr lang="ru-RU" sz="3200" dirty="0">
              <a:solidFill>
                <a:srgbClr val="B00000"/>
              </a:solidFill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403648" y="764704"/>
          <a:ext cx="4392488" cy="5544614"/>
        </p:xfrm>
        <a:graphic>
          <a:graphicData uri="http://schemas.openxmlformats.org/drawingml/2006/table">
            <a:tbl>
              <a:tblPr/>
              <a:tblGrid>
                <a:gridCol w="4392488"/>
              </a:tblGrid>
              <a:tr h="651221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Чем отличаются два выражения: 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·(5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 smtClean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+2)       и     (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+2)·(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+3)</a:t>
                      </a:r>
                      <a:endParaRPr lang="ru-RU" sz="1800" b="1" dirty="0">
                        <a:solidFill>
                          <a:srgbClr val="B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4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Какое правило использовали в первом случае?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89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Перенесите это правило на второй случай. Что для этого надо сделать?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8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Обозначьте  выражение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новой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буквой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. Запишите, что получилось.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24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Какое знакомое правило вы увидели. Выполните умножение.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78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Подставьте вместо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выражение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+2).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Выполните умножение.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16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Посмотрите на результат, попробуйте сформулировать правило умножения многочлена на многочлен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Рисунок 4"/>
          <p:cNvGraphicFramePr>
            <a:graphicFrameLocks/>
          </p:cNvGraphicFramePr>
          <p:nvPr/>
        </p:nvGraphicFramePr>
        <p:xfrm>
          <a:off x="5868144" y="764704"/>
          <a:ext cx="2952328" cy="600534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600534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Множителями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Рисунок 4"/>
          <p:cNvGraphicFramePr>
            <a:graphicFrameLocks/>
          </p:cNvGraphicFramePr>
          <p:nvPr/>
        </p:nvGraphicFramePr>
        <p:xfrm>
          <a:off x="5868144" y="1412776"/>
          <a:ext cx="2952328" cy="490145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490145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Умножение одночлена</a:t>
                      </a:r>
                      <a:r>
                        <a:rPr lang="ru-RU" sz="1600" b="1" i="1" baseline="0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 на многочлен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Рисунок 4"/>
          <p:cNvGraphicFramePr>
            <a:graphicFrameLocks/>
          </p:cNvGraphicFramePr>
          <p:nvPr/>
        </p:nvGraphicFramePr>
        <p:xfrm>
          <a:off x="5868144" y="1988840"/>
          <a:ext cx="2952328" cy="731520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579018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Обозначить один из многочленов</a:t>
                      </a:r>
                      <a:r>
                        <a:rPr lang="ru-RU" sz="1600" b="1" i="1" baseline="0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  новой переменной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Рисунок 4"/>
          <p:cNvGraphicFramePr>
            <a:graphicFrameLocks/>
          </p:cNvGraphicFramePr>
          <p:nvPr/>
        </p:nvGraphicFramePr>
        <p:xfrm>
          <a:off x="5940152" y="2708920"/>
          <a:ext cx="2880320" cy="659425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659425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(х+2)</a:t>
                      </a:r>
                      <a:r>
                        <a:rPr lang="ru-RU" sz="1600" b="1" i="1" dirty="0" err="1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=а</a:t>
                      </a:r>
                      <a:endParaRPr lang="ru-RU" sz="1600" b="1" i="1" dirty="0" smtClean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а(у+3)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Рисунок 4"/>
          <p:cNvGraphicFramePr>
            <a:graphicFrameLocks/>
          </p:cNvGraphicFramePr>
          <p:nvPr/>
        </p:nvGraphicFramePr>
        <p:xfrm>
          <a:off x="5940152" y="3429000"/>
          <a:ext cx="2880320" cy="772336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772336">
                <a:tc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Умножение одночлена</a:t>
                      </a:r>
                      <a:r>
                        <a:rPr lang="ru-RU" sz="1600" b="1" i="1" baseline="0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 на многочлен</a:t>
                      </a:r>
                      <a:endParaRPr lang="ru-RU" sz="1600" b="1" i="1" dirty="0" smtClean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+mn-cs"/>
                      </a:endParaRPr>
                    </a:p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а(у+3)=ау+3а</a:t>
                      </a: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Рисунок 4"/>
          <p:cNvGraphicFramePr>
            <a:graphicFrameLocks/>
          </p:cNvGraphicFramePr>
          <p:nvPr/>
        </p:nvGraphicFramePr>
        <p:xfrm>
          <a:off x="5868144" y="4221088"/>
          <a:ext cx="2952328" cy="589064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589064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(х+2)у+3(х+2)=ху+2у+3х+6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Рисунок 4"/>
          <p:cNvGraphicFramePr>
            <a:graphicFrameLocks/>
          </p:cNvGraphicFramePr>
          <p:nvPr/>
        </p:nvGraphicFramePr>
        <p:xfrm>
          <a:off x="5868144" y="4869160"/>
          <a:ext cx="2952328" cy="1706880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136403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Чтобы умножить многочлен на многочлен нужно умножить</a:t>
                      </a:r>
                      <a:r>
                        <a:rPr lang="ru-RU" sz="1600" b="1" i="1" baseline="0" dirty="0" smtClean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 каждый член одного многочлена поочерёдно на каждый член другого многочлена и полученные произведения сложить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40466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Выполните умножение многочленов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1412776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(</a:t>
            </a:r>
            <a:r>
              <a:rPr lang="en-US" sz="7200" dirty="0" err="1" smtClean="0"/>
              <a:t>a+b</a:t>
            </a:r>
            <a:r>
              <a:rPr lang="ru-RU" sz="7200" dirty="0" smtClean="0"/>
              <a:t>)·</a:t>
            </a:r>
            <a:r>
              <a:rPr lang="en-US" sz="7200" dirty="0" smtClean="0"/>
              <a:t>(5+c) </a:t>
            </a:r>
            <a:endParaRPr lang="ru-RU" sz="7200" dirty="0" smtClean="0"/>
          </a:p>
          <a:p>
            <a:r>
              <a:rPr lang="en-US" sz="7200" dirty="0" smtClean="0"/>
              <a:t>(x+4)·(x-2)</a:t>
            </a:r>
            <a:endParaRPr lang="ru-RU" sz="7200" dirty="0" smtClean="0"/>
          </a:p>
          <a:p>
            <a:r>
              <a:rPr lang="en-US" sz="7200" dirty="0" smtClean="0"/>
              <a:t>(</a:t>
            </a:r>
            <a:r>
              <a:rPr lang="en-US" sz="7200" dirty="0"/>
              <a:t>t-9</a:t>
            </a:r>
            <a:r>
              <a:rPr lang="en-US" sz="7200" dirty="0" smtClean="0"/>
              <a:t>)·(t-1)</a:t>
            </a:r>
            <a:endParaRPr lang="ru-RU" sz="7200" dirty="0" smtClean="0"/>
          </a:p>
          <a:p>
            <a:r>
              <a:rPr lang="ru-RU" sz="7200" dirty="0"/>
              <a:t>(а+3)(</a:t>
            </a:r>
            <a:r>
              <a:rPr lang="en-US" sz="7200" dirty="0"/>
              <a:t>b</a:t>
            </a:r>
            <a:r>
              <a:rPr lang="ru-RU" sz="7200" dirty="0"/>
              <a:t>+8)</a:t>
            </a:r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xmlns="" val="24242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412776"/>
            <a:ext cx="6120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(а+3)(</a:t>
            </a:r>
            <a:r>
              <a:rPr lang="en-US" sz="6600" dirty="0" smtClean="0"/>
              <a:t>b</a:t>
            </a:r>
            <a:r>
              <a:rPr lang="ru-RU" sz="6600" dirty="0" smtClean="0"/>
              <a:t>+8)=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2636912"/>
            <a:ext cx="6120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ab+8a+3b+24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47664" y="950531"/>
            <a:ext cx="72008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(x-6)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(x+3)=x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+3x-6x-18=x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-3x-18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(a-3)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(a+7)=a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+7a-3a-21=a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+10a-21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(y-8)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(y-9)=y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-9y-8y-72=y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-17y-72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(2a-5)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(6-a)= 12a-2a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-30 +5a=-2a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+17a-30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32656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B00000"/>
                </a:solidFill>
              </a:rPr>
              <a:t>Найди ошибку</a:t>
            </a:r>
            <a:endParaRPr lang="ru-RU" sz="4400" b="1" dirty="0">
              <a:solidFill>
                <a:srgbClr val="B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47664" y="950531"/>
            <a:ext cx="734481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(x-6)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(x+3)=x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+3x-6x-18=x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-3x-18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(a-3)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(a+7)=a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+7a-3a-21=a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(y-8)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(y-9)=y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-9y-8y-72=y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-17y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72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(2a-5)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(6-a)= 12a-2a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-30 +5a=-2a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+17a-30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476672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B00000"/>
                </a:solidFill>
              </a:rPr>
              <a:t>Найди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7667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B00000"/>
                </a:solidFill>
              </a:rPr>
              <a:t>Самостоятельная работа</a:t>
            </a:r>
            <a:endParaRPr lang="ru-RU" sz="3600" b="1" dirty="0">
              <a:solidFill>
                <a:srgbClr val="B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124744"/>
            <a:ext cx="727280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 вариант: № </a:t>
            </a:r>
            <a:r>
              <a:rPr lang="ru-RU" sz="3200" b="1" dirty="0" smtClean="0"/>
              <a:t>27.1(</a:t>
            </a:r>
            <a:r>
              <a:rPr lang="ru-RU" sz="3200" b="1" dirty="0" err="1" smtClean="0"/>
              <a:t>а,б</a:t>
            </a:r>
            <a:r>
              <a:rPr lang="ru-RU" sz="3200" b="1" dirty="0" smtClean="0"/>
              <a:t>),  27.2(</a:t>
            </a:r>
            <a:r>
              <a:rPr lang="ru-RU" sz="3200" b="1" dirty="0" err="1" smtClean="0"/>
              <a:t>а,б</a:t>
            </a:r>
            <a:r>
              <a:rPr lang="ru-RU" sz="3200" b="1" dirty="0" smtClean="0"/>
              <a:t>)</a:t>
            </a:r>
            <a:endParaRPr lang="ru-RU" sz="3200" b="1" dirty="0" smtClean="0"/>
          </a:p>
          <a:p>
            <a:r>
              <a:rPr lang="ru-RU" sz="2400" b="1" dirty="0" smtClean="0"/>
              <a:t>а) (</a:t>
            </a:r>
            <a:r>
              <a:rPr lang="en-US" sz="2400" b="1" dirty="0" smtClean="0"/>
              <a:t>x+1</a:t>
            </a:r>
            <a:r>
              <a:rPr lang="ru-RU" sz="2400" b="1" dirty="0" smtClean="0"/>
              <a:t>)</a:t>
            </a:r>
            <a:r>
              <a:rPr lang="en-US" sz="2400" b="1" dirty="0" smtClean="0"/>
              <a:t>(x+2) = </a:t>
            </a:r>
            <a:endParaRPr lang="en-US" sz="2400" b="1" dirty="0" smtClean="0">
              <a:ea typeface="Calibri" pitchFamily="34" charset="0"/>
            </a:endParaRPr>
          </a:p>
          <a:p>
            <a:r>
              <a:rPr lang="ru-RU" sz="2400" b="1" dirty="0" smtClean="0"/>
              <a:t>б) </a:t>
            </a:r>
            <a:r>
              <a:rPr lang="en-US" sz="2400" b="1" dirty="0" smtClean="0"/>
              <a:t>(a-3)(a+8) = </a:t>
            </a:r>
            <a:endParaRPr lang="en-US" sz="2400" b="1" dirty="0" smtClean="0">
              <a:ea typeface="Calibri" pitchFamily="34" charset="0"/>
            </a:endParaRPr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a)</a:t>
            </a:r>
            <a:r>
              <a:rPr lang="ru-RU" sz="2400" b="1" dirty="0" smtClean="0"/>
              <a:t> (</a:t>
            </a:r>
            <a:r>
              <a:rPr lang="en-US" sz="2400" b="1" dirty="0" smtClean="0"/>
              <a:t>x</a:t>
            </a:r>
            <a:r>
              <a:rPr lang="ru-RU" sz="2400" b="1" dirty="0" smtClean="0"/>
              <a:t>-5)</a:t>
            </a:r>
            <a:r>
              <a:rPr lang="en-US" sz="2400" b="1" dirty="0" smtClean="0"/>
              <a:t>(</a:t>
            </a:r>
            <a:r>
              <a:rPr lang="ru-RU" sz="2400" b="1" dirty="0" smtClean="0"/>
              <a:t>9-</a:t>
            </a:r>
            <a:r>
              <a:rPr lang="en-US" sz="2400" b="1" dirty="0" smtClean="0"/>
              <a:t>x) = </a:t>
            </a:r>
          </a:p>
          <a:p>
            <a:r>
              <a:rPr lang="ru-RU" sz="2400" b="1" dirty="0" smtClean="0"/>
              <a:t>б)</a:t>
            </a:r>
            <a:r>
              <a:rPr lang="en-US" sz="2400" b="1" dirty="0" smtClean="0"/>
              <a:t> (-8-a)(b+2) = </a:t>
            </a:r>
            <a:endParaRPr lang="ru-RU" sz="2400" b="1" dirty="0" smtClean="0"/>
          </a:p>
          <a:p>
            <a:r>
              <a:rPr lang="ru-RU" sz="3200" b="1" dirty="0" smtClean="0"/>
              <a:t>2 </a:t>
            </a:r>
            <a:r>
              <a:rPr lang="ru-RU" sz="3200" b="1" dirty="0" smtClean="0"/>
              <a:t>вариант: № 27.1(</a:t>
            </a:r>
            <a:r>
              <a:rPr lang="ru-RU" sz="3200" b="1" dirty="0" err="1" smtClean="0"/>
              <a:t>в,г</a:t>
            </a:r>
            <a:r>
              <a:rPr lang="ru-RU" sz="3200" b="1" dirty="0" smtClean="0"/>
              <a:t>),  27.2(</a:t>
            </a:r>
            <a:r>
              <a:rPr lang="ru-RU" sz="3200" b="1" dirty="0" err="1" smtClean="0"/>
              <a:t>в,г</a:t>
            </a:r>
            <a:r>
              <a:rPr lang="ru-RU" sz="3200" b="1" dirty="0" smtClean="0"/>
              <a:t>)</a:t>
            </a:r>
          </a:p>
          <a:p>
            <a:r>
              <a:rPr lang="ru-RU" sz="2400" b="1" dirty="0" smtClean="0"/>
              <a:t>а) (</a:t>
            </a:r>
            <a:r>
              <a:rPr lang="en-US" sz="2400" b="1" dirty="0" smtClean="0"/>
              <a:t>b+10</a:t>
            </a:r>
            <a:r>
              <a:rPr lang="ru-RU" sz="2400" b="1" dirty="0" smtClean="0"/>
              <a:t>)</a:t>
            </a:r>
            <a:r>
              <a:rPr lang="en-US" sz="2400" b="1" dirty="0" smtClean="0"/>
              <a:t>(b-4) = </a:t>
            </a:r>
            <a:endParaRPr lang="en-US" sz="2400" b="1" dirty="0" smtClean="0">
              <a:ea typeface="Calibri" pitchFamily="34" charset="0"/>
            </a:endParaRPr>
          </a:p>
          <a:p>
            <a:r>
              <a:rPr lang="ru-RU" sz="2400" b="1" dirty="0" smtClean="0"/>
              <a:t>б) </a:t>
            </a:r>
            <a:r>
              <a:rPr lang="en-US" sz="2400" b="1" dirty="0" smtClean="0"/>
              <a:t>(y-5)(y-9) = </a:t>
            </a:r>
            <a:r>
              <a:rPr lang="en-US" sz="2400" b="1" dirty="0" smtClean="0">
                <a:ea typeface="Calibri" pitchFamily="34" charset="0"/>
              </a:rPr>
              <a:t> </a:t>
            </a:r>
            <a:endParaRPr lang="en-US" sz="2400" b="1" dirty="0" smtClean="0">
              <a:ea typeface="Calibri" pitchFamily="34" charset="0"/>
            </a:endParaRPr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a)</a:t>
            </a:r>
            <a:r>
              <a:rPr lang="ru-RU" sz="2400" b="1" dirty="0" smtClean="0"/>
              <a:t> (</a:t>
            </a:r>
            <a:r>
              <a:rPr lang="en-US" sz="2400" b="1" dirty="0" smtClean="0"/>
              <a:t>y-10</a:t>
            </a:r>
            <a:r>
              <a:rPr lang="ru-RU" sz="2400" b="1" dirty="0" smtClean="0"/>
              <a:t>)</a:t>
            </a:r>
            <a:r>
              <a:rPr lang="en-US" sz="2400" b="1" dirty="0" smtClean="0"/>
              <a:t>(-y+6) = </a:t>
            </a:r>
          </a:p>
          <a:p>
            <a:r>
              <a:rPr lang="ru-RU" sz="2400" b="1" dirty="0" smtClean="0"/>
              <a:t>б)</a:t>
            </a:r>
            <a:r>
              <a:rPr lang="en-US" sz="2400" b="1" dirty="0" smtClean="0"/>
              <a:t> (-7-b)(a-4) = </a:t>
            </a:r>
            <a:endParaRPr lang="ru-RU" sz="2400" b="1" dirty="0" smtClean="0"/>
          </a:p>
          <a:p>
            <a:endParaRPr lang="ru-RU" sz="3200" b="1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025" y="266745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B00000"/>
                </a:solidFill>
              </a:rPr>
              <a:t>Ответы:</a:t>
            </a:r>
            <a:endParaRPr lang="ru-RU" sz="4000" b="1" dirty="0">
              <a:solidFill>
                <a:srgbClr val="B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1169" y="83671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1 вариант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334413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2 вариант</a:t>
            </a:r>
            <a:endParaRPr lang="ru-RU" sz="28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957117" y="1405138"/>
            <a:ext cx="6609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(</a:t>
            </a:r>
            <a:r>
              <a:rPr lang="en-US" sz="2400" b="1" dirty="0" smtClean="0"/>
              <a:t>x+1</a:t>
            </a:r>
            <a:r>
              <a:rPr lang="ru-RU" sz="2400" b="1" dirty="0" smtClean="0"/>
              <a:t>)</a:t>
            </a:r>
            <a:r>
              <a:rPr lang="en-US" sz="2400" b="1" dirty="0" smtClean="0"/>
              <a:t>(x+2) = </a:t>
            </a:r>
            <a:r>
              <a:rPr lang="en-US" sz="2400" b="1" dirty="0" smtClean="0">
                <a:ea typeface="Calibri" pitchFamily="34" charset="0"/>
              </a:rPr>
              <a:t>x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+2x+x+2 = x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+3x+2</a:t>
            </a:r>
          </a:p>
          <a:p>
            <a:r>
              <a:rPr lang="ru-RU" sz="2400" b="1" dirty="0" smtClean="0"/>
              <a:t>б) </a:t>
            </a:r>
            <a:r>
              <a:rPr lang="en-US" sz="2400" b="1" dirty="0" smtClean="0"/>
              <a:t>(a-3)(a+8) = </a:t>
            </a:r>
            <a:r>
              <a:rPr lang="en-US" sz="2400" b="1" dirty="0" smtClean="0">
                <a:ea typeface="Calibri" pitchFamily="34" charset="0"/>
              </a:rPr>
              <a:t>a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+8a</a:t>
            </a:r>
            <a:r>
              <a:rPr lang="ru-RU" sz="2400" b="1" dirty="0" smtClean="0">
                <a:ea typeface="Calibri" pitchFamily="34" charset="0"/>
              </a:rPr>
              <a:t>-</a:t>
            </a:r>
            <a:r>
              <a:rPr lang="en-US" sz="2400" b="1" dirty="0" smtClean="0">
                <a:ea typeface="Calibri" pitchFamily="34" charset="0"/>
              </a:rPr>
              <a:t>3a-</a:t>
            </a:r>
            <a:r>
              <a:rPr lang="ru-RU" sz="2400" b="1" dirty="0" smtClean="0">
                <a:ea typeface="Calibri" pitchFamily="34" charset="0"/>
              </a:rPr>
              <a:t>24</a:t>
            </a:r>
            <a:r>
              <a:rPr lang="en-US" sz="2400" b="1" dirty="0" smtClean="0">
                <a:ea typeface="Calibri" pitchFamily="34" charset="0"/>
              </a:rPr>
              <a:t> = a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+5a-24</a:t>
            </a:r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a)</a:t>
            </a:r>
            <a:r>
              <a:rPr lang="ru-RU" sz="2400" b="1" dirty="0" smtClean="0"/>
              <a:t> (</a:t>
            </a:r>
            <a:r>
              <a:rPr lang="en-US" sz="2400" b="1" dirty="0" smtClean="0"/>
              <a:t>x</a:t>
            </a:r>
            <a:r>
              <a:rPr lang="ru-RU" sz="2400" b="1" dirty="0" smtClean="0"/>
              <a:t>-5)</a:t>
            </a:r>
            <a:r>
              <a:rPr lang="en-US" sz="2400" b="1" dirty="0" smtClean="0"/>
              <a:t>(</a:t>
            </a:r>
            <a:r>
              <a:rPr lang="ru-RU" sz="2400" b="1" dirty="0" smtClean="0"/>
              <a:t>9-</a:t>
            </a:r>
            <a:r>
              <a:rPr lang="en-US" sz="2400" b="1" dirty="0" smtClean="0"/>
              <a:t>x) = </a:t>
            </a:r>
            <a:r>
              <a:rPr lang="ru-RU" sz="2400" b="1" dirty="0" smtClean="0"/>
              <a:t>9</a:t>
            </a:r>
            <a:r>
              <a:rPr lang="en-US" sz="2400" b="1" dirty="0" smtClean="0"/>
              <a:t>x-</a:t>
            </a:r>
            <a:r>
              <a:rPr lang="en-US" sz="2400" b="1" dirty="0" smtClean="0">
                <a:ea typeface="Calibri" pitchFamily="34" charset="0"/>
              </a:rPr>
              <a:t>x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-45+5x = -x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+14x-45</a:t>
            </a:r>
            <a:endParaRPr lang="en-US" sz="2400" b="1" dirty="0" smtClean="0"/>
          </a:p>
          <a:p>
            <a:r>
              <a:rPr lang="ru-RU" sz="2400" b="1" dirty="0" smtClean="0"/>
              <a:t>б)</a:t>
            </a:r>
            <a:r>
              <a:rPr lang="en-US" sz="2400" b="1" dirty="0" smtClean="0"/>
              <a:t> (-8-a)(b+2) = -8b-16-ab-2a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57117" y="4005064"/>
            <a:ext cx="64313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а) </a:t>
            </a:r>
            <a:r>
              <a:rPr lang="ru-RU" sz="2400" b="1" dirty="0" smtClean="0"/>
              <a:t>(</a:t>
            </a:r>
            <a:r>
              <a:rPr lang="en-US" sz="2400" b="1" dirty="0" smtClean="0"/>
              <a:t>b+10</a:t>
            </a:r>
            <a:r>
              <a:rPr lang="ru-RU" sz="2400" b="1" dirty="0" smtClean="0"/>
              <a:t>)</a:t>
            </a:r>
            <a:r>
              <a:rPr lang="en-US" sz="2400" b="1" dirty="0" smtClean="0"/>
              <a:t>(b-4) </a:t>
            </a:r>
            <a:r>
              <a:rPr lang="en-US" sz="2400" b="1" dirty="0"/>
              <a:t>= </a:t>
            </a:r>
            <a:r>
              <a:rPr lang="en-US" sz="2400" b="1" dirty="0" smtClean="0">
                <a:ea typeface="Calibri" pitchFamily="34" charset="0"/>
              </a:rPr>
              <a:t>b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-4b+10b-40 = b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+6b-40</a:t>
            </a:r>
            <a:endParaRPr lang="en-US" sz="2400" b="1" dirty="0">
              <a:ea typeface="Calibri" pitchFamily="34" charset="0"/>
            </a:endParaRPr>
          </a:p>
          <a:p>
            <a:r>
              <a:rPr lang="ru-RU" sz="2400" b="1" dirty="0"/>
              <a:t>б) </a:t>
            </a:r>
            <a:r>
              <a:rPr lang="en-US" sz="2400" b="1" dirty="0" smtClean="0"/>
              <a:t>(y-5)(y-9) </a:t>
            </a:r>
            <a:r>
              <a:rPr lang="en-US" sz="2400" b="1" dirty="0"/>
              <a:t>= </a:t>
            </a:r>
            <a:r>
              <a:rPr lang="en-US" sz="2400" b="1" dirty="0" smtClean="0">
                <a:ea typeface="Calibri" pitchFamily="34" charset="0"/>
              </a:rPr>
              <a:t>y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-9y</a:t>
            </a:r>
            <a:r>
              <a:rPr lang="ru-RU" sz="2400" b="1" dirty="0" smtClean="0">
                <a:ea typeface="Calibri" pitchFamily="34" charset="0"/>
              </a:rPr>
              <a:t>-</a:t>
            </a:r>
            <a:r>
              <a:rPr lang="en-US" sz="2400" b="1" dirty="0" smtClean="0">
                <a:ea typeface="Calibri" pitchFamily="34" charset="0"/>
              </a:rPr>
              <a:t>5y+45 </a:t>
            </a:r>
            <a:r>
              <a:rPr lang="en-US" sz="2400" b="1" dirty="0">
                <a:ea typeface="Calibri" pitchFamily="34" charset="0"/>
              </a:rPr>
              <a:t>= </a:t>
            </a:r>
            <a:r>
              <a:rPr lang="en-US" sz="2400" b="1" dirty="0" smtClean="0">
                <a:ea typeface="Calibri" pitchFamily="34" charset="0"/>
              </a:rPr>
              <a:t>y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-14y+45</a:t>
            </a:r>
            <a:endParaRPr lang="en-US" sz="2400" b="1" dirty="0">
              <a:ea typeface="Calibri" pitchFamily="34" charset="0"/>
            </a:endParaRPr>
          </a:p>
          <a:p>
            <a:pPr algn="ctr"/>
            <a:endParaRPr lang="en-US" sz="2400" b="1" dirty="0"/>
          </a:p>
          <a:p>
            <a:r>
              <a:rPr lang="en-US" sz="2400" b="1" dirty="0"/>
              <a:t>a)</a:t>
            </a:r>
            <a:r>
              <a:rPr lang="ru-RU" sz="2400" b="1" dirty="0"/>
              <a:t> </a:t>
            </a:r>
            <a:r>
              <a:rPr lang="ru-RU" sz="2400" b="1" dirty="0" smtClean="0"/>
              <a:t>(</a:t>
            </a:r>
            <a:r>
              <a:rPr lang="en-US" sz="2400" b="1" dirty="0" smtClean="0"/>
              <a:t>y-10</a:t>
            </a:r>
            <a:r>
              <a:rPr lang="ru-RU" sz="2400" b="1" dirty="0" smtClean="0"/>
              <a:t>)</a:t>
            </a:r>
            <a:r>
              <a:rPr lang="en-US" sz="2400" b="1" dirty="0" smtClean="0"/>
              <a:t>(-y+6) </a:t>
            </a:r>
            <a:r>
              <a:rPr lang="en-US" sz="2400" b="1" dirty="0"/>
              <a:t>= </a:t>
            </a:r>
            <a:r>
              <a:rPr lang="en-US" sz="2400" b="1" dirty="0" smtClean="0"/>
              <a:t>-</a:t>
            </a:r>
            <a:r>
              <a:rPr lang="en-US" sz="2400" b="1" dirty="0" smtClean="0">
                <a:ea typeface="Calibri" pitchFamily="34" charset="0"/>
              </a:rPr>
              <a:t>y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+6y+10y-60 = -y</a:t>
            </a:r>
            <a:r>
              <a:rPr lang="en-US" sz="2400" b="1" baseline="30000" dirty="0" smtClean="0">
                <a:ea typeface="Calibri" pitchFamily="34" charset="0"/>
              </a:rPr>
              <a:t>2</a:t>
            </a:r>
            <a:r>
              <a:rPr lang="en-US" sz="2400" b="1" dirty="0" smtClean="0">
                <a:ea typeface="Calibri" pitchFamily="34" charset="0"/>
              </a:rPr>
              <a:t>+16y-60</a:t>
            </a:r>
            <a:endParaRPr lang="en-US" sz="2400" b="1" dirty="0"/>
          </a:p>
          <a:p>
            <a:r>
              <a:rPr lang="ru-RU" sz="2400" b="1" dirty="0"/>
              <a:t>б)</a:t>
            </a:r>
            <a:r>
              <a:rPr lang="en-US" sz="2400" b="1" dirty="0"/>
              <a:t> </a:t>
            </a:r>
            <a:r>
              <a:rPr lang="en-US" sz="2400" b="1" dirty="0" smtClean="0"/>
              <a:t>(-7-b)(a-4) </a:t>
            </a:r>
            <a:r>
              <a:rPr lang="en-US" sz="2400" b="1" dirty="0"/>
              <a:t>= </a:t>
            </a:r>
            <a:r>
              <a:rPr lang="en-US" sz="2400" b="1" dirty="0" smtClean="0"/>
              <a:t>-7a+28-ab+4b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8680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B00000"/>
                </a:solidFill>
              </a:rPr>
              <a:t>Домашнее задание</a:t>
            </a:r>
            <a:endParaRPr lang="ru-RU" sz="4400" b="1" dirty="0">
              <a:solidFill>
                <a:srgbClr val="B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28801"/>
            <a:ext cx="727280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800" b="1" dirty="0" smtClean="0"/>
              <a:t>    </a:t>
            </a:r>
            <a:r>
              <a:rPr lang="ru-RU" sz="2800" b="1" dirty="0" smtClean="0"/>
              <a:t>№398, решите уравнение.</a:t>
            </a:r>
            <a:endParaRPr lang="ru-RU" sz="28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38412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0000"/>
                </a:solidFill>
              </a:rPr>
              <a:t>   </a:t>
            </a:r>
            <a:endParaRPr lang="ru-RU" sz="28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YCA0Z4NSHCAM2S91JCAWA0GXLCAI9DI1RCAAFOH4FCA109BI1CA2G0YBQCASWB8QZCANYQRT6CAYY5DTWCA220UQ9CA2LRK6ZCAUIXV0HCA3K3YCBCA25Q237CA391HB8CA3O4FPICAULTIMDCAKP0KH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2016224" cy="208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76470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«Скажи мне и я забуду, </a:t>
            </a:r>
            <a:endParaRPr lang="ru-RU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покажи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мне, и я запомню, </a:t>
            </a:r>
            <a:endParaRPr lang="ru-RU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дай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мне действовать самому и я научусь»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552728" cy="1512168"/>
          </a:xfrm>
        </p:spPr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</a:rPr>
              <a:t>Знаем :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2492896"/>
            <a:ext cx="5414392" cy="2455168"/>
          </a:xfrm>
        </p:spPr>
        <p:txBody>
          <a:bodyPr/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Умеем: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paulabrown.net/funny-questions-mark-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268760"/>
            <a:ext cx="2330624" cy="2330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124744"/>
            <a:ext cx="7511752" cy="1252736"/>
          </a:xfrm>
        </p:spPr>
        <p:txBody>
          <a:bodyPr/>
          <a:lstStyle/>
          <a:p>
            <a:pPr eaLnBrk="1" hangingPunct="1"/>
            <a:r>
              <a:rPr lang="ru-RU" b="1" dirty="0" smtClean="0"/>
              <a:t>Многочленом называется…</a:t>
            </a:r>
          </a:p>
          <a:p>
            <a:pPr algn="r" eaLnBrk="1" hangingPunct="1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сумма одночленов.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rgbClr val="008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ПРОДОЛЖИТЕ ФРАЗУ: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2420888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b="1" dirty="0" smtClean="0"/>
              <a:t>Чтобы умножить многочлен на одночлен,  надо...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каждый член многочлена умножить на этот одночлен и полученные произведения сложить.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12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396" y="26064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Задание </a:t>
            </a:r>
            <a:r>
              <a:rPr lang="en-US" sz="4000" b="1" dirty="0" smtClean="0">
                <a:solidFill>
                  <a:schemeClr val="accent2"/>
                </a:solidFill>
              </a:rPr>
              <a:t>1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47664" y="972885"/>
            <a:ext cx="6984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5x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(-9)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-45х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-4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(-8a</a:t>
            </a:r>
            <a:r>
              <a:rPr kumimoji="0" lang="en-US" sz="7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32</a:t>
            </a:r>
            <a:r>
              <a:rPr lang="en-US" sz="7200" dirty="0" smtClean="0">
                <a:ea typeface="Calibri" pitchFamily="34" charset="0"/>
              </a:rPr>
              <a:t>a</a:t>
            </a:r>
            <a:r>
              <a:rPr lang="en-US" sz="7200" baseline="30000" dirty="0" smtClean="0">
                <a:ea typeface="Calibri" pitchFamily="34" charset="0"/>
              </a:rPr>
              <a:t>2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-7t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9t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-63</a:t>
            </a:r>
            <a:r>
              <a:rPr lang="en-US" sz="7200" dirty="0" smtClean="0">
                <a:ea typeface="Calibri" pitchFamily="34" charset="0"/>
              </a:rPr>
              <a:t>t</a:t>
            </a:r>
            <a:r>
              <a:rPr lang="en-US" sz="7200" baseline="30000" dirty="0" smtClean="0">
                <a:ea typeface="Calibri" pitchFamily="34" charset="0"/>
              </a:rPr>
              <a:t>2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-3y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(-7y)= 21</a:t>
            </a:r>
            <a:r>
              <a:rPr lang="en-US" sz="7200" dirty="0" smtClean="0">
                <a:ea typeface="Calibri" pitchFamily="34" charset="0"/>
              </a:rPr>
              <a:t>y</a:t>
            </a:r>
            <a:r>
              <a:rPr lang="en-US" sz="7200" baseline="30000" dirty="0" smtClean="0">
                <a:ea typeface="Calibri" pitchFamily="34" charset="0"/>
              </a:rPr>
              <a:t>2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12a</a:t>
            </a:r>
            <a:r>
              <a:rPr kumimoji="0" lang="en-US" sz="7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(-3a)= -36</a:t>
            </a:r>
            <a:r>
              <a:rPr lang="en-US" sz="7200" dirty="0" smtClean="0">
                <a:ea typeface="Calibri" pitchFamily="34" charset="0"/>
              </a:rPr>
              <a:t>a</a:t>
            </a:r>
            <a:r>
              <a:rPr lang="en-US" sz="7200" baseline="30000" dirty="0" smtClean="0">
                <a:ea typeface="Calibri" pitchFamily="34" charset="0"/>
              </a:rPr>
              <a:t>3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6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396" y="26064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Задание </a:t>
            </a:r>
            <a:r>
              <a:rPr lang="en-US" sz="4000" b="1" dirty="0" smtClean="0">
                <a:solidFill>
                  <a:schemeClr val="accent2"/>
                </a:solidFill>
              </a:rPr>
              <a:t>2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03648" y="1453425"/>
            <a:ext cx="76328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-6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(a+8)= -6a-48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(5x-17)=</a:t>
            </a:r>
            <a:r>
              <a:rPr lang="en-US" sz="6600" dirty="0" smtClean="0">
                <a:ea typeface="Calibri" pitchFamily="34" charset="0"/>
              </a:rPr>
              <a:t>5x</a:t>
            </a:r>
            <a:r>
              <a:rPr lang="en-US" sz="6600" baseline="30000" dirty="0" smtClean="0">
                <a:ea typeface="Calibri" pitchFamily="34" charset="0"/>
              </a:rPr>
              <a:t>2</a:t>
            </a:r>
            <a:r>
              <a:rPr lang="en-US" sz="6600" dirty="0" smtClean="0">
                <a:ea typeface="Calibri" pitchFamily="34" charset="0"/>
              </a:rPr>
              <a:t>-17x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3x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(x-21)=3</a:t>
            </a:r>
            <a:r>
              <a:rPr lang="en-US" sz="6600" dirty="0" smtClean="0">
                <a:ea typeface="Calibri" pitchFamily="34" charset="0"/>
              </a:rPr>
              <a:t>x</a:t>
            </a:r>
            <a:r>
              <a:rPr lang="en-US" sz="6600" baseline="30000" dirty="0" smtClean="0">
                <a:ea typeface="Calibri" pitchFamily="34" charset="0"/>
              </a:rPr>
              <a:t>2</a:t>
            </a:r>
            <a:r>
              <a:rPr lang="en-US" sz="6600" dirty="0" smtClean="0">
                <a:ea typeface="Calibri" pitchFamily="34" charset="0"/>
              </a:rPr>
              <a:t>-63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-7a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(2a-3)=-</a:t>
            </a:r>
            <a:r>
              <a:rPr lang="en-US" sz="6600" dirty="0" smtClean="0">
                <a:ea typeface="Calibri" pitchFamily="34" charset="0"/>
              </a:rPr>
              <a:t>14a</a:t>
            </a:r>
            <a:r>
              <a:rPr lang="en-US" sz="6600" baseline="30000" dirty="0" smtClean="0">
                <a:ea typeface="Calibri" pitchFamily="34" charset="0"/>
              </a:rPr>
              <a:t>2</a:t>
            </a:r>
            <a:r>
              <a:rPr lang="en-US" sz="6600" dirty="0" smtClean="0">
                <a:ea typeface="Calibri" pitchFamily="34" charset="0"/>
              </a:rPr>
              <a:t>+21a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6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396" y="26064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Задание </a:t>
            </a:r>
            <a:r>
              <a:rPr lang="en-US" sz="4000" b="1" dirty="0" smtClean="0">
                <a:solidFill>
                  <a:schemeClr val="accent2"/>
                </a:solidFill>
              </a:rPr>
              <a:t>3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91680" y="1731812"/>
            <a:ext cx="676875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+2)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+3)</a:t>
            </a: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B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9600" b="1" i="0" u="none" strike="noStrike" cap="none" normalizeH="0" baseline="0" dirty="0" smtClean="0">
              <a:ln>
                <a:noFill/>
              </a:ln>
              <a:solidFill>
                <a:srgbClr val="B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6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836712"/>
            <a:ext cx="77768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accent2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B00000"/>
                </a:solidFill>
              </a:rPr>
              <a:t>Умножение </a:t>
            </a:r>
          </a:p>
          <a:p>
            <a:pPr algn="ctr"/>
            <a:r>
              <a:rPr lang="ru-RU" sz="4400" b="1" dirty="0" smtClean="0">
                <a:solidFill>
                  <a:srgbClr val="B00000"/>
                </a:solidFill>
              </a:rPr>
              <a:t>многочлена на многочлен</a:t>
            </a:r>
            <a:endParaRPr lang="ru-RU" sz="4400" b="1" dirty="0">
              <a:solidFill>
                <a:srgbClr val="B00000"/>
              </a:solidFill>
            </a:endParaRPr>
          </a:p>
        </p:txBody>
      </p:sp>
      <p:pic>
        <p:nvPicPr>
          <p:cNvPr id="6" name="Рисунок 5" descr="TCAR14CTFCA3E8OEYCAVUF7ZHCA3ELARACAQS3Z2CCA6VPOKOCASNGL0YCASDHTD3CARL1TZKCA1GRR73CAHIZDSECA3IVM2LCABKDXOTCA8BIVBKCAYQSCGUCAUDKAGRCA4ALKZUCAP2NB0YCA75DG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50783" y="4941168"/>
            <a:ext cx="2410935" cy="163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7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764704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/>
          </a:p>
          <a:p>
            <a:r>
              <a:rPr lang="ru-RU" sz="4000" b="1" dirty="0" smtClean="0">
                <a:solidFill>
                  <a:srgbClr val="B00000"/>
                </a:solidFill>
              </a:rPr>
              <a:t>УЗНАТЬ:</a:t>
            </a:r>
            <a:endParaRPr lang="ru-RU" sz="4000" b="1" dirty="0">
              <a:solidFill>
                <a:srgbClr val="B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2204864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/>
          </a:p>
          <a:p>
            <a:r>
              <a:rPr lang="ru-RU" sz="4000" b="1" dirty="0" smtClean="0">
                <a:solidFill>
                  <a:srgbClr val="B00000"/>
                </a:solidFill>
              </a:rPr>
              <a:t>НАУЧИТЬСЯ:</a:t>
            </a:r>
            <a:endParaRPr lang="ru-RU" sz="4000" b="1" dirty="0">
              <a:solidFill>
                <a:srgbClr val="B00000"/>
              </a:solidFill>
            </a:endParaRPr>
          </a:p>
        </p:txBody>
      </p:sp>
      <p:pic>
        <p:nvPicPr>
          <p:cNvPr id="10242" name="Picture 2" descr="http://iveco-miass.ru/files/news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96752"/>
            <a:ext cx="3086055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7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YCA0Z4NSHCAM2S91JCAWA0GXLCAI9DI1RCAAFOH4FCA109BI1CA2G0YBQCASWB8QZCANYQRT6CAYY5DTWCA220UQ9CA2LRK6ZCAUIXV0HCA3K3YCBCA25Q237CA391HB8CA3O4FPICAULTIMDCAKP0KH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2016224" cy="208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76470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«Скажи мне и я забуду, </a:t>
            </a:r>
            <a:endParaRPr lang="ru-RU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покажи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мне, и я запомню, </a:t>
            </a:r>
            <a:endParaRPr lang="ru-RU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4800" b="1" u="sng" dirty="0" smtClean="0">
                <a:solidFill>
                  <a:schemeClr val="accent2">
                    <a:lumMod val="75000"/>
                  </a:schemeClr>
                </a:solidFill>
              </a:rPr>
              <a:t>дай </a:t>
            </a:r>
            <a:r>
              <a:rPr lang="ru-RU" sz="4800" b="1" u="sng" dirty="0">
                <a:solidFill>
                  <a:schemeClr val="accent2">
                    <a:lumMod val="75000"/>
                  </a:schemeClr>
                </a:solidFill>
              </a:rPr>
              <a:t>мне действовать самому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и я научусь»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625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Слайд 1</vt:lpstr>
      <vt:lpstr>Знаем :</vt:lpstr>
      <vt:lpstr>ПРОДОЛЖИТЕ ФРАЗУ:</vt:lpstr>
      <vt:lpstr>Слайд 4</vt:lpstr>
      <vt:lpstr>Слайд 5</vt:lpstr>
      <vt:lpstr>Слайд 6</vt:lpstr>
      <vt:lpstr>Слайд 7</vt:lpstr>
      <vt:lpstr>Слайд 8</vt:lpstr>
      <vt:lpstr>Слайд 9</vt:lpstr>
      <vt:lpstr>Инструктивная карточка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177</cp:revision>
  <dcterms:created xsi:type="dcterms:W3CDTF">2012-08-12T16:04:58Z</dcterms:created>
  <dcterms:modified xsi:type="dcterms:W3CDTF">2020-11-23T18:28:10Z</dcterms:modified>
</cp:coreProperties>
</file>