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9" r:id="rId4"/>
    <p:sldId id="284" r:id="rId5"/>
    <p:sldId id="285" r:id="rId6"/>
    <p:sldId id="283" r:id="rId7"/>
    <p:sldId id="262" r:id="rId8"/>
    <p:sldId id="263" r:id="rId9"/>
    <p:sldId id="265" r:id="rId10"/>
    <p:sldId id="266" r:id="rId11"/>
    <p:sldId id="267" r:id="rId12"/>
    <p:sldId id="268" r:id="rId13"/>
    <p:sldId id="281" r:id="rId14"/>
    <p:sldId id="269" r:id="rId15"/>
    <p:sldId id="270" r:id="rId16"/>
    <p:sldId id="271" r:id="rId17"/>
    <p:sldId id="272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86" r:id="rId26"/>
    <p:sldId id="287" r:id="rId27"/>
    <p:sldId id="279" r:id="rId28"/>
    <p:sldId id="288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Доля</a:t>
            </a:r>
            <a:r>
              <a:rPr lang="ru-RU" baseline="0" dirty="0" smtClean="0"/>
              <a:t> ТНК  в мировом ВВП</a:t>
            </a:r>
            <a:endParaRPr lang="ru-RU" dirty="0"/>
          </a:p>
        </c:rich>
      </c:tx>
      <c:layout>
        <c:manualLayout>
          <c:xMode val="edge"/>
          <c:yMode val="edge"/>
          <c:x val="0.23796033994334284"/>
          <c:y val="2.166064981949459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393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ТНК</c:v>
                </c:pt>
                <c:pt idx="1">
                  <c:v>другие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8-4162-829B-76428F8EE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0254957507082161"/>
          <c:y val="0.3212996389891698"/>
          <c:w val="0.28045325779036828"/>
          <c:h val="0.27436823104693142"/>
        </c:manualLayout>
      </c:layout>
      <c:overlay val="0"/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52DCF-BA91-44F1-ABF6-351CE9B139AD}" type="doc">
      <dgm:prSet loTypeId="urn:microsoft.com/office/officeart/2005/8/layout/chevron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37E71F9-791D-4D3C-B1A7-4C147D0F215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5E57C5C-3D28-4F0B-A6B1-3266285A97F7}" type="parTrans" cxnId="{DFE0EE18-AAE7-496C-AB86-3A0C48ED176B}">
      <dgm:prSet/>
      <dgm:spPr/>
      <dgm:t>
        <a:bodyPr/>
        <a:lstStyle/>
        <a:p>
          <a:endParaRPr lang="ru-RU"/>
        </a:p>
      </dgm:t>
    </dgm:pt>
    <dgm:pt modelId="{6B3904DA-A222-49AA-A685-34B1FA2C58B9}" type="sibTrans" cxnId="{DFE0EE18-AAE7-496C-AB86-3A0C48ED176B}">
      <dgm:prSet/>
      <dgm:spPr/>
      <dgm:t>
        <a:bodyPr/>
        <a:lstStyle/>
        <a:p>
          <a:endParaRPr lang="ru-RU"/>
        </a:p>
      </dgm:t>
    </dgm:pt>
    <dgm:pt modelId="{56305EAD-B2AF-4D1C-A891-3DB273A2BA07}">
      <dgm:prSet phldrT="[Текст]" custT="1"/>
      <dgm:spPr/>
      <dgm:t>
        <a:bodyPr/>
        <a:lstStyle/>
        <a:p>
          <a:r>
            <a:rPr lang="ru-RU" sz="2400" b="1" dirty="0" smtClean="0">
              <a:latin typeface="Georgia" pitchFamily="18" charset="0"/>
            </a:rPr>
            <a:t>Развитие информационных технологий </a:t>
          </a:r>
          <a:endParaRPr lang="ru-RU" sz="2400" b="1" dirty="0">
            <a:latin typeface="Georgia" pitchFamily="18" charset="0"/>
          </a:endParaRPr>
        </a:p>
      </dgm:t>
    </dgm:pt>
    <dgm:pt modelId="{224D823C-3543-4A61-9C4C-EA8D2FB56AEC}" type="parTrans" cxnId="{0700BBA8-7597-44E6-BDB6-6AF182B6A009}">
      <dgm:prSet/>
      <dgm:spPr/>
      <dgm:t>
        <a:bodyPr/>
        <a:lstStyle/>
        <a:p>
          <a:endParaRPr lang="ru-RU"/>
        </a:p>
      </dgm:t>
    </dgm:pt>
    <dgm:pt modelId="{2D11BF6A-F212-428B-A8D9-AC110F964301}" type="sibTrans" cxnId="{0700BBA8-7597-44E6-BDB6-6AF182B6A009}">
      <dgm:prSet/>
      <dgm:spPr/>
      <dgm:t>
        <a:bodyPr/>
        <a:lstStyle/>
        <a:p>
          <a:endParaRPr lang="ru-RU"/>
        </a:p>
      </dgm:t>
    </dgm:pt>
    <dgm:pt modelId="{F6A2403E-EACE-4331-9F51-FC75AAEBA52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4E3FF02-5DBB-4880-BAFA-AD46BF9CABD0}" type="parTrans" cxnId="{C6FFD737-5E87-4074-A24B-0A9BD9CA3FEA}">
      <dgm:prSet/>
      <dgm:spPr/>
      <dgm:t>
        <a:bodyPr/>
        <a:lstStyle/>
        <a:p>
          <a:endParaRPr lang="ru-RU"/>
        </a:p>
      </dgm:t>
    </dgm:pt>
    <dgm:pt modelId="{7B2EED7A-2643-49FF-B9D7-9CD5CC5CCEAC}" type="sibTrans" cxnId="{C6FFD737-5E87-4074-A24B-0A9BD9CA3FEA}">
      <dgm:prSet/>
      <dgm:spPr/>
      <dgm:t>
        <a:bodyPr/>
        <a:lstStyle/>
        <a:p>
          <a:endParaRPr lang="ru-RU"/>
        </a:p>
      </dgm:t>
    </dgm:pt>
    <dgm:pt modelId="{775590FF-4BF0-45E7-A963-779C3ED059D5}">
      <dgm:prSet phldrT="[Текст]" custT="1"/>
      <dgm:spPr/>
      <dgm:t>
        <a:bodyPr/>
        <a:lstStyle/>
        <a:p>
          <a:r>
            <a:rPr lang="ru-RU" sz="2400" b="1" dirty="0" smtClean="0">
              <a:latin typeface="Georgia" pitchFamily="18" charset="0"/>
            </a:rPr>
            <a:t>Увеличение доли информационных отраслей в ВВП, в общей численности рабочих </a:t>
          </a:r>
          <a:endParaRPr lang="ru-RU" sz="2400" b="1" dirty="0">
            <a:latin typeface="Georgia" pitchFamily="18" charset="0"/>
          </a:endParaRPr>
        </a:p>
      </dgm:t>
    </dgm:pt>
    <dgm:pt modelId="{17708820-ABCC-46DF-885F-DC20AA2E77A4}" type="parTrans" cxnId="{D11E638E-2773-4E84-9F95-F59BF7123FAA}">
      <dgm:prSet/>
      <dgm:spPr/>
      <dgm:t>
        <a:bodyPr/>
        <a:lstStyle/>
        <a:p>
          <a:endParaRPr lang="ru-RU"/>
        </a:p>
      </dgm:t>
    </dgm:pt>
    <dgm:pt modelId="{3275F136-2785-4212-BF06-B10886215C12}" type="sibTrans" cxnId="{D11E638E-2773-4E84-9F95-F59BF7123FAA}">
      <dgm:prSet/>
      <dgm:spPr/>
      <dgm:t>
        <a:bodyPr/>
        <a:lstStyle/>
        <a:p>
          <a:endParaRPr lang="ru-RU"/>
        </a:p>
      </dgm:t>
    </dgm:pt>
    <dgm:pt modelId="{28EAE99C-AF0E-43B1-B411-95E4A73F29C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D39035FA-32B0-4209-8687-3EAC98136C1F}" type="parTrans" cxnId="{1377A9BC-C0AC-45BA-811C-6F765331B660}">
      <dgm:prSet/>
      <dgm:spPr/>
      <dgm:t>
        <a:bodyPr/>
        <a:lstStyle/>
        <a:p>
          <a:endParaRPr lang="ru-RU"/>
        </a:p>
      </dgm:t>
    </dgm:pt>
    <dgm:pt modelId="{809252AA-1122-4FE9-84AC-166BF7C0469D}" type="sibTrans" cxnId="{1377A9BC-C0AC-45BA-811C-6F765331B660}">
      <dgm:prSet/>
      <dgm:spPr/>
      <dgm:t>
        <a:bodyPr/>
        <a:lstStyle/>
        <a:p>
          <a:endParaRPr lang="ru-RU"/>
        </a:p>
      </dgm:t>
    </dgm:pt>
    <dgm:pt modelId="{C7A087FC-69ED-4307-915A-7042FB2FA2E2}">
      <dgm:prSet phldrT="[Текст]" custT="1"/>
      <dgm:spPr/>
      <dgm:t>
        <a:bodyPr/>
        <a:lstStyle/>
        <a:p>
          <a:r>
            <a:rPr lang="ru-RU" sz="2400" b="1" dirty="0" smtClean="0">
              <a:latin typeface="Georgia" pitchFamily="18" charset="0"/>
            </a:rPr>
            <a:t>Сетевая структура в организации производства и труда работников  </a:t>
          </a:r>
          <a:endParaRPr lang="ru-RU" sz="2400" b="1" dirty="0">
            <a:latin typeface="Georgia" pitchFamily="18" charset="0"/>
          </a:endParaRPr>
        </a:p>
      </dgm:t>
    </dgm:pt>
    <dgm:pt modelId="{2D866019-C0AA-45A7-8ABD-E719EF7674F0}" type="parTrans" cxnId="{80AE09EE-6B29-47AF-97A4-C5137136B08B}">
      <dgm:prSet/>
      <dgm:spPr/>
      <dgm:t>
        <a:bodyPr/>
        <a:lstStyle/>
        <a:p>
          <a:endParaRPr lang="ru-RU"/>
        </a:p>
      </dgm:t>
    </dgm:pt>
    <dgm:pt modelId="{3273E0C4-E785-463A-A08E-1AF240D294A2}" type="sibTrans" cxnId="{80AE09EE-6B29-47AF-97A4-C5137136B08B}">
      <dgm:prSet/>
      <dgm:spPr/>
      <dgm:t>
        <a:bodyPr/>
        <a:lstStyle/>
        <a:p>
          <a:endParaRPr lang="ru-RU"/>
        </a:p>
      </dgm:t>
    </dgm:pt>
    <dgm:pt modelId="{96BEBA1D-F6D2-471D-94DC-668D6B8C447C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A34D40C-AD95-4525-8194-CC4E70BBB94D}" type="parTrans" cxnId="{5BBEECA8-09CA-497A-8736-2590DAC6D0C5}">
      <dgm:prSet/>
      <dgm:spPr/>
      <dgm:t>
        <a:bodyPr/>
        <a:lstStyle/>
        <a:p>
          <a:endParaRPr lang="ru-RU"/>
        </a:p>
      </dgm:t>
    </dgm:pt>
    <dgm:pt modelId="{7B32121D-BD78-425E-B7A3-EE0587A4567A}" type="sibTrans" cxnId="{5BBEECA8-09CA-497A-8736-2590DAC6D0C5}">
      <dgm:prSet/>
      <dgm:spPr/>
      <dgm:t>
        <a:bodyPr/>
        <a:lstStyle/>
        <a:p>
          <a:endParaRPr lang="ru-RU"/>
        </a:p>
      </dgm:t>
    </dgm:pt>
    <dgm:pt modelId="{A7F11F41-EA03-4532-AA32-F91F18FDDD5C}">
      <dgm:prSet custT="1"/>
      <dgm:spPr/>
      <dgm:t>
        <a:bodyPr/>
        <a:lstStyle/>
        <a:p>
          <a:r>
            <a:rPr lang="ru-RU" sz="2400" b="1" dirty="0" smtClean="0">
              <a:latin typeface="Georgia" pitchFamily="18" charset="0"/>
            </a:rPr>
            <a:t>Новые требования к работнику, формирование интеллектуального капитала </a:t>
          </a:r>
          <a:endParaRPr lang="ru-RU" sz="2400" b="1" dirty="0">
            <a:latin typeface="Georgia" pitchFamily="18" charset="0"/>
          </a:endParaRPr>
        </a:p>
      </dgm:t>
    </dgm:pt>
    <dgm:pt modelId="{48468445-C163-4240-8DF3-C7B6C91ED621}" type="parTrans" cxnId="{2DD316E3-F693-4C2D-BB2C-5380DB7278EC}">
      <dgm:prSet/>
      <dgm:spPr/>
      <dgm:t>
        <a:bodyPr/>
        <a:lstStyle/>
        <a:p>
          <a:endParaRPr lang="ru-RU"/>
        </a:p>
      </dgm:t>
    </dgm:pt>
    <dgm:pt modelId="{003DE2BF-F707-4637-8A7F-966809B4852E}" type="sibTrans" cxnId="{2DD316E3-F693-4C2D-BB2C-5380DB7278EC}">
      <dgm:prSet/>
      <dgm:spPr/>
      <dgm:t>
        <a:bodyPr/>
        <a:lstStyle/>
        <a:p>
          <a:endParaRPr lang="ru-RU"/>
        </a:p>
      </dgm:t>
    </dgm:pt>
    <dgm:pt modelId="{8D08C15C-24ED-49F1-9356-67F997D8539D}" type="pres">
      <dgm:prSet presAssocID="{24552DCF-BA91-44F1-ABF6-351CE9B139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549D9-BB51-4E18-A8FD-11B9B588A40F}" type="pres">
      <dgm:prSet presAssocID="{737E71F9-791D-4D3C-B1A7-4C147D0F215F}" presName="composite" presStyleCnt="0"/>
      <dgm:spPr/>
    </dgm:pt>
    <dgm:pt modelId="{64CEBB3D-6584-4170-B010-1CD24B141E78}" type="pres">
      <dgm:prSet presAssocID="{737E71F9-791D-4D3C-B1A7-4C147D0F215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7F6D9-2B55-44BD-B0C7-E353970B0CE5}" type="pres">
      <dgm:prSet presAssocID="{737E71F9-791D-4D3C-B1A7-4C147D0F215F}" presName="descendantText" presStyleLbl="alignAcc1" presStyleIdx="0" presStyleCnt="4" custScaleY="102673" custLinFactNeighborX="-516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33E9E-8A05-4695-8F14-E14E7475ABD4}" type="pres">
      <dgm:prSet presAssocID="{6B3904DA-A222-49AA-A685-34B1FA2C58B9}" presName="sp" presStyleCnt="0"/>
      <dgm:spPr/>
    </dgm:pt>
    <dgm:pt modelId="{78E735BF-D474-41EB-8A44-31A7350EEB4F}" type="pres">
      <dgm:prSet presAssocID="{F6A2403E-EACE-4331-9F51-FC75AAEBA52F}" presName="composite" presStyleCnt="0"/>
      <dgm:spPr/>
    </dgm:pt>
    <dgm:pt modelId="{322C0311-A4CF-4215-B197-F4584BCA08B1}" type="pres">
      <dgm:prSet presAssocID="{F6A2403E-EACE-4331-9F51-FC75AAEBA5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62FC7-AA32-4E68-84EE-123BD951E4C8}" type="pres">
      <dgm:prSet presAssocID="{F6A2403E-EACE-4331-9F51-FC75AAEBA52F}" presName="descendantText" presStyleLbl="alignAcc1" presStyleIdx="1" presStyleCnt="4" custScaleY="144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1635E-196C-44B8-B0B4-308AD88F971D}" type="pres">
      <dgm:prSet presAssocID="{7B2EED7A-2643-49FF-B9D7-9CD5CC5CCEAC}" presName="sp" presStyleCnt="0"/>
      <dgm:spPr/>
    </dgm:pt>
    <dgm:pt modelId="{AFE73E82-588A-4FCF-B9A1-9ACD2E1DAEA8}" type="pres">
      <dgm:prSet presAssocID="{28EAE99C-AF0E-43B1-B411-95E4A73F29C8}" presName="composite" presStyleCnt="0"/>
      <dgm:spPr/>
    </dgm:pt>
    <dgm:pt modelId="{EF604F0C-0328-4A53-B685-5024C1311BDC}" type="pres">
      <dgm:prSet presAssocID="{28EAE99C-AF0E-43B1-B411-95E4A73F29C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8BF7E-9927-4AEB-A831-218411F0F024}" type="pres">
      <dgm:prSet presAssocID="{28EAE99C-AF0E-43B1-B411-95E4A73F29C8}" presName="descendantText" presStyleLbl="alignAcc1" presStyleIdx="2" presStyleCnt="4" custScaleY="130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9F2A3-C91F-4CB8-A8B5-F5E3650A63AF}" type="pres">
      <dgm:prSet presAssocID="{809252AA-1122-4FE9-84AC-166BF7C0469D}" presName="sp" presStyleCnt="0"/>
      <dgm:spPr/>
    </dgm:pt>
    <dgm:pt modelId="{82F02DBA-B462-4686-8CD2-E76CD5BE87D9}" type="pres">
      <dgm:prSet presAssocID="{96BEBA1D-F6D2-471D-94DC-668D6B8C447C}" presName="composite" presStyleCnt="0"/>
      <dgm:spPr/>
    </dgm:pt>
    <dgm:pt modelId="{A7DEA731-B552-4124-9570-F3A1FDAC50B8}" type="pres">
      <dgm:prSet presAssocID="{96BEBA1D-F6D2-471D-94DC-668D6B8C447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319BA-2375-4D7C-9501-A98D944062CC}" type="pres">
      <dgm:prSet presAssocID="{96BEBA1D-F6D2-471D-94DC-668D6B8C447C}" presName="descendantText" presStyleLbl="alignAcc1" presStyleIdx="3" presStyleCnt="4" custScaleY="133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77A9BC-C0AC-45BA-811C-6F765331B660}" srcId="{24552DCF-BA91-44F1-ABF6-351CE9B139AD}" destId="{28EAE99C-AF0E-43B1-B411-95E4A73F29C8}" srcOrd="2" destOrd="0" parTransId="{D39035FA-32B0-4209-8687-3EAC98136C1F}" sibTransId="{809252AA-1122-4FE9-84AC-166BF7C0469D}"/>
    <dgm:cxn modelId="{A7D3571C-4AD8-4210-A99F-844A31F9E9F3}" type="presOf" srcId="{F6A2403E-EACE-4331-9F51-FC75AAEBA52F}" destId="{322C0311-A4CF-4215-B197-F4584BCA08B1}" srcOrd="0" destOrd="0" presId="urn:microsoft.com/office/officeart/2005/8/layout/chevron2"/>
    <dgm:cxn modelId="{C6FFD737-5E87-4074-A24B-0A9BD9CA3FEA}" srcId="{24552DCF-BA91-44F1-ABF6-351CE9B139AD}" destId="{F6A2403E-EACE-4331-9F51-FC75AAEBA52F}" srcOrd="1" destOrd="0" parTransId="{04E3FF02-5DBB-4880-BAFA-AD46BF9CABD0}" sibTransId="{7B2EED7A-2643-49FF-B9D7-9CD5CC5CCEAC}"/>
    <dgm:cxn modelId="{152598CB-CB3C-49F5-BDD7-F63707C49202}" type="presOf" srcId="{56305EAD-B2AF-4D1C-A891-3DB273A2BA07}" destId="{5517F6D9-2B55-44BD-B0C7-E353970B0CE5}" srcOrd="0" destOrd="0" presId="urn:microsoft.com/office/officeart/2005/8/layout/chevron2"/>
    <dgm:cxn modelId="{5A9B1066-3DF7-4282-94F8-D5CF3998A40B}" type="presOf" srcId="{C7A087FC-69ED-4307-915A-7042FB2FA2E2}" destId="{E3A8BF7E-9927-4AEB-A831-218411F0F024}" srcOrd="0" destOrd="0" presId="urn:microsoft.com/office/officeart/2005/8/layout/chevron2"/>
    <dgm:cxn modelId="{80AE09EE-6B29-47AF-97A4-C5137136B08B}" srcId="{28EAE99C-AF0E-43B1-B411-95E4A73F29C8}" destId="{C7A087FC-69ED-4307-915A-7042FB2FA2E2}" srcOrd="0" destOrd="0" parTransId="{2D866019-C0AA-45A7-8ABD-E719EF7674F0}" sibTransId="{3273E0C4-E785-463A-A08E-1AF240D294A2}"/>
    <dgm:cxn modelId="{2DD316E3-F693-4C2D-BB2C-5380DB7278EC}" srcId="{96BEBA1D-F6D2-471D-94DC-668D6B8C447C}" destId="{A7F11F41-EA03-4532-AA32-F91F18FDDD5C}" srcOrd="0" destOrd="0" parTransId="{48468445-C163-4240-8DF3-C7B6C91ED621}" sibTransId="{003DE2BF-F707-4637-8A7F-966809B4852E}"/>
    <dgm:cxn modelId="{B75E95CE-3801-4CCB-9664-2572633F90A9}" type="presOf" srcId="{737E71F9-791D-4D3C-B1A7-4C147D0F215F}" destId="{64CEBB3D-6584-4170-B010-1CD24B141E78}" srcOrd="0" destOrd="0" presId="urn:microsoft.com/office/officeart/2005/8/layout/chevron2"/>
    <dgm:cxn modelId="{BEDDFE89-B704-4533-94E9-D93839790422}" type="presOf" srcId="{24552DCF-BA91-44F1-ABF6-351CE9B139AD}" destId="{8D08C15C-24ED-49F1-9356-67F997D8539D}" srcOrd="0" destOrd="0" presId="urn:microsoft.com/office/officeart/2005/8/layout/chevron2"/>
    <dgm:cxn modelId="{D11E638E-2773-4E84-9F95-F59BF7123FAA}" srcId="{F6A2403E-EACE-4331-9F51-FC75AAEBA52F}" destId="{775590FF-4BF0-45E7-A963-779C3ED059D5}" srcOrd="0" destOrd="0" parTransId="{17708820-ABCC-46DF-885F-DC20AA2E77A4}" sibTransId="{3275F136-2785-4212-BF06-B10886215C12}"/>
    <dgm:cxn modelId="{5BBEECA8-09CA-497A-8736-2590DAC6D0C5}" srcId="{24552DCF-BA91-44F1-ABF6-351CE9B139AD}" destId="{96BEBA1D-F6D2-471D-94DC-668D6B8C447C}" srcOrd="3" destOrd="0" parTransId="{1A34D40C-AD95-4525-8194-CC4E70BBB94D}" sibTransId="{7B32121D-BD78-425E-B7A3-EE0587A4567A}"/>
    <dgm:cxn modelId="{DFE0EE18-AAE7-496C-AB86-3A0C48ED176B}" srcId="{24552DCF-BA91-44F1-ABF6-351CE9B139AD}" destId="{737E71F9-791D-4D3C-B1A7-4C147D0F215F}" srcOrd="0" destOrd="0" parTransId="{B5E57C5C-3D28-4F0B-A6B1-3266285A97F7}" sibTransId="{6B3904DA-A222-49AA-A685-34B1FA2C58B9}"/>
    <dgm:cxn modelId="{16ED3DCB-E9C9-470B-9882-BC3098C7F8E2}" type="presOf" srcId="{A7F11F41-EA03-4532-AA32-F91F18FDDD5C}" destId="{3F9319BA-2375-4D7C-9501-A98D944062CC}" srcOrd="0" destOrd="0" presId="urn:microsoft.com/office/officeart/2005/8/layout/chevron2"/>
    <dgm:cxn modelId="{A7C43FF2-D281-475D-9A09-D2757E929AD8}" type="presOf" srcId="{28EAE99C-AF0E-43B1-B411-95E4A73F29C8}" destId="{EF604F0C-0328-4A53-B685-5024C1311BDC}" srcOrd="0" destOrd="0" presId="urn:microsoft.com/office/officeart/2005/8/layout/chevron2"/>
    <dgm:cxn modelId="{0700BBA8-7597-44E6-BDB6-6AF182B6A009}" srcId="{737E71F9-791D-4D3C-B1A7-4C147D0F215F}" destId="{56305EAD-B2AF-4D1C-A891-3DB273A2BA07}" srcOrd="0" destOrd="0" parTransId="{224D823C-3543-4A61-9C4C-EA8D2FB56AEC}" sibTransId="{2D11BF6A-F212-428B-A8D9-AC110F964301}"/>
    <dgm:cxn modelId="{8480BD3A-4E55-433E-B52E-3C824E232904}" type="presOf" srcId="{96BEBA1D-F6D2-471D-94DC-668D6B8C447C}" destId="{A7DEA731-B552-4124-9570-F3A1FDAC50B8}" srcOrd="0" destOrd="0" presId="urn:microsoft.com/office/officeart/2005/8/layout/chevron2"/>
    <dgm:cxn modelId="{E18A3CA1-156D-4CFD-9E62-8FA8C4E19953}" type="presOf" srcId="{775590FF-4BF0-45E7-A963-779C3ED059D5}" destId="{12562FC7-AA32-4E68-84EE-123BD951E4C8}" srcOrd="0" destOrd="0" presId="urn:microsoft.com/office/officeart/2005/8/layout/chevron2"/>
    <dgm:cxn modelId="{1459A1AE-5233-4DFA-8E5F-D4DD0CD65285}" type="presParOf" srcId="{8D08C15C-24ED-49F1-9356-67F997D8539D}" destId="{A3C549D9-BB51-4E18-A8FD-11B9B588A40F}" srcOrd="0" destOrd="0" presId="urn:microsoft.com/office/officeart/2005/8/layout/chevron2"/>
    <dgm:cxn modelId="{A84E0BFF-620E-4339-8632-AD371A063D88}" type="presParOf" srcId="{A3C549D9-BB51-4E18-A8FD-11B9B588A40F}" destId="{64CEBB3D-6584-4170-B010-1CD24B141E78}" srcOrd="0" destOrd="0" presId="urn:microsoft.com/office/officeart/2005/8/layout/chevron2"/>
    <dgm:cxn modelId="{9EDAA864-3441-4B85-BBDD-C5602A0F8101}" type="presParOf" srcId="{A3C549D9-BB51-4E18-A8FD-11B9B588A40F}" destId="{5517F6D9-2B55-44BD-B0C7-E353970B0CE5}" srcOrd="1" destOrd="0" presId="urn:microsoft.com/office/officeart/2005/8/layout/chevron2"/>
    <dgm:cxn modelId="{9C3C3CD5-01DE-4C19-9CBF-37137E0FD2C3}" type="presParOf" srcId="{8D08C15C-24ED-49F1-9356-67F997D8539D}" destId="{B4833E9E-8A05-4695-8F14-E14E7475ABD4}" srcOrd="1" destOrd="0" presId="urn:microsoft.com/office/officeart/2005/8/layout/chevron2"/>
    <dgm:cxn modelId="{4166FBC5-FBED-4014-B798-1E2602088FA9}" type="presParOf" srcId="{8D08C15C-24ED-49F1-9356-67F997D8539D}" destId="{78E735BF-D474-41EB-8A44-31A7350EEB4F}" srcOrd="2" destOrd="0" presId="urn:microsoft.com/office/officeart/2005/8/layout/chevron2"/>
    <dgm:cxn modelId="{A8AB6A44-78BF-45DC-9BD2-D7A9CFD9BC40}" type="presParOf" srcId="{78E735BF-D474-41EB-8A44-31A7350EEB4F}" destId="{322C0311-A4CF-4215-B197-F4584BCA08B1}" srcOrd="0" destOrd="0" presId="urn:microsoft.com/office/officeart/2005/8/layout/chevron2"/>
    <dgm:cxn modelId="{CC2F20BE-A474-4117-B365-C2C7183363AA}" type="presParOf" srcId="{78E735BF-D474-41EB-8A44-31A7350EEB4F}" destId="{12562FC7-AA32-4E68-84EE-123BD951E4C8}" srcOrd="1" destOrd="0" presId="urn:microsoft.com/office/officeart/2005/8/layout/chevron2"/>
    <dgm:cxn modelId="{AC438DC8-6E43-4D65-A039-E3A2A78FDB7A}" type="presParOf" srcId="{8D08C15C-24ED-49F1-9356-67F997D8539D}" destId="{1541635E-196C-44B8-B0B4-308AD88F971D}" srcOrd="3" destOrd="0" presId="urn:microsoft.com/office/officeart/2005/8/layout/chevron2"/>
    <dgm:cxn modelId="{F51148D7-E5BE-4953-A09F-F6657380F301}" type="presParOf" srcId="{8D08C15C-24ED-49F1-9356-67F997D8539D}" destId="{AFE73E82-588A-4FCF-B9A1-9ACD2E1DAEA8}" srcOrd="4" destOrd="0" presId="urn:microsoft.com/office/officeart/2005/8/layout/chevron2"/>
    <dgm:cxn modelId="{E476523C-B6AA-42DE-BB66-2C860F65D10D}" type="presParOf" srcId="{AFE73E82-588A-4FCF-B9A1-9ACD2E1DAEA8}" destId="{EF604F0C-0328-4A53-B685-5024C1311BDC}" srcOrd="0" destOrd="0" presId="urn:microsoft.com/office/officeart/2005/8/layout/chevron2"/>
    <dgm:cxn modelId="{32CCAB35-DAD9-4F2E-BA81-DE6E68227A68}" type="presParOf" srcId="{AFE73E82-588A-4FCF-B9A1-9ACD2E1DAEA8}" destId="{E3A8BF7E-9927-4AEB-A831-218411F0F024}" srcOrd="1" destOrd="0" presId="urn:microsoft.com/office/officeart/2005/8/layout/chevron2"/>
    <dgm:cxn modelId="{6889D07C-AFED-4030-8B5E-C55816B3720D}" type="presParOf" srcId="{8D08C15C-24ED-49F1-9356-67F997D8539D}" destId="{2E99F2A3-C91F-4CB8-A8B5-F5E3650A63AF}" srcOrd="5" destOrd="0" presId="urn:microsoft.com/office/officeart/2005/8/layout/chevron2"/>
    <dgm:cxn modelId="{97418FE8-4743-4172-99D1-D230C249BE7F}" type="presParOf" srcId="{8D08C15C-24ED-49F1-9356-67F997D8539D}" destId="{82F02DBA-B462-4686-8CD2-E76CD5BE87D9}" srcOrd="6" destOrd="0" presId="urn:microsoft.com/office/officeart/2005/8/layout/chevron2"/>
    <dgm:cxn modelId="{6343B184-5418-4F0A-ADC5-F8799141A711}" type="presParOf" srcId="{82F02DBA-B462-4686-8CD2-E76CD5BE87D9}" destId="{A7DEA731-B552-4124-9570-F3A1FDAC50B8}" srcOrd="0" destOrd="0" presId="urn:microsoft.com/office/officeart/2005/8/layout/chevron2"/>
    <dgm:cxn modelId="{F3C2BF48-B6E0-4108-804D-6408939F074A}" type="presParOf" srcId="{82F02DBA-B462-4686-8CD2-E76CD5BE87D9}" destId="{3F9319BA-2375-4D7C-9501-A98D944062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1B009-86B5-4251-9922-72BF80BDDEC3}" type="doc">
      <dgm:prSet loTypeId="urn:microsoft.com/office/officeart/2005/8/layout/chart3" loCatId="cycle" qsTypeId="urn:microsoft.com/office/officeart/2005/8/quickstyle/simple1" qsCatId="simple" csTypeId="urn:microsoft.com/office/officeart/2005/8/colors/colorful2" csCatId="colorful" phldr="1"/>
      <dgm:spPr/>
    </dgm:pt>
    <dgm:pt modelId="{E1064B9C-B0C0-44FA-8391-C37BB6D8E714}">
      <dgm:prSet phldrT="[Текст]" custT="1"/>
      <dgm:spPr/>
      <dgm:t>
        <a:bodyPr/>
        <a:lstStyle/>
        <a:p>
          <a:endParaRPr lang="ru-RU" sz="2800" dirty="0"/>
        </a:p>
      </dgm:t>
    </dgm:pt>
    <dgm:pt modelId="{60D01407-BAD4-48D1-A3F6-9CCCD12ACD7C}" type="parTrans" cxnId="{93B9E6B6-DFDF-463C-9390-F900E1A8098A}">
      <dgm:prSet/>
      <dgm:spPr/>
      <dgm:t>
        <a:bodyPr/>
        <a:lstStyle/>
        <a:p>
          <a:endParaRPr lang="ru-RU"/>
        </a:p>
      </dgm:t>
    </dgm:pt>
    <dgm:pt modelId="{F424CD9A-CEF7-497D-B01D-F08CF6D52241}" type="sibTrans" cxnId="{93B9E6B6-DFDF-463C-9390-F900E1A8098A}">
      <dgm:prSet/>
      <dgm:spPr/>
      <dgm:t>
        <a:bodyPr/>
        <a:lstStyle/>
        <a:p>
          <a:endParaRPr lang="ru-RU"/>
        </a:p>
      </dgm:t>
    </dgm:pt>
    <dgm:pt modelId="{547780CF-8CC4-4E6F-9181-0E61251FFE2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Работники,  не связанные с новыми технологиями</a:t>
          </a:r>
          <a:endParaRPr lang="ru-RU" sz="2400" b="1" dirty="0">
            <a:solidFill>
              <a:schemeClr val="tx1"/>
            </a:solidFill>
          </a:endParaRPr>
        </a:p>
      </dgm:t>
    </dgm:pt>
    <dgm:pt modelId="{D6336849-5E5F-4509-AE99-87473A254909}" type="parTrans" cxnId="{3B0166CB-3761-4154-ACED-535C2C91E3C8}">
      <dgm:prSet/>
      <dgm:spPr/>
      <dgm:t>
        <a:bodyPr/>
        <a:lstStyle/>
        <a:p>
          <a:endParaRPr lang="ru-RU"/>
        </a:p>
      </dgm:t>
    </dgm:pt>
    <dgm:pt modelId="{F0186871-0809-478F-9288-AA33EDB753EE}" type="sibTrans" cxnId="{3B0166CB-3761-4154-ACED-535C2C91E3C8}">
      <dgm:prSet/>
      <dgm:spPr/>
      <dgm:t>
        <a:bodyPr/>
        <a:lstStyle/>
        <a:p>
          <a:endParaRPr lang="ru-RU"/>
        </a:p>
      </dgm:t>
    </dgm:pt>
    <dgm:pt modelId="{ABB2258A-DE99-4ED5-9BDF-B9B700279492}" type="pres">
      <dgm:prSet presAssocID="{6A71B009-86B5-4251-9922-72BF80BDDEC3}" presName="compositeShape" presStyleCnt="0">
        <dgm:presLayoutVars>
          <dgm:chMax val="7"/>
          <dgm:dir/>
          <dgm:resizeHandles val="exact"/>
        </dgm:presLayoutVars>
      </dgm:prSet>
      <dgm:spPr/>
    </dgm:pt>
    <dgm:pt modelId="{AC461B55-ACBF-41F0-99FB-9190454D344D}" type="pres">
      <dgm:prSet presAssocID="{6A71B009-86B5-4251-9922-72BF80BDDEC3}" presName="wedge1" presStyleLbl="node1" presStyleIdx="0" presStyleCnt="2" custScaleX="72825"/>
      <dgm:spPr/>
      <dgm:t>
        <a:bodyPr/>
        <a:lstStyle/>
        <a:p>
          <a:endParaRPr lang="ru-RU"/>
        </a:p>
      </dgm:t>
    </dgm:pt>
    <dgm:pt modelId="{C600BFF6-5192-4E71-8C0B-569E81BA1F5E}" type="pres">
      <dgm:prSet presAssocID="{6A71B009-86B5-4251-9922-72BF80BDDEC3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45654-2BCD-456F-8B79-D6E7C8939CA2}" type="pres">
      <dgm:prSet presAssocID="{6A71B009-86B5-4251-9922-72BF80BDDEC3}" presName="wedge2" presStyleLbl="node1" presStyleIdx="1" presStyleCnt="2" custScaleX="195813"/>
      <dgm:spPr/>
      <dgm:t>
        <a:bodyPr/>
        <a:lstStyle/>
        <a:p>
          <a:endParaRPr lang="ru-RU"/>
        </a:p>
      </dgm:t>
    </dgm:pt>
    <dgm:pt modelId="{EB795500-9379-4098-AB44-CD8174E3CE3F}" type="pres">
      <dgm:prSet presAssocID="{6A71B009-86B5-4251-9922-72BF80BDDEC3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510326-8F10-4D7D-AF6E-FC8A2432C8C7}" type="presOf" srcId="{E1064B9C-B0C0-44FA-8391-C37BB6D8E714}" destId="{AC461B55-ACBF-41F0-99FB-9190454D344D}" srcOrd="0" destOrd="0" presId="urn:microsoft.com/office/officeart/2005/8/layout/chart3"/>
    <dgm:cxn modelId="{3B0166CB-3761-4154-ACED-535C2C91E3C8}" srcId="{6A71B009-86B5-4251-9922-72BF80BDDEC3}" destId="{547780CF-8CC4-4E6F-9181-0E61251FFE2F}" srcOrd="1" destOrd="0" parTransId="{D6336849-5E5F-4509-AE99-87473A254909}" sibTransId="{F0186871-0809-478F-9288-AA33EDB753EE}"/>
    <dgm:cxn modelId="{93B9E6B6-DFDF-463C-9390-F900E1A8098A}" srcId="{6A71B009-86B5-4251-9922-72BF80BDDEC3}" destId="{E1064B9C-B0C0-44FA-8391-C37BB6D8E714}" srcOrd="0" destOrd="0" parTransId="{60D01407-BAD4-48D1-A3F6-9CCCD12ACD7C}" sibTransId="{F424CD9A-CEF7-497D-B01D-F08CF6D52241}"/>
    <dgm:cxn modelId="{56BA3878-9B1F-412E-8287-A6864E84DD3D}" type="presOf" srcId="{E1064B9C-B0C0-44FA-8391-C37BB6D8E714}" destId="{C600BFF6-5192-4E71-8C0B-569E81BA1F5E}" srcOrd="1" destOrd="0" presId="urn:microsoft.com/office/officeart/2005/8/layout/chart3"/>
    <dgm:cxn modelId="{B2E01AF0-1739-4703-BB64-8B9A40DCB9BB}" type="presOf" srcId="{6A71B009-86B5-4251-9922-72BF80BDDEC3}" destId="{ABB2258A-DE99-4ED5-9BDF-B9B700279492}" srcOrd="0" destOrd="0" presId="urn:microsoft.com/office/officeart/2005/8/layout/chart3"/>
    <dgm:cxn modelId="{56B8361C-EA36-48FE-86E6-29F44D325CE2}" type="presOf" srcId="{547780CF-8CC4-4E6F-9181-0E61251FFE2F}" destId="{EB795500-9379-4098-AB44-CD8174E3CE3F}" srcOrd="1" destOrd="0" presId="urn:microsoft.com/office/officeart/2005/8/layout/chart3"/>
    <dgm:cxn modelId="{2A3291BA-84DC-4CBA-AA8B-8179B4BA7E96}" type="presOf" srcId="{547780CF-8CC4-4E6F-9181-0E61251FFE2F}" destId="{B9545654-2BCD-456F-8B79-D6E7C8939CA2}" srcOrd="0" destOrd="0" presId="urn:microsoft.com/office/officeart/2005/8/layout/chart3"/>
    <dgm:cxn modelId="{8D065ADD-B607-4164-9DE3-A31CC9C30F4A}" type="presParOf" srcId="{ABB2258A-DE99-4ED5-9BDF-B9B700279492}" destId="{AC461B55-ACBF-41F0-99FB-9190454D344D}" srcOrd="0" destOrd="0" presId="urn:microsoft.com/office/officeart/2005/8/layout/chart3"/>
    <dgm:cxn modelId="{43F60C8C-C48A-4F3E-A4DC-5D8D4A104E5D}" type="presParOf" srcId="{ABB2258A-DE99-4ED5-9BDF-B9B700279492}" destId="{C600BFF6-5192-4E71-8C0B-569E81BA1F5E}" srcOrd="1" destOrd="0" presId="urn:microsoft.com/office/officeart/2005/8/layout/chart3"/>
    <dgm:cxn modelId="{53D97E0F-E1D3-4540-94F6-CBBF0220F65F}" type="presParOf" srcId="{ABB2258A-DE99-4ED5-9BDF-B9B700279492}" destId="{B9545654-2BCD-456F-8B79-D6E7C8939CA2}" srcOrd="2" destOrd="0" presId="urn:microsoft.com/office/officeart/2005/8/layout/chart3"/>
    <dgm:cxn modelId="{EACDAC8D-654B-40EA-9ECA-4E7BBA027060}" type="presParOf" srcId="{ABB2258A-DE99-4ED5-9BDF-B9B700279492}" destId="{EB795500-9379-4098-AB44-CD8174E3CE3F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EBB3D-6584-4170-B010-1CD24B141E78}">
      <dsp:nvSpPr>
        <dsp:cNvPr id="0" name=""/>
        <dsp:cNvSpPr/>
      </dsp:nvSpPr>
      <dsp:spPr>
        <a:xfrm rot="5400000">
          <a:off x="-189683" y="211258"/>
          <a:ext cx="1264555" cy="88518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-5400000">
        <a:off x="1" y="464170"/>
        <a:ext cx="885189" cy="379366"/>
      </dsp:txXfrm>
    </dsp:sp>
    <dsp:sp modelId="{5517F6D9-2B55-44BD-B0C7-E353970B0CE5}">
      <dsp:nvSpPr>
        <dsp:cNvPr id="0" name=""/>
        <dsp:cNvSpPr/>
      </dsp:nvSpPr>
      <dsp:spPr>
        <a:xfrm rot="5400000">
          <a:off x="4267241" y="-3412132"/>
          <a:ext cx="843932" cy="7687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Georgia" pitchFamily="18" charset="0"/>
            </a:rPr>
            <a:t>Развитие информационных технологий </a:t>
          </a:r>
          <a:endParaRPr lang="ru-RU" sz="2400" b="1" kern="1200" dirty="0">
            <a:latin typeface="Georgia" pitchFamily="18" charset="0"/>
          </a:endParaRPr>
        </a:p>
      </dsp:txBody>
      <dsp:txXfrm rot="-5400000">
        <a:off x="845523" y="50783"/>
        <a:ext cx="7646173" cy="761538"/>
      </dsp:txXfrm>
    </dsp:sp>
    <dsp:sp modelId="{322C0311-A4CF-4215-B197-F4584BCA08B1}">
      <dsp:nvSpPr>
        <dsp:cNvPr id="0" name=""/>
        <dsp:cNvSpPr/>
      </dsp:nvSpPr>
      <dsp:spPr>
        <a:xfrm rot="5400000">
          <a:off x="-189683" y="1528534"/>
          <a:ext cx="1264555" cy="885189"/>
        </a:xfrm>
        <a:prstGeom prst="chevron">
          <a:avLst/>
        </a:prstGeom>
        <a:solidFill>
          <a:schemeClr val="accent5">
            <a:hueOff val="101881"/>
            <a:satOff val="20379"/>
            <a:lumOff val="4706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-5400000">
        <a:off x="1" y="1781446"/>
        <a:ext cx="885189" cy="379366"/>
      </dsp:txXfrm>
    </dsp:sp>
    <dsp:sp modelId="{12562FC7-AA32-4E68-84EE-123BD951E4C8}">
      <dsp:nvSpPr>
        <dsp:cNvPr id="0" name=""/>
        <dsp:cNvSpPr/>
      </dsp:nvSpPr>
      <dsp:spPr>
        <a:xfrm rot="5400000">
          <a:off x="4133474" y="-2093853"/>
          <a:ext cx="1190800" cy="7687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Georgia" pitchFamily="18" charset="0"/>
            </a:rPr>
            <a:t>Увеличение доли информационных отраслей в ВВП, в общей численности рабочих </a:t>
          </a:r>
          <a:endParaRPr lang="ru-RU" sz="2400" b="1" kern="1200" dirty="0">
            <a:latin typeface="Georgia" pitchFamily="18" charset="0"/>
          </a:endParaRPr>
        </a:p>
      </dsp:txBody>
      <dsp:txXfrm rot="-5400000">
        <a:off x="885189" y="1212562"/>
        <a:ext cx="7629240" cy="1074540"/>
      </dsp:txXfrm>
    </dsp:sp>
    <dsp:sp modelId="{EF604F0C-0328-4A53-B685-5024C1311BDC}">
      <dsp:nvSpPr>
        <dsp:cNvPr id="0" name=""/>
        <dsp:cNvSpPr/>
      </dsp:nvSpPr>
      <dsp:spPr>
        <a:xfrm rot="5400000">
          <a:off x="-189683" y="2788302"/>
          <a:ext cx="1264555" cy="885189"/>
        </a:xfrm>
        <a:prstGeom prst="chevron">
          <a:avLst/>
        </a:prstGeom>
        <a:solidFill>
          <a:schemeClr val="accent5">
            <a:hueOff val="203762"/>
            <a:satOff val="40758"/>
            <a:lumOff val="9412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-5400000">
        <a:off x="1" y="3041214"/>
        <a:ext cx="885189" cy="379366"/>
      </dsp:txXfrm>
    </dsp:sp>
    <dsp:sp modelId="{E3A8BF7E-9927-4AEB-A831-218411F0F024}">
      <dsp:nvSpPr>
        <dsp:cNvPr id="0" name=""/>
        <dsp:cNvSpPr/>
      </dsp:nvSpPr>
      <dsp:spPr>
        <a:xfrm rot="5400000">
          <a:off x="4190983" y="-834085"/>
          <a:ext cx="1075783" cy="7687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Georgia" pitchFamily="18" charset="0"/>
            </a:rPr>
            <a:t>Сетевая структура в организации производства и труда работников  </a:t>
          </a:r>
          <a:endParaRPr lang="ru-RU" sz="2400" b="1" kern="1200" dirty="0">
            <a:latin typeface="Georgia" pitchFamily="18" charset="0"/>
          </a:endParaRPr>
        </a:p>
      </dsp:txBody>
      <dsp:txXfrm rot="-5400000">
        <a:off x="885190" y="2524223"/>
        <a:ext cx="7634855" cy="970753"/>
      </dsp:txXfrm>
    </dsp:sp>
    <dsp:sp modelId="{A7DEA731-B552-4124-9570-F3A1FDAC50B8}">
      <dsp:nvSpPr>
        <dsp:cNvPr id="0" name=""/>
        <dsp:cNvSpPr/>
      </dsp:nvSpPr>
      <dsp:spPr>
        <a:xfrm rot="5400000">
          <a:off x="-189683" y="4058074"/>
          <a:ext cx="1264555" cy="885189"/>
        </a:xfrm>
        <a:prstGeom prst="chevron">
          <a:avLst/>
        </a:prstGeom>
        <a:solidFill>
          <a:schemeClr val="accent5">
            <a:hueOff val="305643"/>
            <a:satOff val="61137"/>
            <a:lumOff val="14118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 rot="-5400000">
        <a:off x="1" y="4310986"/>
        <a:ext cx="885189" cy="379366"/>
      </dsp:txXfrm>
    </dsp:sp>
    <dsp:sp modelId="{3F9319BA-2375-4D7C-9501-A98D944062CC}">
      <dsp:nvSpPr>
        <dsp:cNvPr id="0" name=""/>
        <dsp:cNvSpPr/>
      </dsp:nvSpPr>
      <dsp:spPr>
        <a:xfrm rot="5400000">
          <a:off x="4180979" y="435685"/>
          <a:ext cx="1095789" cy="7687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Georgia" pitchFamily="18" charset="0"/>
            </a:rPr>
            <a:t>Новые требования к работнику, формирование интеллектуального капитала </a:t>
          </a:r>
          <a:endParaRPr lang="ru-RU" sz="2400" b="1" kern="1200" dirty="0">
            <a:latin typeface="Georgia" pitchFamily="18" charset="0"/>
          </a:endParaRPr>
        </a:p>
      </dsp:txBody>
      <dsp:txXfrm rot="-5400000">
        <a:off x="885189" y="3784967"/>
        <a:ext cx="7633878" cy="988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61B55-ACBF-41F0-99FB-9190454D344D}">
      <dsp:nvSpPr>
        <dsp:cNvPr id="0" name=""/>
        <dsp:cNvSpPr/>
      </dsp:nvSpPr>
      <dsp:spPr>
        <a:xfrm>
          <a:off x="1731943" y="368301"/>
          <a:ext cx="2816262" cy="3867165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140075" y="943772"/>
        <a:ext cx="989044" cy="2716223"/>
      </dsp:txXfrm>
    </dsp:sp>
    <dsp:sp modelId="{B9545654-2BCD-456F-8B79-D6E7C8939CA2}">
      <dsp:nvSpPr>
        <dsp:cNvPr id="0" name=""/>
        <dsp:cNvSpPr/>
      </dsp:nvSpPr>
      <dsp:spPr>
        <a:xfrm>
          <a:off x="-738206" y="368301"/>
          <a:ext cx="7572412" cy="386716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Работники,  не связанные с новыми технологиями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3567" y="943772"/>
        <a:ext cx="2659358" cy="2716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9FE3A-1665-44BF-8F97-BC90AE8B15AF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5179D-58AC-4225-A6F1-032472107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0056-3C8D-45B2-B120-ABFEE66A461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0056-3C8D-45B2-B120-ABFEE66A461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7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4376F79-2A27-4A45-A272-5D3DF5455BA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147523-7C5E-4A9C-A971-5F629CC18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F79-2A27-4A45-A272-5D3DF5455BA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7523-7C5E-4A9C-A971-5F629CC18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F79-2A27-4A45-A272-5D3DF5455BA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7523-7C5E-4A9C-A971-5F629CC18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F79-2A27-4A45-A272-5D3DF5455BA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7523-7C5E-4A9C-A971-5F629CC18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F79-2A27-4A45-A272-5D3DF5455BA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7523-7C5E-4A9C-A971-5F629CC18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F79-2A27-4A45-A272-5D3DF5455BA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7523-7C5E-4A9C-A971-5F629CC18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F79-2A27-4A45-A272-5D3DF5455BA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7523-7C5E-4A9C-A971-5F629CC18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F79-2A27-4A45-A272-5D3DF5455BA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7523-7C5E-4A9C-A971-5F629CC18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F79-2A27-4A45-A272-5D3DF5455BA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7523-7C5E-4A9C-A971-5F629CC18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F79-2A27-4A45-A272-5D3DF5455BA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7523-7C5E-4A9C-A971-5F629CC18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F79-2A27-4A45-A272-5D3DF5455BA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7523-7C5E-4A9C-A971-5F629CC18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4376F79-2A27-4A45-A272-5D3DF5455BA9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147523-7C5E-4A9C-A971-5F629CC18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511043" cy="17021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Современное общество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42976" y="428604"/>
            <a:ext cx="7215238" cy="1000132"/>
          </a:xfrm>
          <a:prstGeom prst="round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/>
                </a:solidFill>
                <a:latin typeface="+mj-lt"/>
              </a:rPr>
              <a:t>Глобализация в экономике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63" y="1785938"/>
            <a:ext cx="3214687" cy="10001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/>
                </a:solidFill>
                <a:latin typeface="+mj-lt"/>
              </a:rPr>
              <a:t>Рынок товаров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63" y="3357563"/>
            <a:ext cx="3214687" cy="10001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/>
                </a:solidFill>
                <a:latin typeface="+mj-lt"/>
              </a:rPr>
              <a:t>Рынок услуг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5" y="1928813"/>
            <a:ext cx="3214688" cy="16430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/>
                </a:solidFill>
                <a:latin typeface="+mj-lt"/>
              </a:rPr>
              <a:t>Рынок рабочей силы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3000" y="4857750"/>
            <a:ext cx="3214688" cy="10001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/>
                </a:solidFill>
                <a:latin typeface="+mj-lt"/>
              </a:rPr>
              <a:t>Рынок капиталов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5" y="4286250"/>
            <a:ext cx="3214688" cy="10001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/>
                </a:solidFill>
                <a:latin typeface="+mj-lt"/>
              </a:rPr>
              <a:t>Рынок инноваций  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>
            <a:off x="642938" y="857250"/>
            <a:ext cx="4286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44650" y="3143250"/>
            <a:ext cx="4573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42938" y="5429250"/>
            <a:ext cx="5000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2938" y="3857625"/>
            <a:ext cx="35718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42938" y="2214563"/>
            <a:ext cx="3571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358188" y="928688"/>
            <a:ext cx="214312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679406" y="2821782"/>
            <a:ext cx="378777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8286750" y="4714875"/>
            <a:ext cx="285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8286750" y="2643188"/>
            <a:ext cx="28575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5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1082675"/>
          </a:xfrm>
          <a:solidFill>
            <a:srgbClr val="9900FF"/>
          </a:solidFill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chemeClr val="bg1"/>
                </a:solidFill>
                <a:latin typeface="Georgia" panose="02040502050405020303" pitchFamily="18" charset="0"/>
              </a:rPr>
              <a:t>ТНК-фирмы , имеющие дочерние предприятия во многих странах мира.</a:t>
            </a:r>
          </a:p>
        </p:txBody>
      </p:sp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285750" y="1397000"/>
          <a:ext cx="8572500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8571719" imgH="5175953" progId="Excel.Sheet.8">
                  <p:embed/>
                </p:oleObj>
              </mc:Choice>
              <mc:Fallback>
                <p:oleObj r:id="rId3" imgW="8571719" imgH="5175953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397000"/>
                        <a:ext cx="8572500" cy="517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6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661394"/>
              </p:ext>
            </p:extLst>
          </p:nvPr>
        </p:nvGraphicFramePr>
        <p:xfrm>
          <a:off x="500063" y="1714500"/>
          <a:ext cx="8286749" cy="4645024"/>
        </p:xfrm>
        <a:graphic>
          <a:graphicData uri="http://schemas.openxmlformats.org/drawingml/2006/table">
            <a:tbl>
              <a:tblPr/>
              <a:tblGrid>
                <a:gridCol w="256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8654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Транснациональная корпорация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Годовой объем оборота (млрд. долл.) </a:t>
                      </a:r>
                      <a:r>
                        <a:rPr lang="en-US" sz="2000" b="1" dirty="0" smtClean="0">
                          <a:latin typeface="Georgia" pitchFamily="18" charset="0"/>
                        </a:rPr>
                        <a:t>(2017)</a:t>
                      </a:r>
                      <a:endParaRPr lang="ru-RU" sz="2000" b="1" dirty="0">
                        <a:latin typeface="Georgia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Страна, примерно соответствующая данной ТНК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Годовой объем ВВП (млрд. долл.)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1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Georgia" pitchFamily="18" charset="0"/>
                        </a:rPr>
                        <a:t>WAL-Mart</a:t>
                      </a:r>
                      <a:r>
                        <a:rPr lang="en-US" sz="2000" b="1" dirty="0">
                          <a:latin typeface="Georgia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119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Georgia" pitchFamily="18" charset="0"/>
                        </a:rPr>
                        <a:t>Греция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119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61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eorgia" pitchFamily="18" charset="0"/>
                        </a:rPr>
                        <a:t>Volkswagen AG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65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Georgia" pitchFamily="18" charset="0"/>
                        </a:rPr>
                        <a:t>Новая Зеландия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65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1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eorgia" pitchFamily="18" charset="0"/>
                        </a:rPr>
                        <a:t>Royal Dutch-Shell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172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Georgia" pitchFamily="18" charset="0"/>
                        </a:rPr>
                        <a:t>Гонконг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171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1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eorgia" pitchFamily="18" charset="0"/>
                        </a:rPr>
                        <a:t>IBM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79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Georgia" pitchFamily="18" charset="0"/>
                        </a:rPr>
                        <a:t>Египет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76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1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eorgia" pitchFamily="18" charset="0"/>
                        </a:rPr>
                        <a:t>Mitsubishi Corp.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129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Georgia" pitchFamily="18" charset="0"/>
                        </a:rPr>
                        <a:t>ЮАР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129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10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Georgia" pitchFamily="18" charset="0"/>
                        </a:rPr>
                        <a:t>Sony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latin typeface="Georgia" pitchFamily="18" charset="0"/>
                        </a:rPr>
                        <a:t>55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Georgia" pitchFamily="18" charset="0"/>
                        </a:rPr>
                        <a:t>Чехия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55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1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eorgia" pitchFamily="18" charset="0"/>
                        </a:rPr>
                        <a:t>GEC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latin typeface="Georgia" pitchFamily="18" charset="0"/>
                        </a:rPr>
                        <a:t>91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Georgia" pitchFamily="18" charset="0"/>
                        </a:rPr>
                        <a:t>Израиль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Georgia" pitchFamily="18" charset="0"/>
                        </a:rPr>
                        <a:t>92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18" name="Rectangle 2"/>
          <p:cNvSpPr>
            <a:spLocks noChangeArrowheads="1"/>
          </p:cNvSpPr>
          <p:nvPr/>
        </p:nvSpPr>
        <p:spPr bwMode="auto">
          <a:xfrm>
            <a:off x="357188" y="285750"/>
            <a:ext cx="8358187" cy="1384300"/>
          </a:xfrm>
          <a:prstGeom prst="rect">
            <a:avLst/>
          </a:prstGeom>
          <a:solidFill>
            <a:srgbClr val="99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chemeClr val="bg1"/>
                </a:solidFill>
                <a:latin typeface="Georgia" panose="02040502050405020303" pitchFamily="18" charset="0"/>
              </a:rPr>
              <a:t>Сравнение экономической роли некоторых крупных  ТНК и ВВП отдельных стран в конце 90-х</a:t>
            </a:r>
          </a:p>
        </p:txBody>
      </p:sp>
    </p:spTree>
    <p:extLst>
      <p:ext uri="{BB962C8B-B14F-4D97-AF65-F5344CB8AC3E}">
        <p14:creationId xmlns:p14="http://schemas.microsoft.com/office/powerpoint/2010/main" val="3065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14247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00188" y="4071938"/>
          <a:ext cx="3357562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3" imgW="3359187" imgH="2786113" progId="Excel.Sheet.8">
                  <p:embed/>
                </p:oleObj>
              </mc:Choice>
              <mc:Fallback>
                <p:oleObj r:id="rId3" imgW="3359187" imgH="2786113" progId="Excel.Sheet.8">
                  <p:embed/>
                  <p:pic>
                    <p:nvPicPr>
                      <p:cNvPr id="0" name="Picture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4071938"/>
                        <a:ext cx="3357562" cy="278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85725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163513" y="163513"/>
          <a:ext cx="3459162" cy="288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399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1143000"/>
          </a:xfrm>
          <a:solidFill>
            <a:srgbClr val="9900FF"/>
          </a:solidFill>
        </p:spPr>
        <p:txBody>
          <a:bodyPr/>
          <a:lstStyle/>
          <a:p>
            <a:pPr eaLnBrk="1" hangingPunct="1"/>
            <a:r>
              <a:rPr lang="ru-RU" altLang="ru-RU" sz="3100" b="1" i="1" smtClean="0">
                <a:solidFill>
                  <a:schemeClr val="bg1"/>
                </a:solidFill>
                <a:latin typeface="Georgia" panose="02040502050405020303" pitchFamily="18" charset="0"/>
              </a:rPr>
              <a:t>Характер взаимодействия мировой и национальных экономик </a:t>
            </a:r>
          </a:p>
        </p:txBody>
      </p:sp>
      <p:sp>
        <p:nvSpPr>
          <p:cNvPr id="6" name="Овал 5"/>
          <p:cNvSpPr/>
          <p:nvPr/>
        </p:nvSpPr>
        <p:spPr>
          <a:xfrm>
            <a:off x="571472" y="1714488"/>
            <a:ext cx="4071966" cy="321471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Georgia" pitchFamily="18" charset="0"/>
              </a:rPr>
              <a:t>Мировое экономическое сообщество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(ЕЭС, МВФ, АТЕС, ОПЕК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и т.д.)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6" y="2285992"/>
            <a:ext cx="3000396" cy="17859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Georgia" pitchFamily="18" charset="0"/>
              </a:rPr>
              <a:t>Национальная экономика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(Россия)</a:t>
            </a:r>
          </a:p>
        </p:txBody>
      </p:sp>
      <p:sp>
        <p:nvSpPr>
          <p:cNvPr id="8" name="Выгнутая вниз стрелка 7"/>
          <p:cNvSpPr/>
          <p:nvPr/>
        </p:nvSpPr>
        <p:spPr>
          <a:xfrm rot="21001235">
            <a:off x="2884488" y="4559300"/>
            <a:ext cx="4929187" cy="1571625"/>
          </a:xfrm>
          <a:prstGeom prst="curvedUp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21367604">
            <a:off x="3171825" y="4351338"/>
            <a:ext cx="4071938" cy="100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Georgia" pitchFamily="18" charset="0"/>
              </a:rPr>
              <a:t>определяет функционирование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139396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1143000"/>
          </a:xfrm>
          <a:solidFill>
            <a:srgbClr val="9900FF"/>
          </a:solidFill>
        </p:spPr>
        <p:txBody>
          <a:bodyPr/>
          <a:lstStyle/>
          <a:p>
            <a:pPr eaLnBrk="1" hangingPunct="1"/>
            <a:r>
              <a:rPr lang="ru-RU" altLang="ru-RU" sz="3100" b="1" i="1" smtClean="0">
                <a:solidFill>
                  <a:schemeClr val="bg1"/>
                </a:solidFill>
                <a:latin typeface="Georgia" panose="02040502050405020303" pitchFamily="18" charset="0"/>
              </a:rPr>
              <a:t>Характер взаимодействия  национальных экономик </a:t>
            </a:r>
          </a:p>
        </p:txBody>
      </p:sp>
      <p:sp>
        <p:nvSpPr>
          <p:cNvPr id="6" name="Овал 5"/>
          <p:cNvSpPr/>
          <p:nvPr/>
        </p:nvSpPr>
        <p:spPr>
          <a:xfrm>
            <a:off x="500034" y="1571612"/>
            <a:ext cx="3857652" cy="221457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FF0000"/>
                </a:solidFill>
                <a:latin typeface="Georgia" pitchFamily="18" charset="0"/>
              </a:rPr>
              <a:t>ЕВРОСОЮЗ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(28 государств Европы )</a:t>
            </a:r>
          </a:p>
        </p:txBody>
      </p:sp>
      <p:sp>
        <p:nvSpPr>
          <p:cNvPr id="10" name="Овал 9"/>
          <p:cNvSpPr/>
          <p:nvPr/>
        </p:nvSpPr>
        <p:spPr>
          <a:xfrm>
            <a:off x="4786314" y="1643050"/>
            <a:ext cx="3857652" cy="21431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FF0000"/>
                </a:solidFill>
                <a:latin typeface="Georgia" pitchFamily="18" charset="0"/>
              </a:rPr>
              <a:t>Евразийский экономический союз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(Россия , Белоруссия, Казахстан )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0034" y="3929066"/>
            <a:ext cx="3857652" cy="21431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FF0000"/>
                </a:solidFill>
                <a:latin typeface="Georgia" pitchFamily="18" charset="0"/>
              </a:rPr>
              <a:t>АСЕАН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(10 государств </a:t>
            </a:r>
            <a:r>
              <a:rPr lang="ru-RU" sz="2400" b="1" dirty="0" err="1">
                <a:solidFill>
                  <a:srgbClr val="002060"/>
                </a:solidFill>
                <a:latin typeface="Georgia" pitchFamily="18" charset="0"/>
              </a:rPr>
              <a:t>Юго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–Восточной Азии)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4572000" y="4071942"/>
            <a:ext cx="3786214" cy="2286016"/>
          </a:xfrm>
          <a:prstGeom prst="up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Georgia" pitchFamily="18" charset="0"/>
              </a:rPr>
              <a:t>Регионализация –процесс  взаимодействия экономик регионов </a:t>
            </a:r>
          </a:p>
        </p:txBody>
      </p:sp>
    </p:spTree>
    <p:extLst>
      <p:ext uri="{BB962C8B-B14F-4D97-AF65-F5344CB8AC3E}">
        <p14:creationId xmlns:p14="http://schemas.microsoft.com/office/powerpoint/2010/main" val="21799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0" grpId="0" build="allAtOnce" animBg="1"/>
      <p:bldP spid="11" grpId="0" build="allAtOnce" animBg="1"/>
      <p:bldP spid="12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  <a:solidFill>
            <a:srgbClr val="9900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i="1" smtClean="0">
                <a:solidFill>
                  <a:schemeClr val="bg1"/>
                </a:solidFill>
                <a:latin typeface="Georgia" panose="02040502050405020303" pitchFamily="18" charset="0"/>
              </a:rPr>
              <a:t>Инновационная экономическая политика государства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500188"/>
          <a:ext cx="8358188" cy="5108386"/>
        </p:xfrm>
        <a:graphic>
          <a:graphicData uri="http://schemas.openxmlformats.org/drawingml/2006/table">
            <a:tbl>
              <a:tblPr/>
              <a:tblGrid>
                <a:gridCol w="164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8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Модель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 государства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Последствия для экономики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последствия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5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  <a:solidFill>
            <a:srgbClr val="9900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i="1" smtClean="0">
                <a:solidFill>
                  <a:schemeClr val="bg1"/>
                </a:solidFill>
                <a:latin typeface="Georgia" panose="02040502050405020303" pitchFamily="18" charset="0"/>
              </a:rPr>
              <a:t>Инновационная экономическая политика государства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500188"/>
          <a:ext cx="8358188" cy="5146724"/>
        </p:xfrm>
        <a:graphic>
          <a:graphicData uri="http://schemas.openxmlformats.org/drawingml/2006/table">
            <a:tbl>
              <a:tblPr/>
              <a:tblGrid>
                <a:gridCol w="1643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Модель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 государства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Последствия для экономики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последствия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0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Американская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Минимальное  вмешательство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уровень конкурентоспособности национальной экономики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уровень социального неравенства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Азиатская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Приоритетная роль государства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Высокие показатели экономического развития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Недостаточный уровень развития образования и здравоохранения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Европейская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помощи в привлечении инноваций и финансирование социальных программ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Высокие показатели экономического развития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Высокое качество жизни населения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5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  <a:solidFill>
            <a:srgbClr val="9900FF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Информатизация глобальной экономики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428736"/>
          <a:ext cx="857256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9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704856" cy="4968552"/>
          </a:xfrm>
        </p:spPr>
        <p:txBody>
          <a:bodyPr/>
          <a:lstStyle/>
          <a:p>
            <a:r>
              <a:rPr lang="ru-RU" dirty="0" smtClean="0"/>
              <a:t>1) Перечислите этапы развития общества</a:t>
            </a:r>
          </a:p>
          <a:p>
            <a:r>
              <a:rPr lang="ru-RU" dirty="0" smtClean="0"/>
              <a:t>2) Как называется современный этап и почему? </a:t>
            </a:r>
          </a:p>
          <a:p>
            <a:r>
              <a:rPr lang="ru-RU" dirty="0" smtClean="0"/>
              <a:t>3) Когда началась глобализация?</a:t>
            </a:r>
          </a:p>
          <a:p>
            <a:r>
              <a:rPr lang="ru-RU" dirty="0" smtClean="0"/>
              <a:t>4) Глобализация и создание </a:t>
            </a:r>
            <a:r>
              <a:rPr lang="ru-RU" dirty="0" smtClean="0"/>
              <a:t>постинд</a:t>
            </a:r>
            <a:r>
              <a:rPr lang="ru-RU" dirty="0" smtClean="0"/>
              <a:t>устриального</a:t>
            </a:r>
            <a:r>
              <a:rPr lang="ru-RU" dirty="0" smtClean="0"/>
              <a:t> </a:t>
            </a:r>
            <a:r>
              <a:rPr lang="ru-RU" dirty="0" smtClean="0"/>
              <a:t>общества – это позитивный или негативный опыт общественного развития?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4788024" y="3861048"/>
            <a:ext cx="3456384" cy="17021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i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/>
            </a:r>
            <a:br>
              <a:rPr lang="ru-RU" altLang="ru-RU" sz="3600" b="1" i="1" dirty="0" smtClean="0">
                <a:solidFill>
                  <a:srgbClr val="0000FF"/>
                </a:solidFill>
                <a:latin typeface="Georgia" panose="02040502050405020303" pitchFamily="18" charset="0"/>
              </a:rPr>
            </a:br>
            <a:r>
              <a:rPr lang="ru-RU" altLang="ru-RU" b="1" i="1" dirty="0">
                <a:solidFill>
                  <a:srgbClr val="FF0000"/>
                </a:solidFill>
                <a:latin typeface="Georgia" panose="02040502050405020303" pitchFamily="18" charset="0"/>
              </a:rPr>
              <a:t>С</a:t>
            </a:r>
            <a:r>
              <a:rPr lang="ru-RU" altLang="ru-RU" sz="36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оциально-политическое измерение информационного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32445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800" b="1" i="1" u="sng" dirty="0" smtClean="0">
                <a:solidFill>
                  <a:srgbClr val="0000FF"/>
                </a:solidFill>
                <a:latin typeface="Georgia" panose="02040502050405020303" pitchFamily="18" charset="0"/>
              </a:rPr>
              <a:t>«Сетевое сообщество»</a:t>
            </a:r>
          </a:p>
        </p:txBody>
      </p:sp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8572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5572125" y="2428875"/>
            <a:ext cx="28575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6429375" y="2500313"/>
            <a:ext cx="100012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5572125" y="2786063"/>
            <a:ext cx="1643063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80112" y="3933056"/>
            <a:ext cx="200025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5643563" y="3286125"/>
            <a:ext cx="2357437" cy="1214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V="1">
            <a:off x="5572126" y="4071937"/>
            <a:ext cx="200025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143625" y="4214813"/>
            <a:ext cx="1428750" cy="785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72188" y="2428875"/>
            <a:ext cx="1428750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429250" y="4214813"/>
            <a:ext cx="1285875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715125" y="4786313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5857875" y="3000375"/>
            <a:ext cx="1571625" cy="157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393531" y="2821782"/>
            <a:ext cx="1214437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7286625" y="3786188"/>
            <a:ext cx="1285875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1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777875"/>
          </a:xfrm>
          <a:solidFill>
            <a:srgbClr val="9900FF"/>
          </a:solidFill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chemeClr val="bg1"/>
                </a:solidFill>
                <a:latin typeface="Georgia" panose="02040502050405020303" pitchFamily="18" charset="0"/>
              </a:rPr>
              <a:t>Социальная структура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5003800" y="2420938"/>
            <a:ext cx="3744913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Высококвалифицированные производители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12011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45949" y="425427"/>
            <a:ext cx="8572500" cy="796925"/>
          </a:xfrm>
          <a:noFill/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Роль государства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2910" y="1357298"/>
            <a:ext cx="3932238" cy="2016125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Кризис национального государства?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9338" y="1568450"/>
            <a:ext cx="3744912" cy="358933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Полномочия государства переходят к мировым и региональным структурам?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3643314"/>
            <a:ext cx="3932238" cy="2738436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Значение институтов государственной власти уменьшается? </a:t>
            </a:r>
          </a:p>
        </p:txBody>
      </p:sp>
    </p:spTree>
    <p:extLst>
      <p:ext uri="{BB962C8B-B14F-4D97-AF65-F5344CB8AC3E}">
        <p14:creationId xmlns:p14="http://schemas.microsoft.com/office/powerpoint/2010/main" val="5889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1071563"/>
          </a:xfrm>
          <a:solidFill>
            <a:srgbClr val="9900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i="1" smtClean="0">
                <a:solidFill>
                  <a:schemeClr val="bg1"/>
                </a:solidFill>
                <a:latin typeface="Georgia" panose="02040502050405020303" pitchFamily="18" charset="0"/>
              </a:rPr>
              <a:t>Новые задачи государства в условиях глобализации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28625" y="1600200"/>
            <a:ext cx="8715375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b="1" i="1" smtClean="0">
                <a:latin typeface="Georgia" panose="02040502050405020303" pitchFamily="18" charset="0"/>
              </a:rPr>
              <a:t>1.Обеспечение информационной безопасности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b="1" i="1" smtClean="0">
                <a:latin typeface="Georgia" panose="02040502050405020303" pitchFamily="18" charset="0"/>
              </a:rPr>
              <a:t>2. Создание экономической стратегии  согласования национальных интересов  с общими интересами международного сообщества.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6591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3238" y="260648"/>
            <a:ext cx="8640762" cy="58655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Comic Sans MS" pitchFamily="66" charset="0"/>
              </a:rPr>
              <a:t>   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Интеллектуальный  капитал </a:t>
            </a:r>
            <a:r>
              <a:rPr lang="ru-RU" sz="3600" b="1" dirty="0" smtClean="0">
                <a:latin typeface="Comic Sans MS" pitchFamily="66" charset="0"/>
              </a:rPr>
              <a:t>– это  знания, которыми  обладает  рабочая  сила  и  которые  обеспечивают  конкурентоспособность  фирмы  или  международную  конкурентоспособность  страны.</a:t>
            </a:r>
            <a:endParaRPr lang="ru-RU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Регуляторами  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глобальной  информационной  экономики  являются: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132856"/>
            <a:ext cx="7859216" cy="39933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Comic Sans MS" pitchFamily="66" charset="0"/>
              </a:rPr>
              <a:t>МВФ (Международный  валютный  фонд)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Comic Sans MS" pitchFamily="66" charset="0"/>
              </a:rPr>
              <a:t>ВТО (Всемирная  торговая  организация)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Comic Sans MS" pitchFamily="66" charset="0"/>
              </a:rPr>
              <a:t>Всемирный  банк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796925"/>
          </a:xfrm>
          <a:solidFill>
            <a:srgbClr val="9900FF"/>
          </a:solidFill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chemeClr val="bg1"/>
                </a:solidFill>
                <a:latin typeface="Georgia" panose="02040502050405020303" pitchFamily="18" charset="0"/>
              </a:rPr>
              <a:t>Роль  СМИ </a:t>
            </a:r>
          </a:p>
        </p:txBody>
      </p:sp>
      <p:sp>
        <p:nvSpPr>
          <p:cNvPr id="4" name="Овал 3"/>
          <p:cNvSpPr/>
          <p:nvPr/>
        </p:nvSpPr>
        <p:spPr>
          <a:xfrm>
            <a:off x="785786" y="1142984"/>
            <a:ext cx="6673870" cy="19446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Манипулирование символами СМИ</a:t>
            </a:r>
          </a:p>
        </p:txBody>
      </p:sp>
      <p:sp>
        <p:nvSpPr>
          <p:cNvPr id="5" name="Овал 4"/>
          <p:cNvSpPr/>
          <p:nvPr/>
        </p:nvSpPr>
        <p:spPr>
          <a:xfrm>
            <a:off x="928662" y="4929198"/>
            <a:ext cx="6715172" cy="14441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/>
              <a:t>Информационная война</a:t>
            </a:r>
          </a:p>
        </p:txBody>
      </p:sp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071813"/>
            <a:ext cx="3286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71813"/>
            <a:ext cx="27146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Выводы: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Comic Sans MS" pitchFamily="66" charset="0"/>
              </a:rPr>
              <a:t>Знания  о  современном  этапе  развития  общества  позволяют  лучше  ориентироваться  в  повседневной  жизни.</a:t>
            </a:r>
          </a:p>
          <a:p>
            <a:pPr marL="457200" indent="-457200">
              <a:buNone/>
            </a:pPr>
            <a:endParaRPr lang="ru-RU" sz="1200" b="1" dirty="0" smtClean="0">
              <a:latin typeface="Comic Sans MS" pitchFamily="66" charset="0"/>
            </a:endParaRPr>
          </a:p>
          <a:p>
            <a:pPr marL="457200" indent="-457200">
              <a:buNone/>
            </a:pPr>
            <a:r>
              <a:rPr lang="ru-RU" sz="2400" b="1" dirty="0" smtClean="0">
                <a:latin typeface="Comic Sans MS" pitchFamily="66" charset="0"/>
              </a:rPr>
              <a:t>2.  Основная  задача: научиться  перерабатывать  и  использовать  новейшую  информацию, стремиться  к  расширению  знаний. Это  залог  эффективной  профессиональной  деятельности.</a:t>
            </a:r>
          </a:p>
          <a:p>
            <a:pPr marL="457200" indent="-457200">
              <a:buNone/>
            </a:pPr>
            <a:endParaRPr lang="ru-RU" sz="1200" b="1" dirty="0" smtClean="0">
              <a:latin typeface="Comic Sans MS" pitchFamily="66" charset="0"/>
            </a:endParaRPr>
          </a:p>
          <a:p>
            <a:pPr marL="457200" indent="-457200">
              <a:buNone/>
            </a:pPr>
            <a:r>
              <a:rPr lang="ru-RU" sz="2400" b="1" dirty="0" smtClean="0">
                <a:latin typeface="Comic Sans MS" pitchFamily="66" charset="0"/>
              </a:rPr>
              <a:t>3.  Используя  Интернет, можно  выполнять  бытовые  операции.</a:t>
            </a:r>
          </a:p>
          <a:p>
            <a:pPr marL="457200" indent="-457200">
              <a:buNone/>
            </a:pPr>
            <a:endParaRPr lang="ru-RU" sz="1200" b="1" dirty="0" smtClean="0">
              <a:latin typeface="Comic Sans MS" pitchFamily="66" charset="0"/>
            </a:endParaRPr>
          </a:p>
          <a:p>
            <a:pPr marL="457200" indent="-457200">
              <a:buNone/>
            </a:pPr>
            <a:r>
              <a:rPr lang="ru-RU" sz="2400" b="1" dirty="0" smtClean="0">
                <a:latin typeface="Comic Sans MS" pitchFamily="66" charset="0"/>
              </a:rPr>
              <a:t>4.  Увлекаясь  Интернетом  не  забывайте  о  том, что  ничто  не  заменит  реального  человеческого  общения.</a:t>
            </a:r>
          </a:p>
          <a:p>
            <a:pPr marL="457200" indent="-457200">
              <a:buNone/>
            </a:pP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параграф 8, стр.83 задания 4,5.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91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2" y="692696"/>
            <a:ext cx="7024744" cy="757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Противоречия глобализации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265" y="1700808"/>
            <a:ext cx="7361159" cy="3508977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smtClean="0"/>
              <a:t>1. Порождает сходства и одновременно углубляет различия между регионами</a:t>
            </a:r>
          </a:p>
          <a:p>
            <a:r>
              <a:rPr lang="ru-RU" dirty="0" smtClean="0"/>
              <a:t>2. Мир становится более целостным и в тоже время мозаичным и фрагментарным</a:t>
            </a:r>
          </a:p>
          <a:p>
            <a:r>
              <a:rPr lang="ru-RU" dirty="0" smtClean="0"/>
              <a:t>3. Возможность наднационального регулирования процессов – рост конфликтности мира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1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078521" y="565069"/>
            <a:ext cx="2916237" cy="6858000"/>
          </a:xfrm>
          <a:prstGeom prst="rect">
            <a:avLst/>
          </a:prstGeom>
          <a:solidFill>
            <a:srgbClr val="0BE5C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5470" y="348092"/>
            <a:ext cx="574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A2A8C"/>
                </a:solidFill>
                <a:latin typeface="+mj-lt"/>
              </a:rPr>
              <a:t>Индустриальное  общество</a:t>
            </a:r>
            <a:endParaRPr lang="ru-RU" sz="2400" b="1" dirty="0">
              <a:solidFill>
                <a:srgbClr val="2A2A8C"/>
              </a:solidFill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6474000"/>
            <a:ext cx="1316571" cy="384000"/>
          </a:xfrm>
          <a:prstGeom prst="rect">
            <a:avLst/>
          </a:prstGeom>
        </p:spPr>
      </p:pic>
      <p:grpSp>
        <p:nvGrpSpPr>
          <p:cNvPr id="2" name="Группа 9"/>
          <p:cNvGrpSpPr/>
          <p:nvPr/>
        </p:nvGrpSpPr>
        <p:grpSpPr>
          <a:xfrm>
            <a:off x="358776" y="1080653"/>
            <a:ext cx="5592763" cy="240000"/>
            <a:chOff x="365248" y="1422144"/>
            <a:chExt cx="5592763" cy="180000"/>
          </a:xfrm>
        </p:grpSpPr>
        <p:sp>
          <p:nvSpPr>
            <p:cNvPr id="11" name="TextBox 10"/>
            <p:cNvSpPr txBox="1"/>
            <p:nvPr/>
          </p:nvSpPr>
          <p:spPr>
            <a:xfrm>
              <a:off x="646973" y="1437295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/>
                <a:t>Массовое, стандартизированное производство.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3" name="Группа 16"/>
          <p:cNvGrpSpPr/>
          <p:nvPr/>
        </p:nvGrpSpPr>
        <p:grpSpPr>
          <a:xfrm>
            <a:off x="352302" y="1687761"/>
            <a:ext cx="5592763" cy="240000"/>
            <a:chOff x="365248" y="1422144"/>
            <a:chExt cx="5592763" cy="180000"/>
          </a:xfrm>
        </p:grpSpPr>
        <p:sp>
          <p:nvSpPr>
            <p:cNvPr id="18" name="TextBox 17"/>
            <p:cNvSpPr txBox="1"/>
            <p:nvPr/>
          </p:nvSpPr>
          <p:spPr>
            <a:xfrm>
              <a:off x="646973" y="1437294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/>
                <a:t>Высокая степень технологического разделения труда.</a:t>
              </a:r>
              <a:endParaRPr lang="ru-RU" sz="1200" dirty="0"/>
            </a:p>
          </p:txBody>
        </p:sp>
        <p:pic>
          <p:nvPicPr>
            <p:cNvPr id="19" name="Рисунок 1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5" name="Группа 24"/>
          <p:cNvGrpSpPr/>
          <p:nvPr/>
        </p:nvGrpSpPr>
        <p:grpSpPr>
          <a:xfrm>
            <a:off x="352302" y="2282461"/>
            <a:ext cx="5592763" cy="240000"/>
            <a:chOff x="365248" y="1422144"/>
            <a:chExt cx="5592763" cy="180000"/>
          </a:xfrm>
        </p:grpSpPr>
        <p:sp>
          <p:nvSpPr>
            <p:cNvPr id="26" name="TextBox 25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/>
                <a:t>Господство товарно-денежных отношений.</a:t>
              </a:r>
              <a:endParaRPr lang="ru-RU" sz="1200" dirty="0"/>
            </a:p>
          </p:txBody>
        </p:sp>
        <p:pic>
          <p:nvPicPr>
            <p:cNvPr id="27" name="Рисунок 2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6" name="Группа 27"/>
          <p:cNvGrpSpPr/>
          <p:nvPr/>
        </p:nvGrpSpPr>
        <p:grpSpPr>
          <a:xfrm>
            <a:off x="358776" y="2895101"/>
            <a:ext cx="5592763" cy="240000"/>
            <a:chOff x="365248" y="1422144"/>
            <a:chExt cx="5592763" cy="180000"/>
          </a:xfrm>
        </p:grpSpPr>
        <p:sp>
          <p:nvSpPr>
            <p:cNvPr id="29" name="TextBox 28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/>
                <a:t>Концентрация производства на крупных предприятиях.</a:t>
              </a:r>
              <a:endParaRPr lang="ru-RU" sz="1200" dirty="0"/>
            </a:p>
          </p:txBody>
        </p:sp>
        <p:pic>
          <p:nvPicPr>
            <p:cNvPr id="30" name="Рисунок 2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6114634" y="742503"/>
            <a:ext cx="247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A2A8C"/>
                </a:solidFill>
                <a:latin typeface="+mj-lt"/>
              </a:rPr>
              <a:t>Причины концентрации производства</a:t>
            </a:r>
            <a:endParaRPr lang="ru-RU" sz="1400" dirty="0">
              <a:solidFill>
                <a:srgbClr val="2A2A8C"/>
              </a:solidFill>
              <a:latin typeface="+mj-lt"/>
            </a:endParaRPr>
          </a:p>
        </p:txBody>
      </p:sp>
      <p:grpSp>
        <p:nvGrpSpPr>
          <p:cNvPr id="7" name="Группа 31"/>
          <p:cNvGrpSpPr/>
          <p:nvPr/>
        </p:nvGrpSpPr>
        <p:grpSpPr>
          <a:xfrm>
            <a:off x="6501552" y="1323711"/>
            <a:ext cx="2466975" cy="574201"/>
            <a:chOff x="365248" y="1422144"/>
            <a:chExt cx="2466975" cy="430651"/>
          </a:xfrm>
        </p:grpSpPr>
        <p:sp>
          <p:nvSpPr>
            <p:cNvPr id="33" name="TextBox 32"/>
            <p:cNvSpPr txBox="1"/>
            <p:nvPr/>
          </p:nvSpPr>
          <p:spPr>
            <a:xfrm>
              <a:off x="646973" y="1437296"/>
              <a:ext cx="2185250" cy="415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 smtClean="0"/>
                <a:t>Научно-технические изыскания, внедрение новейших технологий требовали значительных затрат.</a:t>
              </a:r>
              <a:endParaRPr lang="ru-RU" sz="1100" dirty="0"/>
            </a:p>
          </p:txBody>
        </p:sp>
        <p:pic>
          <p:nvPicPr>
            <p:cNvPr id="34" name="Рисунок 3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8" name="Группа 34"/>
          <p:cNvGrpSpPr/>
          <p:nvPr/>
        </p:nvGrpSpPr>
        <p:grpSpPr>
          <a:xfrm>
            <a:off x="6501552" y="2871447"/>
            <a:ext cx="2466975" cy="574201"/>
            <a:chOff x="365248" y="1422144"/>
            <a:chExt cx="2466975" cy="430651"/>
          </a:xfrm>
        </p:grpSpPr>
        <p:sp>
          <p:nvSpPr>
            <p:cNvPr id="36" name="TextBox 35"/>
            <p:cNvSpPr txBox="1"/>
            <p:nvPr/>
          </p:nvSpPr>
          <p:spPr>
            <a:xfrm>
              <a:off x="646973" y="1437296"/>
              <a:ext cx="2185250" cy="415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 smtClean="0"/>
                <a:t>Эффект от применения технологий был выше при больших объёмах производства.</a:t>
              </a:r>
              <a:endParaRPr lang="ru-RU" sz="1100" dirty="0"/>
            </a:p>
          </p:txBody>
        </p:sp>
        <p:pic>
          <p:nvPicPr>
            <p:cNvPr id="37" name="Рисунок 3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9" name="Группа 37"/>
          <p:cNvGrpSpPr/>
          <p:nvPr/>
        </p:nvGrpSpPr>
        <p:grpSpPr>
          <a:xfrm>
            <a:off x="358776" y="3496193"/>
            <a:ext cx="5592763" cy="240000"/>
            <a:chOff x="365248" y="1422144"/>
            <a:chExt cx="5592763" cy="180000"/>
          </a:xfrm>
        </p:grpSpPr>
        <p:sp>
          <p:nvSpPr>
            <p:cNvPr id="39" name="TextBox 38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>
                  <a:solidFill>
                    <a:srgbClr val="2A2A8C"/>
                  </a:solidFill>
                </a:rPr>
                <a:t>Урбанизация</a:t>
              </a:r>
              <a:r>
                <a:rPr lang="ru-RU" sz="1400" dirty="0" smtClean="0"/>
                <a:t> – рост городов и городского населения.</a:t>
              </a:r>
              <a:endParaRPr lang="ru-RU" sz="1200" dirty="0"/>
            </a:p>
          </p:txBody>
        </p:sp>
        <p:pic>
          <p:nvPicPr>
            <p:cNvPr id="40" name="Рисунок 3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10" name="Группа 40"/>
          <p:cNvGrpSpPr/>
          <p:nvPr/>
        </p:nvGrpSpPr>
        <p:grpSpPr>
          <a:xfrm>
            <a:off x="352302" y="4120802"/>
            <a:ext cx="5592763" cy="240000"/>
            <a:chOff x="365248" y="1422144"/>
            <a:chExt cx="5592763" cy="180000"/>
          </a:xfrm>
        </p:grpSpPr>
        <p:sp>
          <p:nvSpPr>
            <p:cNvPr id="42" name="TextBox 41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/>
                <a:t>Высокий уровень социальной мобильности.</a:t>
              </a:r>
              <a:endParaRPr lang="ru-RU" sz="1200" dirty="0"/>
            </a:p>
          </p:txBody>
        </p:sp>
        <p:pic>
          <p:nvPicPr>
            <p:cNvPr id="43" name="Рисунок 4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13" name="Группа 43"/>
          <p:cNvGrpSpPr/>
          <p:nvPr/>
        </p:nvGrpSpPr>
        <p:grpSpPr>
          <a:xfrm>
            <a:off x="358776" y="4736780"/>
            <a:ext cx="5592763" cy="240000"/>
            <a:chOff x="365248" y="1422144"/>
            <a:chExt cx="5592763" cy="180000"/>
          </a:xfrm>
        </p:grpSpPr>
        <p:sp>
          <p:nvSpPr>
            <p:cNvPr id="45" name="TextBox 44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>
                  <a:solidFill>
                    <a:srgbClr val="2A2A8C"/>
                  </a:solidFill>
                </a:rPr>
                <a:t>Формальное равенство </a:t>
              </a:r>
              <a:r>
                <a:rPr lang="ru-RU" sz="1400" dirty="0" smtClean="0"/>
                <a:t>– равенство в правах.</a:t>
              </a:r>
              <a:endParaRPr lang="ru-RU" sz="1200" dirty="0"/>
            </a:p>
          </p:txBody>
        </p:sp>
        <p:pic>
          <p:nvPicPr>
            <p:cNvPr id="46" name="Рисунок 45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14" name="Группа 46"/>
          <p:cNvGrpSpPr/>
          <p:nvPr/>
        </p:nvGrpSpPr>
        <p:grpSpPr>
          <a:xfrm>
            <a:off x="358776" y="5337872"/>
            <a:ext cx="5592763" cy="240000"/>
            <a:chOff x="365248" y="1422144"/>
            <a:chExt cx="5592763" cy="180000"/>
          </a:xfrm>
        </p:grpSpPr>
        <p:sp>
          <p:nvSpPr>
            <p:cNvPr id="48" name="TextBox 47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/>
                <a:t>Демократизация политического строя.</a:t>
              </a:r>
              <a:endParaRPr lang="ru-RU" sz="1200" dirty="0"/>
            </a:p>
          </p:txBody>
        </p:sp>
        <p:pic>
          <p:nvPicPr>
            <p:cNvPr id="49" name="Рисунок 4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15" name="Группа 49"/>
          <p:cNvGrpSpPr/>
          <p:nvPr/>
        </p:nvGrpSpPr>
        <p:grpSpPr>
          <a:xfrm>
            <a:off x="345828" y="5942192"/>
            <a:ext cx="5592763" cy="240000"/>
            <a:chOff x="365248" y="1422144"/>
            <a:chExt cx="5592763" cy="180000"/>
          </a:xfrm>
        </p:grpSpPr>
        <p:sp>
          <p:nvSpPr>
            <p:cNvPr id="51" name="TextBox 50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/>
                <a:t>Развитие науки и массового образования.</a:t>
              </a:r>
              <a:endParaRPr lang="ru-RU" sz="1200" dirty="0"/>
            </a:p>
          </p:txBody>
        </p:sp>
        <p:pic>
          <p:nvPicPr>
            <p:cNvPr id="52" name="Рисунок 5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98" y="4267737"/>
            <a:ext cx="1553441" cy="20712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5206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227763" y="0"/>
            <a:ext cx="2916237" cy="6858000"/>
          </a:xfrm>
          <a:prstGeom prst="rect">
            <a:avLst/>
          </a:prstGeom>
          <a:solidFill>
            <a:srgbClr val="0BE5C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5470" y="195116"/>
            <a:ext cx="57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A2A8C"/>
                </a:solidFill>
                <a:latin typeface="+mj-lt"/>
              </a:rPr>
              <a:t>Постиндустриальное  общество</a:t>
            </a:r>
            <a:endParaRPr lang="ru-RU" sz="2800" b="1" dirty="0">
              <a:solidFill>
                <a:srgbClr val="2A2A8C"/>
              </a:solidFill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6474000"/>
            <a:ext cx="1316571" cy="384000"/>
          </a:xfrm>
          <a:prstGeom prst="rect">
            <a:avLst/>
          </a:prstGeom>
        </p:spPr>
      </p:pic>
      <p:grpSp>
        <p:nvGrpSpPr>
          <p:cNvPr id="2" name="Группа 9"/>
          <p:cNvGrpSpPr/>
          <p:nvPr/>
        </p:nvGrpSpPr>
        <p:grpSpPr>
          <a:xfrm>
            <a:off x="358776" y="1080653"/>
            <a:ext cx="5592763" cy="240000"/>
            <a:chOff x="365248" y="1422144"/>
            <a:chExt cx="5592763" cy="180000"/>
          </a:xfrm>
        </p:grpSpPr>
        <p:sp>
          <p:nvSpPr>
            <p:cNvPr id="11" name="TextBox 10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/>
                <a:t>Автоматизация и роботизация производства.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52302" y="1687761"/>
            <a:ext cx="5592763" cy="240000"/>
            <a:chOff x="365248" y="1422144"/>
            <a:chExt cx="5592763" cy="180000"/>
          </a:xfrm>
        </p:grpSpPr>
        <p:sp>
          <p:nvSpPr>
            <p:cNvPr id="18" name="TextBox 17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/>
                <a:t>Развитие экономики услуг.</a:t>
              </a:r>
              <a:endParaRPr lang="ru-RU" sz="1200" dirty="0"/>
            </a:p>
          </p:txBody>
        </p:sp>
        <p:pic>
          <p:nvPicPr>
            <p:cNvPr id="19" name="Рисунок 1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6" name="Группа 24"/>
          <p:cNvGrpSpPr/>
          <p:nvPr/>
        </p:nvGrpSpPr>
        <p:grpSpPr>
          <a:xfrm>
            <a:off x="352302" y="2282461"/>
            <a:ext cx="5592763" cy="240000"/>
            <a:chOff x="365248" y="1422144"/>
            <a:chExt cx="5592763" cy="180000"/>
          </a:xfrm>
        </p:grpSpPr>
        <p:sp>
          <p:nvSpPr>
            <p:cNvPr id="26" name="TextBox 25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/>
                <a:t>Рост значения информационных ресурсов.</a:t>
              </a:r>
              <a:endParaRPr lang="ru-RU" sz="1200" dirty="0"/>
            </a:p>
          </p:txBody>
        </p:sp>
        <p:pic>
          <p:nvPicPr>
            <p:cNvPr id="27" name="Рисунок 2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7" name="Группа 27"/>
          <p:cNvGrpSpPr/>
          <p:nvPr/>
        </p:nvGrpSpPr>
        <p:grpSpPr>
          <a:xfrm>
            <a:off x="358776" y="2895101"/>
            <a:ext cx="5592763" cy="240000"/>
            <a:chOff x="365248" y="1422144"/>
            <a:chExt cx="5592763" cy="180000"/>
          </a:xfrm>
        </p:grpSpPr>
        <p:sp>
          <p:nvSpPr>
            <p:cNvPr id="29" name="TextBox 28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/>
                <a:t>Возрастание роли малого и среднего бизнеса. </a:t>
              </a:r>
              <a:endParaRPr lang="ru-RU" sz="1400" dirty="0"/>
            </a:p>
          </p:txBody>
        </p:sp>
        <p:pic>
          <p:nvPicPr>
            <p:cNvPr id="30" name="Рисунок 2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6394959" y="349004"/>
            <a:ext cx="2472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Политическая сфера в условиях </a:t>
            </a:r>
            <a:r>
              <a:rPr lang="ru-RU" sz="1400" b="1" dirty="0" err="1" smtClean="0">
                <a:solidFill>
                  <a:srgbClr val="C00000"/>
                </a:solidFill>
                <a:latin typeface="+mj-lt"/>
              </a:rPr>
              <a:t>постиндустри-ального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 общества</a:t>
            </a:r>
            <a:endParaRPr lang="ru-RU" sz="14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8" name="Группа 31"/>
          <p:cNvGrpSpPr/>
          <p:nvPr/>
        </p:nvGrpSpPr>
        <p:grpSpPr>
          <a:xfrm>
            <a:off x="6501552" y="1638334"/>
            <a:ext cx="2466975" cy="389534"/>
            <a:chOff x="365248" y="1422144"/>
            <a:chExt cx="2466975" cy="292151"/>
          </a:xfrm>
        </p:grpSpPr>
        <p:sp>
          <p:nvSpPr>
            <p:cNvPr id="33" name="TextBox 32"/>
            <p:cNvSpPr txBox="1"/>
            <p:nvPr/>
          </p:nvSpPr>
          <p:spPr>
            <a:xfrm>
              <a:off x="646973" y="1437296"/>
              <a:ext cx="218525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 smtClean="0"/>
                <a:t>Деятельность властей более открыта для граждан.</a:t>
              </a:r>
              <a:endParaRPr lang="ru-RU" sz="1100" dirty="0"/>
            </a:p>
          </p:txBody>
        </p:sp>
        <p:pic>
          <p:nvPicPr>
            <p:cNvPr id="34" name="Рисунок 3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9" name="Группа 34"/>
          <p:cNvGrpSpPr/>
          <p:nvPr/>
        </p:nvGrpSpPr>
        <p:grpSpPr>
          <a:xfrm>
            <a:off x="6501552" y="2478132"/>
            <a:ext cx="2466975" cy="574200"/>
            <a:chOff x="365248" y="1422144"/>
            <a:chExt cx="2466975" cy="430650"/>
          </a:xfrm>
        </p:grpSpPr>
        <p:sp>
          <p:nvSpPr>
            <p:cNvPr id="36" name="TextBox 35"/>
            <p:cNvSpPr txBox="1"/>
            <p:nvPr/>
          </p:nvSpPr>
          <p:spPr>
            <a:xfrm>
              <a:off x="646973" y="1437296"/>
              <a:ext cx="2185250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200" dirty="0" smtClean="0"/>
                <a:t>Увеличивается возможность манипулировать </a:t>
              </a:r>
              <a:r>
                <a:rPr lang="ru-RU" sz="1200" dirty="0" err="1" smtClean="0"/>
                <a:t>общест</a:t>
              </a:r>
              <a:r>
                <a:rPr lang="ru-RU" sz="1200" dirty="0" smtClean="0"/>
                <a:t>-венным сознанием.</a:t>
              </a:r>
              <a:endParaRPr lang="ru-RU" sz="1100" dirty="0"/>
            </a:p>
          </p:txBody>
        </p:sp>
        <p:pic>
          <p:nvPicPr>
            <p:cNvPr id="37" name="Рисунок 3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10" name="Группа 37"/>
          <p:cNvGrpSpPr/>
          <p:nvPr/>
        </p:nvGrpSpPr>
        <p:grpSpPr>
          <a:xfrm>
            <a:off x="358776" y="3496193"/>
            <a:ext cx="5592763" cy="240000"/>
            <a:chOff x="365248" y="1422144"/>
            <a:chExt cx="5592763" cy="180000"/>
          </a:xfrm>
        </p:grpSpPr>
        <p:sp>
          <p:nvSpPr>
            <p:cNvPr id="39" name="TextBox 38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/>
                <a:t>Развитие наукоёмких (высоких) технологий.</a:t>
              </a:r>
              <a:endParaRPr lang="ru-RU" sz="1200" dirty="0"/>
            </a:p>
          </p:txBody>
        </p:sp>
        <p:pic>
          <p:nvPicPr>
            <p:cNvPr id="40" name="Рисунок 3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13" name="Группа 40"/>
          <p:cNvGrpSpPr/>
          <p:nvPr/>
        </p:nvGrpSpPr>
        <p:grpSpPr>
          <a:xfrm>
            <a:off x="352302" y="4120802"/>
            <a:ext cx="5592763" cy="240000"/>
            <a:chOff x="365248" y="1422144"/>
            <a:chExt cx="5592763" cy="180000"/>
          </a:xfrm>
        </p:grpSpPr>
        <p:sp>
          <p:nvSpPr>
            <p:cNvPr id="42" name="TextBox 41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/>
                <a:t>Информатизация образования, культуры, быта. </a:t>
              </a:r>
              <a:endParaRPr lang="ru-RU" sz="1200" dirty="0"/>
            </a:p>
          </p:txBody>
        </p:sp>
        <p:pic>
          <p:nvPicPr>
            <p:cNvPr id="43" name="Рисунок 4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14" name="Группа 43"/>
          <p:cNvGrpSpPr/>
          <p:nvPr/>
        </p:nvGrpSpPr>
        <p:grpSpPr>
          <a:xfrm>
            <a:off x="358776" y="4736780"/>
            <a:ext cx="5592763" cy="240000"/>
            <a:chOff x="365248" y="1422144"/>
            <a:chExt cx="5592763" cy="180000"/>
          </a:xfrm>
        </p:grpSpPr>
        <p:sp>
          <p:nvSpPr>
            <p:cNvPr id="45" name="TextBox 44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/>
                <a:t>Формирование нового типа работника.</a:t>
              </a:r>
              <a:endParaRPr lang="ru-RU" sz="1200" dirty="0"/>
            </a:p>
          </p:txBody>
        </p:sp>
        <p:pic>
          <p:nvPicPr>
            <p:cNvPr id="46" name="Рисунок 45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15" name="Группа 46"/>
          <p:cNvGrpSpPr/>
          <p:nvPr/>
        </p:nvGrpSpPr>
        <p:grpSpPr>
          <a:xfrm>
            <a:off x="358776" y="5337872"/>
            <a:ext cx="5592763" cy="240000"/>
            <a:chOff x="365248" y="1422144"/>
            <a:chExt cx="5592763" cy="180000"/>
          </a:xfrm>
        </p:grpSpPr>
        <p:sp>
          <p:nvSpPr>
            <p:cNvPr id="48" name="TextBox 47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/>
                <a:t>Повышение социальной мобильности.</a:t>
              </a:r>
              <a:endParaRPr lang="ru-RU" sz="1200" dirty="0"/>
            </a:p>
          </p:txBody>
        </p:sp>
        <p:pic>
          <p:nvPicPr>
            <p:cNvPr id="49" name="Рисунок 4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grpSp>
        <p:nvGrpSpPr>
          <p:cNvPr id="17" name="Группа 49"/>
          <p:cNvGrpSpPr/>
          <p:nvPr/>
        </p:nvGrpSpPr>
        <p:grpSpPr>
          <a:xfrm>
            <a:off x="345828" y="5942192"/>
            <a:ext cx="5592763" cy="240000"/>
            <a:chOff x="365248" y="1422144"/>
            <a:chExt cx="5592763" cy="180000"/>
          </a:xfrm>
        </p:grpSpPr>
        <p:sp>
          <p:nvSpPr>
            <p:cNvPr id="51" name="TextBox 50"/>
            <p:cNvSpPr txBox="1"/>
            <p:nvPr/>
          </p:nvSpPr>
          <p:spPr>
            <a:xfrm>
              <a:off x="646973" y="1437296"/>
              <a:ext cx="531103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 smtClean="0"/>
                <a:t>Расширение доступа к политической информации.</a:t>
              </a:r>
              <a:endParaRPr lang="ru-RU" sz="1200" dirty="0"/>
            </a:p>
          </p:txBody>
        </p:sp>
        <p:pic>
          <p:nvPicPr>
            <p:cNvPr id="52" name="Рисунок 5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105">
              <a:off x="365248" y="1422144"/>
              <a:ext cx="180000" cy="180000"/>
            </a:xfrm>
            <a:prstGeom prst="rect">
              <a:avLst/>
            </a:prstGeom>
          </p:spPr>
        </p:pic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98" y="4267737"/>
            <a:ext cx="1553441" cy="2071255"/>
          </a:xfrm>
          <a:prstGeom prst="ellipse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6469706" y="3671266"/>
            <a:ext cx="243234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dirty="0" smtClean="0">
                <a:solidFill>
                  <a:srgbClr val="2A2A8C"/>
                </a:solidFill>
                <a:latin typeface="+mj-lt"/>
                <a:ea typeface="Meiryo" pitchFamily="34" charset="-128"/>
              </a:rPr>
              <a:t>Управляемая демократия</a:t>
            </a:r>
            <a:endParaRPr lang="ru-RU" sz="1400" dirty="0">
              <a:latin typeface="+mj-lt"/>
              <a:ea typeface="Meiryo" pitchFamily="34" charset="-128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7677518" y="3298511"/>
            <a:ext cx="8362" cy="304955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607041" y="956726"/>
            <a:ext cx="492443" cy="538226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2A2A8C"/>
                </a:solidFill>
                <a:latin typeface="+mj-lt"/>
              </a:rPr>
              <a:t>Информационное  общество</a:t>
            </a:r>
            <a:endParaRPr lang="ru-RU" sz="2000" dirty="0">
              <a:solidFill>
                <a:srgbClr val="2A2A8C"/>
              </a:solidFill>
              <a:latin typeface="+mj-lt"/>
            </a:endParaRPr>
          </a:p>
        </p:txBody>
      </p:sp>
      <p:sp>
        <p:nvSpPr>
          <p:cNvPr id="58" name="Левая фигурная скобка 57"/>
          <p:cNvSpPr/>
          <p:nvPr/>
        </p:nvSpPr>
        <p:spPr>
          <a:xfrm flipH="1">
            <a:off x="5106901" y="1024671"/>
            <a:ext cx="352194" cy="5266972"/>
          </a:xfrm>
          <a:prstGeom prst="leftBrace">
            <a:avLst>
              <a:gd name="adj1" fmla="val 72265"/>
              <a:gd name="adj2" fmla="val 50000"/>
            </a:avLst>
          </a:prstGeom>
          <a:ln w="19050">
            <a:solidFill>
              <a:srgbClr val="0BE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Соединительная линия уступом 2"/>
          <p:cNvCxnSpPr>
            <a:stCxn id="4" idx="3"/>
            <a:endCxn id="57" idx="0"/>
          </p:cNvCxnSpPr>
          <p:nvPr/>
        </p:nvCxnSpPr>
        <p:spPr>
          <a:xfrm flipH="1">
            <a:off x="5853263" y="456726"/>
            <a:ext cx="158896" cy="500000"/>
          </a:xfrm>
          <a:prstGeom prst="bentConnector4">
            <a:avLst>
              <a:gd name="adj1" fmla="val -143868"/>
              <a:gd name="adj2" fmla="val 76161"/>
            </a:avLst>
          </a:prstGeom>
          <a:ln w="19050">
            <a:solidFill>
              <a:srgbClr val="0BE5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44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4" grpId="0"/>
      <p:bldP spid="57" grpId="0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2955" y="224286"/>
            <a:ext cx="4046865" cy="80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ИНФОРМАЦИОННАЯ СФЕРА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108" y="3623095"/>
            <a:ext cx="1818017" cy="1431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ИНФОРМАЦИЯ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Лат. </a:t>
            </a:r>
            <a:r>
              <a:rPr lang="en-US" sz="1600" dirty="0" err="1" smtClean="0">
                <a:solidFill>
                  <a:schemeClr val="tx1"/>
                </a:solidFill>
              </a:rPr>
              <a:t>Informatio</a:t>
            </a:r>
            <a:r>
              <a:rPr lang="ru-RU" sz="1600" dirty="0" smtClean="0">
                <a:solidFill>
                  <a:schemeClr val="tx1"/>
                </a:solidFill>
              </a:rPr>
              <a:t> – разъяснение, изложение.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2956" y="3623094"/>
            <a:ext cx="1818017" cy="1526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u="sng" dirty="0" smtClean="0">
                <a:solidFill>
                  <a:schemeClr val="tx1"/>
                </a:solidFill>
              </a:rPr>
              <a:t>ИФРАСТРУКТУРА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Путь от источника информаций к её потребителю.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1803" y="3623093"/>
            <a:ext cx="1818017" cy="24499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СУБЪКТЫ</a:t>
            </a:r>
            <a:r>
              <a:rPr lang="ru-RU" b="1" u="sng" dirty="0" smtClean="0"/>
              <a:t> </a:t>
            </a:r>
            <a:r>
              <a:rPr lang="ru-RU" sz="1500" b="1" u="sng" dirty="0" smtClean="0">
                <a:solidFill>
                  <a:schemeClr val="tx1"/>
                </a:solidFill>
              </a:rPr>
              <a:t>ФОРМИРОВАНИЯ И ИПОЛЬЗОВАНИЯ ИНФОРМАЦИОННЫХ РЕСУРСОВ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Различные люди, фирмы, государства и п.р.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0651" y="3623093"/>
            <a:ext cx="1818017" cy="2182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СИСТЕМЫ РЕГУЛИРОВАНИЯ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«Доктрина информационной безопасности РФ» 2000г.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2390429">
            <a:off x="1727624" y="745606"/>
            <a:ext cx="213504" cy="3180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115211" y="1095555"/>
            <a:ext cx="213504" cy="2449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44059" y="1095555"/>
            <a:ext cx="213504" cy="24499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395812">
            <a:off x="6540136" y="805096"/>
            <a:ext cx="213504" cy="3058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1990 г. – 300 тысяч пользователей</a:t>
            </a:r>
          </a:p>
          <a:p>
            <a:r>
              <a:rPr lang="ru-RU" dirty="0" smtClean="0"/>
              <a:t>В 2008 г. – 1,5 млрд</a:t>
            </a:r>
          </a:p>
          <a:p>
            <a:r>
              <a:rPr lang="ru-RU" dirty="0" smtClean="0"/>
              <a:t>2017 г – 3, 46 млрд пользователей</a:t>
            </a:r>
          </a:p>
          <a:p>
            <a:endParaRPr lang="ru-RU" dirty="0"/>
          </a:p>
          <a:p>
            <a:r>
              <a:rPr lang="ru-RU" dirty="0" smtClean="0"/>
              <a:t>Сайты:</a:t>
            </a:r>
          </a:p>
          <a:p>
            <a:r>
              <a:rPr lang="ru-RU" dirty="0" smtClean="0"/>
              <a:t>2008 г – 186 млн</a:t>
            </a:r>
          </a:p>
          <a:p>
            <a:r>
              <a:rPr lang="ru-RU" dirty="0" smtClean="0"/>
              <a:t>2017 – 1 млрд (сайты и персональные блоги)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9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43924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1969 г. – соединение трёхметровым кабелем 2 компьютера для обмена текстовыми данными</a:t>
            </a:r>
          </a:p>
          <a:p>
            <a:r>
              <a:rPr lang="ru-RU" dirty="0" smtClean="0"/>
              <a:t>1971 – первое письмо</a:t>
            </a:r>
          </a:p>
          <a:p>
            <a:r>
              <a:rPr lang="ru-RU" dirty="0" smtClean="0"/>
              <a:t>1973 г . – американская, британская и норвежские </a:t>
            </a:r>
            <a:r>
              <a:rPr lang="ru-RU" dirty="0" err="1" smtClean="0"/>
              <a:t>комп.сети</a:t>
            </a:r>
            <a:r>
              <a:rPr lang="ru-RU" dirty="0" smtClean="0"/>
              <a:t> объединились</a:t>
            </a:r>
          </a:p>
          <a:p>
            <a:r>
              <a:rPr lang="ru-RU" dirty="0" smtClean="0"/>
              <a:t>1982 г – </a:t>
            </a:r>
            <a:r>
              <a:rPr lang="ru-RU" dirty="0" err="1" smtClean="0"/>
              <a:t>комп.сети</a:t>
            </a:r>
            <a:r>
              <a:rPr lang="ru-RU" dirty="0" smtClean="0"/>
              <a:t> созданы в СССР (Курчатовский институт)</a:t>
            </a:r>
          </a:p>
          <a:p>
            <a:r>
              <a:rPr lang="ru-RU" dirty="0" smtClean="0"/>
              <a:t>1983 г. – термин интернет</a:t>
            </a:r>
          </a:p>
          <a:p>
            <a:r>
              <a:rPr lang="ru-RU" dirty="0" smtClean="0"/>
              <a:t>1990 г. – использован модем, глобальное объединение </a:t>
            </a:r>
            <a:r>
              <a:rPr lang="ru-RU" dirty="0" err="1" smtClean="0"/>
              <a:t>комп.сетей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1991 г. </a:t>
            </a:r>
            <a:r>
              <a:rPr lang="en-US" dirty="0" smtClean="0"/>
              <a:t>-</a:t>
            </a:r>
            <a:r>
              <a:rPr lang="ru-RU" dirty="0" smtClean="0"/>
              <a:t>Создание </a:t>
            </a:r>
            <a:r>
              <a:rPr lang="en-US" dirty="0" smtClean="0"/>
              <a:t>World Wide Web (</a:t>
            </a:r>
            <a:r>
              <a:rPr lang="ru-RU" dirty="0" smtClean="0"/>
              <a:t>Тимоти </a:t>
            </a:r>
            <a:r>
              <a:rPr lang="ru-RU" dirty="0" err="1" smtClean="0"/>
              <a:t>Бернерс</a:t>
            </a:r>
            <a:r>
              <a:rPr lang="ru-RU" dirty="0" smtClean="0"/>
              <a:t>-Ли)</a:t>
            </a:r>
          </a:p>
          <a:p>
            <a:r>
              <a:rPr lang="ru-RU" dirty="0" smtClean="0"/>
              <a:t>1994 г. – зарегистрирован домен </a:t>
            </a:r>
            <a:r>
              <a:rPr lang="en-US" dirty="0" smtClean="0"/>
              <a:t>.</a:t>
            </a:r>
            <a:r>
              <a:rPr lang="en-US" dirty="0" smtClean="0"/>
              <a:t>RU</a:t>
            </a:r>
            <a:endParaRPr lang="ru-RU" dirty="0" smtClean="0"/>
          </a:p>
          <a:p>
            <a:r>
              <a:rPr lang="ru-RU" dirty="0" smtClean="0"/>
              <a:t>1998г. – папа римский Иоанн Павел</a:t>
            </a:r>
            <a:r>
              <a:rPr lang="en-US" dirty="0" smtClean="0"/>
              <a:t>II</a:t>
            </a:r>
            <a:r>
              <a:rPr lang="ru-RU" dirty="0" smtClean="0"/>
              <a:t> предложил отмечать Всемирный день Интернета</a:t>
            </a:r>
            <a:endParaRPr lang="ru-RU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06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 smtClean="0">
                <a:latin typeface="Georgia" panose="02040502050405020303" pitchFamily="18" charset="0"/>
              </a:rPr>
              <a:t/>
            </a:r>
            <a:br>
              <a:rPr lang="ru-RU" altLang="ru-RU" sz="3600" b="1" dirty="0" smtClean="0">
                <a:latin typeface="Georgia" panose="02040502050405020303" pitchFamily="18" charset="0"/>
              </a:rPr>
            </a:br>
            <a:r>
              <a:rPr lang="ru-RU" altLang="ru-RU" sz="3600" b="1" dirty="0" smtClean="0">
                <a:latin typeface="Georgia" panose="02040502050405020303" pitchFamily="18" charset="0"/>
              </a:rPr>
              <a:t>Глобальная информационная </a:t>
            </a:r>
            <a:br>
              <a:rPr lang="ru-RU" altLang="ru-RU" sz="3600" b="1" dirty="0" smtClean="0">
                <a:latin typeface="Georgia" panose="02040502050405020303" pitchFamily="18" charset="0"/>
              </a:rPr>
            </a:br>
            <a:r>
              <a:rPr lang="ru-RU" altLang="ru-RU" sz="3600" b="1" dirty="0" smtClean="0">
                <a:latin typeface="Georgia" panose="02040502050405020303" pitchFamily="18" charset="0"/>
              </a:rPr>
              <a:t>экономика</a:t>
            </a:r>
          </a:p>
        </p:txBody>
      </p:sp>
    </p:spTree>
    <p:extLst>
      <p:ext uri="{BB962C8B-B14F-4D97-AF65-F5344CB8AC3E}">
        <p14:creationId xmlns:p14="http://schemas.microsoft.com/office/powerpoint/2010/main" val="3402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693</TotalTime>
  <Words>849</Words>
  <Application>Microsoft Office PowerPoint</Application>
  <PresentationFormat>Экран (4:3)</PresentationFormat>
  <Paragraphs>184</Paragraphs>
  <Slides>29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Century Gothic</vt:lpstr>
      <vt:lpstr>Comic Sans MS</vt:lpstr>
      <vt:lpstr>Georgia</vt:lpstr>
      <vt:lpstr>Meiryo</vt:lpstr>
      <vt:lpstr>Times New Roman</vt:lpstr>
      <vt:lpstr>Wingdings 2</vt:lpstr>
      <vt:lpstr>Тема1</vt:lpstr>
      <vt:lpstr>Лист Microsoft Excel 97-2003</vt:lpstr>
      <vt:lpstr>Современное общество</vt:lpstr>
      <vt:lpstr>Презентация PowerPoint</vt:lpstr>
      <vt:lpstr>Противоречия глобализации</vt:lpstr>
      <vt:lpstr>Презентация PowerPoint</vt:lpstr>
      <vt:lpstr>Презентация PowerPoint</vt:lpstr>
      <vt:lpstr>Презентация PowerPoint</vt:lpstr>
      <vt:lpstr>Интернет</vt:lpstr>
      <vt:lpstr>Интернет</vt:lpstr>
      <vt:lpstr> Глобальная информационная  экономика</vt:lpstr>
      <vt:lpstr>Презентация PowerPoint</vt:lpstr>
      <vt:lpstr>ТНК-фирмы , имеющие дочерние предприятия во многих странах мира.</vt:lpstr>
      <vt:lpstr>Презентация PowerPoint</vt:lpstr>
      <vt:lpstr>Презентация PowerPoint</vt:lpstr>
      <vt:lpstr>Презентация PowerPoint</vt:lpstr>
      <vt:lpstr>Характер взаимодействия мировой и национальных экономик </vt:lpstr>
      <vt:lpstr>Характер взаимодействия  национальных экономик </vt:lpstr>
      <vt:lpstr>Инновационная экономическая политика государства </vt:lpstr>
      <vt:lpstr>Инновационная экономическая политика государства </vt:lpstr>
      <vt:lpstr>Информатизация глобальной экономики</vt:lpstr>
      <vt:lpstr> Социально-политическое измерение информационного общества</vt:lpstr>
      <vt:lpstr>«Сетевое сообщество»</vt:lpstr>
      <vt:lpstr>Социальная структура </vt:lpstr>
      <vt:lpstr>Роль государства </vt:lpstr>
      <vt:lpstr>Новые задачи государства в условиях глобализации </vt:lpstr>
      <vt:lpstr>Презентация PowerPoint</vt:lpstr>
      <vt:lpstr>Регуляторами   глобальной  информационной  экономики  являются:</vt:lpstr>
      <vt:lpstr>Роль  СМИ </vt:lpstr>
      <vt:lpstr>Выводы: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рыцарском замке </dc:title>
  <dc:creator>Антон</dc:creator>
  <cp:lastModifiedBy>Windows User</cp:lastModifiedBy>
  <cp:revision>128</cp:revision>
  <dcterms:created xsi:type="dcterms:W3CDTF">2014-10-09T13:11:32Z</dcterms:created>
  <dcterms:modified xsi:type="dcterms:W3CDTF">2020-11-22T12:07:21Z</dcterms:modified>
</cp:coreProperties>
</file>