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3" r:id="rId6"/>
    <p:sldId id="262" r:id="rId7"/>
    <p:sldId id="265" r:id="rId8"/>
    <p:sldId id="264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C9A92-E4F3-443F-A284-4BCADDBDB9CB}" type="datetimeFigureOut">
              <a:rPr lang="ru-RU" smtClean="0"/>
              <a:pPr/>
              <a:t>20.11.2020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6CEBF-7CA7-4A80-8F42-43150DA734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C9A92-E4F3-443F-A284-4BCADDBDB9CB}" type="datetimeFigureOut">
              <a:rPr lang="ru-RU" smtClean="0"/>
              <a:pPr/>
              <a:t>20.11.2020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6CEBF-7CA7-4A80-8F42-43150DA734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C9A92-E4F3-443F-A284-4BCADDBDB9CB}" type="datetimeFigureOut">
              <a:rPr lang="ru-RU" smtClean="0"/>
              <a:pPr/>
              <a:t>20.11.2020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6CEBF-7CA7-4A80-8F42-43150DA734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C9A92-E4F3-443F-A284-4BCADDBDB9CB}" type="datetimeFigureOut">
              <a:rPr lang="ru-RU" smtClean="0"/>
              <a:pPr/>
              <a:t>20.11.2020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6CEBF-7CA7-4A80-8F42-43150DA734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C9A92-E4F3-443F-A284-4BCADDBDB9CB}" type="datetimeFigureOut">
              <a:rPr lang="ru-RU" smtClean="0"/>
              <a:pPr/>
              <a:t>20.11.2020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6CEBF-7CA7-4A80-8F42-43150DA734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C9A92-E4F3-443F-A284-4BCADDBDB9CB}" type="datetimeFigureOut">
              <a:rPr lang="ru-RU" smtClean="0"/>
              <a:pPr/>
              <a:t>20.11.2020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6CEBF-7CA7-4A80-8F42-43150DA734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C9A92-E4F3-443F-A284-4BCADDBDB9CB}" type="datetimeFigureOut">
              <a:rPr lang="ru-RU" smtClean="0"/>
              <a:pPr/>
              <a:t>20.11.2020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6CEBF-7CA7-4A80-8F42-43150DA734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C9A92-E4F3-443F-A284-4BCADDBDB9CB}" type="datetimeFigureOut">
              <a:rPr lang="ru-RU" smtClean="0"/>
              <a:pPr/>
              <a:t>20.11.2020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6CEBF-7CA7-4A80-8F42-43150DA734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C9A92-E4F3-443F-A284-4BCADDBDB9CB}" type="datetimeFigureOut">
              <a:rPr lang="ru-RU" smtClean="0"/>
              <a:pPr/>
              <a:t>20.11.2020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6CEBF-7CA7-4A80-8F42-43150DA734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C9A92-E4F3-443F-A284-4BCADDBDB9CB}" type="datetimeFigureOut">
              <a:rPr lang="ru-RU" smtClean="0"/>
              <a:pPr/>
              <a:t>20.11.2020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6CEBF-7CA7-4A80-8F42-43150DA734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C9A92-E4F3-443F-A284-4BCADDBDB9CB}" type="datetimeFigureOut">
              <a:rPr lang="ru-RU" smtClean="0"/>
              <a:pPr/>
              <a:t>20.11.2020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D6CEBF-7CA7-4A80-8F42-43150DA7347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0C9A92-E4F3-443F-A284-4BCADDBDB9CB}" type="datetimeFigureOut">
              <a:rPr lang="ru-RU" smtClean="0"/>
              <a:pPr/>
              <a:t>20.11.2020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D6CEBF-7CA7-4A80-8F42-43150DA7347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u4ExtIOGTr8&amp;pbjreload=101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6"/>
          <p:cNvGrpSpPr/>
          <p:nvPr/>
        </p:nvGrpSpPr>
        <p:grpSpPr>
          <a:xfrm>
            <a:off x="285720" y="692697"/>
            <a:ext cx="6643734" cy="7325082"/>
            <a:chOff x="1115616" y="256984"/>
            <a:chExt cx="7165477" cy="10370542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1115616" y="256984"/>
              <a:ext cx="7165477" cy="1037054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ru-RU" sz="6000" b="1" dirty="0" smtClean="0">
                  <a:ln w="19050">
                    <a:solidFill>
                      <a:prstClr val="white"/>
                    </a:solidFill>
                    <a:prstDash val="solid"/>
                  </a:ln>
                  <a:solidFill>
                    <a:srgbClr val="FF0000"/>
                  </a:solidFill>
                  <a:effectLst>
                    <a:outerShdw blurRad="50000" dist="50800" dir="7500000" algn="tl">
                      <a:srgbClr val="000000">
                        <a:shade val="5000"/>
                        <a:alpha val="35000"/>
                      </a:srgbClr>
                    </a:outerShdw>
                  </a:effectLst>
                  <a:latin typeface="Monotype Corsiva" pitchFamily="66" charset="0"/>
                </a:rPr>
                <a:t>Умножение многочлена на многочлен</a:t>
              </a:r>
            </a:p>
            <a:p>
              <a:pPr algn="ctr">
                <a:defRPr/>
              </a:pPr>
              <a:endParaRPr lang="ru-RU" sz="6000" b="1" dirty="0" smtClean="0">
                <a:ln w="19050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Monotype Corsiva" pitchFamily="66" charset="0"/>
              </a:endParaRPr>
            </a:p>
            <a:p>
              <a:pPr algn="ctr">
                <a:defRPr/>
              </a:pPr>
              <a:r>
                <a:rPr lang="ru-RU" sz="3000" dirty="0" smtClean="0">
                  <a:latin typeface="+mj-lt"/>
                  <a:ea typeface="+mj-ea"/>
                  <a:cs typeface="+mj-cs"/>
                </a:rPr>
                <a:t> «Алгебра. 7 класс» </a:t>
              </a:r>
            </a:p>
            <a:p>
              <a:pPr algn="ctr">
                <a:defRPr/>
              </a:pPr>
              <a:endParaRPr lang="ru-RU" sz="6000" b="1" dirty="0" smtClean="0">
                <a:ln w="19050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Monotype Corsiva" pitchFamily="66" charset="0"/>
              </a:endParaRPr>
            </a:p>
            <a:p>
              <a:pPr algn="ctr">
                <a:defRPr/>
              </a:pPr>
              <a:endParaRPr lang="ru-RU" sz="4000" b="1" dirty="0" smtClean="0">
                <a:ln w="19050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  <a:p>
              <a:pPr algn="ctr">
                <a:defRPr/>
              </a:pPr>
              <a:endParaRPr lang="ru-RU" sz="6000" b="1" dirty="0" smtClean="0">
                <a:ln w="19050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Monotype Corsiva" pitchFamily="66" charset="0"/>
              </a:endParaRPr>
            </a:p>
            <a:p>
              <a:pPr algn="ctr">
                <a:defRPr/>
              </a:pPr>
              <a:endParaRPr lang="ru-RU" sz="4000" b="1" dirty="0">
                <a:ln w="19050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Monotype Corsiva" pitchFamily="66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2187089" y="4670335"/>
              <a:ext cx="5084703" cy="41919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defRPr/>
              </a:pPr>
              <a:endParaRPr lang="ru-RU" dirty="0">
                <a:solidFill>
                  <a:prstClr val="black"/>
                </a:solidFill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99176" cy="1143000"/>
          </a:xfrm>
        </p:spPr>
        <p:txBody>
          <a:bodyPr>
            <a:normAutofit/>
          </a:bodyPr>
          <a:lstStyle/>
          <a:p>
            <a:r>
              <a:rPr lang="ru-RU" sz="5000" b="1" dirty="0" smtClean="0">
                <a:ln w="19050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Monotype Corsiva" pitchFamily="66" charset="0"/>
                <a:ea typeface="+mn-ea"/>
                <a:cs typeface="+mn-cs"/>
              </a:rPr>
              <a:t>Изучение нового материала: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429000"/>
            <a:ext cx="8229600" cy="2697163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sz="5000" b="1" dirty="0" smtClean="0"/>
              <a:t>    Площадь большого прямоугольника состоит из суммы площадей четырех меньших прямоугольников:</a:t>
            </a:r>
            <a:r>
              <a:rPr lang="en-US" sz="5000" b="1" dirty="0" smtClean="0"/>
              <a:t>              </a:t>
            </a:r>
            <a:endParaRPr lang="ru-RU" sz="5000" b="1" dirty="0" smtClean="0"/>
          </a:p>
          <a:p>
            <a:pPr>
              <a:buNone/>
            </a:pPr>
            <a:endParaRPr lang="ru-RU" sz="5000" b="1" dirty="0" smtClean="0"/>
          </a:p>
          <a:p>
            <a:pPr>
              <a:buNone/>
            </a:pPr>
            <a:r>
              <a:rPr lang="ru-RU" sz="5000" b="1" dirty="0" smtClean="0"/>
              <a:t>        (</a:t>
            </a:r>
            <a:r>
              <a:rPr lang="ru-RU" sz="5000" b="1" dirty="0" smtClean="0">
                <a:solidFill>
                  <a:schemeClr val="tx2"/>
                </a:solidFill>
              </a:rPr>
              <a:t>а</a:t>
            </a:r>
            <a:r>
              <a:rPr lang="ru-RU" sz="5000" b="1" dirty="0" smtClean="0"/>
              <a:t> </a:t>
            </a:r>
            <a:r>
              <a:rPr lang="en-US" sz="5000" b="1" dirty="0" smtClean="0"/>
              <a:t>+ </a:t>
            </a:r>
            <a:r>
              <a:rPr lang="en-US" sz="5000" b="1" dirty="0" smtClean="0">
                <a:solidFill>
                  <a:schemeClr val="accent3">
                    <a:lumMod val="75000"/>
                  </a:schemeClr>
                </a:solidFill>
              </a:rPr>
              <a:t>b</a:t>
            </a:r>
            <a:r>
              <a:rPr lang="en-US" sz="5000" b="1" dirty="0" smtClean="0"/>
              <a:t>) (</a:t>
            </a:r>
            <a:r>
              <a:rPr lang="en-US" sz="5000" b="1" dirty="0" smtClean="0">
                <a:solidFill>
                  <a:schemeClr val="accent6">
                    <a:lumMod val="75000"/>
                  </a:schemeClr>
                </a:solidFill>
              </a:rPr>
              <a:t>c</a:t>
            </a:r>
            <a:r>
              <a:rPr lang="en-US" sz="5000" b="1" dirty="0" smtClean="0"/>
              <a:t> + </a:t>
            </a:r>
            <a:r>
              <a:rPr lang="en-US" sz="5000" b="1" dirty="0" smtClean="0">
                <a:solidFill>
                  <a:schemeClr val="accent2">
                    <a:lumMod val="75000"/>
                  </a:schemeClr>
                </a:solidFill>
              </a:rPr>
              <a:t>d</a:t>
            </a:r>
            <a:r>
              <a:rPr lang="en-US" sz="5000" b="1" dirty="0" smtClean="0"/>
              <a:t>) </a:t>
            </a:r>
            <a:r>
              <a:rPr lang="en-GB" sz="5000" b="1" dirty="0" smtClean="0">
                <a:solidFill>
                  <a:schemeClr val="tx2"/>
                </a:solidFill>
              </a:rPr>
              <a:t>= a</a:t>
            </a:r>
            <a:r>
              <a:rPr lang="en-GB" sz="5000" b="1" dirty="0" smtClean="0">
                <a:solidFill>
                  <a:schemeClr val="accent6">
                    <a:lumMod val="75000"/>
                  </a:schemeClr>
                </a:solidFill>
              </a:rPr>
              <a:t>c</a:t>
            </a:r>
            <a:r>
              <a:rPr lang="en-GB" sz="5000" b="1" dirty="0" smtClean="0"/>
              <a:t> + </a:t>
            </a:r>
            <a:r>
              <a:rPr lang="en-GB" sz="5000" b="1" dirty="0" smtClean="0">
                <a:solidFill>
                  <a:schemeClr val="tx2"/>
                </a:solidFill>
              </a:rPr>
              <a:t>a</a:t>
            </a:r>
            <a:r>
              <a:rPr lang="en-GB" sz="5000" b="1" dirty="0" smtClean="0">
                <a:solidFill>
                  <a:schemeClr val="accent2">
                    <a:lumMod val="75000"/>
                  </a:schemeClr>
                </a:solidFill>
              </a:rPr>
              <a:t>d</a:t>
            </a:r>
            <a:r>
              <a:rPr lang="en-GB" sz="5000" b="1" dirty="0" smtClean="0"/>
              <a:t> + </a:t>
            </a:r>
            <a:r>
              <a:rPr lang="en-GB" sz="5000" b="1" dirty="0" err="1" smtClean="0">
                <a:solidFill>
                  <a:schemeClr val="accent3">
                    <a:lumMod val="75000"/>
                  </a:schemeClr>
                </a:solidFill>
              </a:rPr>
              <a:t>b</a:t>
            </a:r>
            <a:r>
              <a:rPr lang="en-GB" sz="5000" b="1" dirty="0" err="1" smtClean="0">
                <a:solidFill>
                  <a:schemeClr val="accent6">
                    <a:lumMod val="75000"/>
                  </a:schemeClr>
                </a:solidFill>
              </a:rPr>
              <a:t>c</a:t>
            </a:r>
            <a:r>
              <a:rPr lang="en-GB" sz="5000" b="1" dirty="0" smtClean="0"/>
              <a:t> + </a:t>
            </a:r>
            <a:r>
              <a:rPr lang="en-GB" sz="5000" b="1" dirty="0" err="1" smtClean="0">
                <a:solidFill>
                  <a:schemeClr val="accent3">
                    <a:lumMod val="75000"/>
                  </a:schemeClr>
                </a:solidFill>
              </a:rPr>
              <a:t>b</a:t>
            </a:r>
            <a:r>
              <a:rPr lang="en-GB" sz="5000" b="1" dirty="0" err="1" smtClean="0">
                <a:solidFill>
                  <a:schemeClr val="accent2">
                    <a:lumMod val="75000"/>
                  </a:schemeClr>
                </a:solidFill>
              </a:rPr>
              <a:t>d</a:t>
            </a:r>
            <a:endParaRPr lang="ru-RU" sz="5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2411760" y="1397000"/>
          <a:ext cx="4104456" cy="140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2228"/>
                <a:gridCol w="20522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ad</a:t>
                      </a:r>
                      <a:endParaRPr lang="ru-RU" sz="4000" dirty="0"/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err="1" smtClean="0"/>
                        <a:t>bd</a:t>
                      </a:r>
                      <a:endParaRPr lang="ru-RU" sz="4000" dirty="0"/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ac</a:t>
                      </a:r>
                      <a:endParaRPr lang="ru-RU" sz="4000" dirty="0"/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err="1" smtClean="0"/>
                        <a:t>bc</a:t>
                      </a:r>
                      <a:endParaRPr lang="ru-RU" sz="4000" dirty="0"/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619672" y="1412776"/>
            <a:ext cx="7200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d</a:t>
            </a:r>
            <a:endParaRPr lang="ru-RU" sz="4000" dirty="0"/>
          </a:p>
        </p:txBody>
      </p:sp>
      <p:sp>
        <p:nvSpPr>
          <p:cNvPr id="10" name="TextBox 9"/>
          <p:cNvSpPr txBox="1"/>
          <p:nvPr/>
        </p:nvSpPr>
        <p:spPr>
          <a:xfrm>
            <a:off x="1619672" y="2132856"/>
            <a:ext cx="6480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c</a:t>
            </a:r>
            <a:endParaRPr lang="ru-RU" sz="4000" dirty="0"/>
          </a:p>
        </p:txBody>
      </p:sp>
      <p:sp>
        <p:nvSpPr>
          <p:cNvPr id="11" name="TextBox 10"/>
          <p:cNvSpPr txBox="1"/>
          <p:nvPr/>
        </p:nvSpPr>
        <p:spPr>
          <a:xfrm>
            <a:off x="2915816" y="2852936"/>
            <a:ext cx="7200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a</a:t>
            </a:r>
            <a:endParaRPr lang="ru-RU" sz="4000" dirty="0"/>
          </a:p>
        </p:txBody>
      </p:sp>
      <p:sp>
        <p:nvSpPr>
          <p:cNvPr id="12" name="TextBox 11"/>
          <p:cNvSpPr txBox="1"/>
          <p:nvPr/>
        </p:nvSpPr>
        <p:spPr>
          <a:xfrm>
            <a:off x="5148064" y="2852936"/>
            <a:ext cx="7200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b</a:t>
            </a:r>
            <a:endParaRPr lang="ru-RU" sz="4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99176" cy="1143000"/>
          </a:xfrm>
        </p:spPr>
        <p:txBody>
          <a:bodyPr>
            <a:normAutofit/>
          </a:bodyPr>
          <a:lstStyle/>
          <a:p>
            <a:r>
              <a:rPr lang="ru-RU" sz="5000" b="1" dirty="0" smtClean="0">
                <a:ln w="19050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Monotype Corsiva" pitchFamily="66" charset="0"/>
                <a:ea typeface="+mn-ea"/>
                <a:cs typeface="+mn-cs"/>
              </a:rPr>
              <a:t>Пример: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556792"/>
            <a:ext cx="8280920" cy="456937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(2х + 1)(5х – 3) = 2х</a:t>
            </a:r>
            <a:r>
              <a:rPr lang="ru-RU" dirty="0" smtClean="0">
                <a:sym typeface="Symbol"/>
              </a:rPr>
              <a:t>5х + 2х (-3) + 1 5х + 1 (-3) =</a:t>
            </a:r>
          </a:p>
          <a:p>
            <a:pPr>
              <a:buNone/>
            </a:pPr>
            <a:r>
              <a:rPr lang="ru-RU" dirty="0" smtClean="0">
                <a:sym typeface="Symbol"/>
              </a:rPr>
              <a:t>= 10</a:t>
            </a:r>
            <a:r>
              <a:rPr lang="ru-RU" dirty="0" smtClean="0"/>
              <a:t> х</a:t>
            </a:r>
            <a:r>
              <a:rPr lang="ru-RU" baseline="30000" dirty="0" smtClean="0"/>
              <a:t>2</a:t>
            </a:r>
            <a:r>
              <a:rPr lang="ru-RU" dirty="0" smtClean="0">
                <a:sym typeface="Symbol"/>
              </a:rPr>
              <a:t> – 6х + 5х – 3 = 10</a:t>
            </a:r>
            <a:r>
              <a:rPr lang="ru-RU" dirty="0" smtClean="0"/>
              <a:t> х</a:t>
            </a:r>
            <a:r>
              <a:rPr lang="ru-RU" baseline="30000" dirty="0" smtClean="0"/>
              <a:t>2 </a:t>
            </a:r>
            <a:r>
              <a:rPr lang="ru-RU" dirty="0" smtClean="0"/>
              <a:t> - </a:t>
            </a:r>
            <a:r>
              <a:rPr lang="ru-RU" dirty="0" err="1" smtClean="0"/>
              <a:t>х</a:t>
            </a:r>
            <a:r>
              <a:rPr lang="ru-RU" dirty="0" smtClean="0"/>
              <a:t> – 3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В дальнейшем члены перемножаем сразу: </a:t>
            </a:r>
          </a:p>
          <a:p>
            <a:pPr>
              <a:buNone/>
            </a:pPr>
            <a:r>
              <a:rPr lang="ru-RU" dirty="0" smtClean="0"/>
              <a:t>(2х + 1)(5х – 3) =</a:t>
            </a:r>
            <a:r>
              <a:rPr lang="ru-RU" dirty="0" smtClean="0">
                <a:sym typeface="Symbol"/>
              </a:rPr>
              <a:t> 10</a:t>
            </a:r>
            <a:r>
              <a:rPr lang="ru-RU" dirty="0" smtClean="0"/>
              <a:t> х</a:t>
            </a:r>
            <a:r>
              <a:rPr lang="ru-RU" baseline="30000" dirty="0" smtClean="0"/>
              <a:t>2</a:t>
            </a:r>
            <a:r>
              <a:rPr lang="ru-RU" dirty="0" smtClean="0">
                <a:sym typeface="Symbol"/>
              </a:rPr>
              <a:t> – 6х + 5х – 3 = </a:t>
            </a:r>
          </a:p>
          <a:p>
            <a:pPr>
              <a:buNone/>
            </a:pPr>
            <a:r>
              <a:rPr lang="ru-RU" dirty="0" smtClean="0">
                <a:sym typeface="Symbol"/>
              </a:rPr>
              <a:t>= 10</a:t>
            </a:r>
            <a:r>
              <a:rPr lang="ru-RU" dirty="0" smtClean="0"/>
              <a:t> х</a:t>
            </a:r>
            <a:r>
              <a:rPr lang="ru-RU" baseline="30000" dirty="0" smtClean="0"/>
              <a:t>2 </a:t>
            </a:r>
            <a:r>
              <a:rPr lang="ru-RU" dirty="0" smtClean="0"/>
              <a:t> - </a:t>
            </a:r>
            <a:r>
              <a:rPr lang="ru-RU" dirty="0" err="1" smtClean="0"/>
              <a:t>х</a:t>
            </a:r>
            <a:r>
              <a:rPr lang="ru-RU" dirty="0" smtClean="0"/>
              <a:t> – 3</a:t>
            </a:r>
          </a:p>
          <a:p>
            <a:pPr>
              <a:buNone/>
            </a:pPr>
            <a:endParaRPr lang="ru-RU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99176" cy="1143000"/>
          </a:xfrm>
        </p:spPr>
        <p:txBody>
          <a:bodyPr>
            <a:normAutofit/>
          </a:bodyPr>
          <a:lstStyle/>
          <a:p>
            <a:r>
              <a:rPr lang="ru-RU" sz="5000" b="1" dirty="0" smtClean="0">
                <a:ln w="19050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Monotype Corsiva" pitchFamily="66" charset="0"/>
                <a:ea typeface="+mn-ea"/>
                <a:cs typeface="+mn-cs"/>
              </a:rPr>
              <a:t>Запомни: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556792"/>
            <a:ext cx="8280920" cy="456937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До приведения подобных членов их количество равно произведению числа членов одного многочлена на число членов другого.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В результате умножения получается многочлен, который нужно записать в стандартном виде.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99176" cy="1143000"/>
          </a:xfrm>
        </p:spPr>
        <p:txBody>
          <a:bodyPr>
            <a:normAutofit/>
          </a:bodyPr>
          <a:lstStyle/>
          <a:p>
            <a:r>
              <a:rPr lang="ru-RU" sz="5000" b="1" dirty="0" err="1" smtClean="0">
                <a:ln w="19050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Monotype Corsiva" pitchFamily="66" charset="0"/>
                <a:ea typeface="+mn-ea"/>
                <a:cs typeface="+mn-cs"/>
              </a:rPr>
              <a:t>Уражнение</a:t>
            </a:r>
            <a:r>
              <a:rPr lang="ru-RU" sz="5000" b="1" dirty="0" smtClean="0">
                <a:ln w="19050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Monotype Corsiva" pitchFamily="66" charset="0"/>
                <a:ea typeface="+mn-ea"/>
                <a:cs typeface="+mn-cs"/>
              </a:rPr>
              <a:t> № 677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1556792"/>
            <a:ext cx="7848872" cy="456937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Выполните умножение:</a:t>
            </a:r>
          </a:p>
          <a:p>
            <a:pPr marL="514350" indent="-514350">
              <a:buAutoNum type="alphaLcParenR"/>
            </a:pPr>
            <a:r>
              <a:rPr lang="en-US" dirty="0" smtClean="0"/>
              <a:t>(x + m)(y + n) = </a:t>
            </a:r>
            <a:r>
              <a:rPr lang="en-US" dirty="0" err="1" smtClean="0"/>
              <a:t>xy</a:t>
            </a:r>
            <a:r>
              <a:rPr lang="en-US" dirty="0" smtClean="0"/>
              <a:t> + </a:t>
            </a:r>
            <a:r>
              <a:rPr lang="en-US" dirty="0" err="1" smtClean="0"/>
              <a:t>xn</a:t>
            </a:r>
            <a:r>
              <a:rPr lang="en-US" dirty="0" smtClean="0"/>
              <a:t> + my + </a:t>
            </a:r>
            <a:r>
              <a:rPr lang="en-US" dirty="0" err="1" smtClean="0"/>
              <a:t>mn</a:t>
            </a:r>
            <a:endParaRPr lang="en-US" dirty="0" smtClean="0"/>
          </a:p>
          <a:p>
            <a:pPr marL="514350" indent="-514350">
              <a:buNone/>
            </a:pPr>
            <a:r>
              <a:rPr lang="ru-RU" dirty="0" smtClean="0"/>
              <a:t>б) </a:t>
            </a:r>
            <a:r>
              <a:rPr lang="en-US" dirty="0" smtClean="0"/>
              <a:t>(a – b)(x + y) = ax – ay – </a:t>
            </a:r>
            <a:r>
              <a:rPr lang="en-US" dirty="0" err="1" smtClean="0"/>
              <a:t>bx</a:t>
            </a:r>
            <a:r>
              <a:rPr lang="en-US" dirty="0" smtClean="0"/>
              <a:t> – by </a:t>
            </a:r>
          </a:p>
          <a:p>
            <a:pPr marL="514350" indent="-514350">
              <a:buNone/>
            </a:pPr>
            <a:r>
              <a:rPr lang="ru-RU" dirty="0" smtClean="0"/>
              <a:t>в)</a:t>
            </a:r>
            <a:r>
              <a:rPr lang="en-US" dirty="0" smtClean="0"/>
              <a:t> (a – x)(b – y) = </a:t>
            </a:r>
            <a:r>
              <a:rPr lang="en-US" dirty="0" err="1" smtClean="0"/>
              <a:t>ab</a:t>
            </a:r>
            <a:r>
              <a:rPr lang="en-US" dirty="0" smtClean="0"/>
              <a:t> – ay – </a:t>
            </a:r>
            <a:r>
              <a:rPr lang="en-US" dirty="0" err="1" smtClean="0"/>
              <a:t>bx</a:t>
            </a:r>
            <a:r>
              <a:rPr lang="en-US" dirty="0" smtClean="0"/>
              <a:t> + </a:t>
            </a:r>
            <a:r>
              <a:rPr lang="en-US" dirty="0" err="1" smtClean="0"/>
              <a:t>xy</a:t>
            </a:r>
            <a:endParaRPr lang="en-US" dirty="0" smtClean="0"/>
          </a:p>
          <a:p>
            <a:pPr marL="514350" indent="-514350">
              <a:buNone/>
            </a:pPr>
            <a:r>
              <a:rPr lang="ru-RU" dirty="0" smtClean="0"/>
              <a:t>г) </a:t>
            </a:r>
            <a:r>
              <a:rPr lang="en-US" dirty="0" smtClean="0"/>
              <a:t>(x + 8)(y – 1) = </a:t>
            </a:r>
            <a:r>
              <a:rPr lang="en-US" dirty="0" err="1" smtClean="0"/>
              <a:t>xy</a:t>
            </a:r>
            <a:r>
              <a:rPr lang="en-US" dirty="0" smtClean="0"/>
              <a:t> – x + 8y – 8</a:t>
            </a:r>
          </a:p>
          <a:p>
            <a:pPr marL="514350" indent="-514350">
              <a:buNone/>
            </a:pPr>
            <a:r>
              <a:rPr lang="ru-RU" dirty="0" err="1" smtClean="0"/>
              <a:t>д</a:t>
            </a:r>
            <a:r>
              <a:rPr lang="ru-RU" dirty="0" smtClean="0"/>
              <a:t>) </a:t>
            </a:r>
            <a:r>
              <a:rPr lang="en-US" dirty="0" smtClean="0"/>
              <a:t>(b – 3)(a – 2) = </a:t>
            </a:r>
            <a:r>
              <a:rPr lang="en-US" dirty="0" err="1" smtClean="0"/>
              <a:t>ab</a:t>
            </a:r>
            <a:r>
              <a:rPr lang="en-US" dirty="0" smtClean="0"/>
              <a:t> – 2b – 3a +6</a:t>
            </a:r>
          </a:p>
          <a:p>
            <a:pPr marL="514350" indent="-514350">
              <a:buNone/>
            </a:pPr>
            <a:r>
              <a:rPr lang="en-US" dirty="0" smtClean="0"/>
              <a:t>e) (- a + y)(-1 – y) = a + ay – y – y</a:t>
            </a:r>
            <a:r>
              <a:rPr lang="ru-RU" baseline="30000" dirty="0" smtClean="0"/>
              <a:t>2</a:t>
            </a:r>
            <a:endParaRPr lang="ru-RU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99176" cy="1143000"/>
          </a:xfrm>
        </p:spPr>
        <p:txBody>
          <a:bodyPr>
            <a:normAutofit/>
          </a:bodyPr>
          <a:lstStyle/>
          <a:p>
            <a:r>
              <a:rPr lang="ru-RU" sz="5000" b="1" dirty="0" err="1" smtClean="0">
                <a:ln w="19050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Monotype Corsiva" pitchFamily="66" charset="0"/>
                <a:ea typeface="+mn-ea"/>
                <a:cs typeface="+mn-cs"/>
              </a:rPr>
              <a:t>Уражнение</a:t>
            </a:r>
            <a:r>
              <a:rPr lang="ru-RU" sz="5000" b="1" dirty="0" smtClean="0">
                <a:ln w="19050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Monotype Corsiva" pitchFamily="66" charset="0"/>
                <a:ea typeface="+mn-ea"/>
                <a:cs typeface="+mn-cs"/>
              </a:rPr>
              <a:t> № 67</a:t>
            </a:r>
            <a:r>
              <a:rPr lang="en-US" sz="5000" b="1" dirty="0" smtClean="0">
                <a:ln w="19050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Monotype Corsiva" pitchFamily="66" charset="0"/>
                <a:ea typeface="+mn-ea"/>
                <a:cs typeface="+mn-cs"/>
              </a:rPr>
              <a:t>8</a:t>
            </a:r>
            <a:r>
              <a:rPr lang="ru-RU" sz="5000" b="1" dirty="0" smtClean="0">
                <a:ln w="19050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Monotype Corsiva" pitchFamily="66" charset="0"/>
                <a:ea typeface="+mn-ea"/>
                <a:cs typeface="+mn-cs"/>
              </a:rPr>
              <a:t>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1556792"/>
            <a:ext cx="7848872" cy="456937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Упростите выражение:</a:t>
            </a:r>
          </a:p>
          <a:p>
            <a:pPr marL="514350" indent="-514350">
              <a:buAutoNum type="alphaLcParenR"/>
            </a:pPr>
            <a:r>
              <a:rPr lang="en-US" dirty="0" smtClean="0"/>
              <a:t>(x + </a:t>
            </a:r>
            <a:r>
              <a:rPr lang="ru-RU" dirty="0" smtClean="0"/>
              <a:t>6</a:t>
            </a:r>
            <a:r>
              <a:rPr lang="en-US" dirty="0" smtClean="0"/>
              <a:t>)(</a:t>
            </a:r>
            <a:r>
              <a:rPr lang="ru-RU" dirty="0" err="1" smtClean="0"/>
              <a:t>х</a:t>
            </a:r>
            <a:r>
              <a:rPr lang="en-US" dirty="0" smtClean="0"/>
              <a:t> + </a:t>
            </a:r>
            <a:r>
              <a:rPr lang="ru-RU" dirty="0" smtClean="0"/>
              <a:t>5</a:t>
            </a:r>
            <a:r>
              <a:rPr lang="en-US" dirty="0" smtClean="0"/>
              <a:t>) = </a:t>
            </a:r>
            <a:r>
              <a:rPr lang="ru-RU" dirty="0" smtClean="0"/>
              <a:t>х</a:t>
            </a:r>
            <a:r>
              <a:rPr lang="ru-RU" baseline="30000" dirty="0" smtClean="0"/>
              <a:t>2</a:t>
            </a:r>
            <a:r>
              <a:rPr lang="en-US" dirty="0" smtClean="0"/>
              <a:t> + </a:t>
            </a:r>
            <a:r>
              <a:rPr lang="ru-RU" dirty="0" smtClean="0"/>
              <a:t>11</a:t>
            </a:r>
            <a:r>
              <a:rPr lang="en-US" dirty="0" smtClean="0"/>
              <a:t>x + </a:t>
            </a:r>
            <a:r>
              <a:rPr lang="ru-RU" dirty="0" smtClean="0"/>
              <a:t>30</a:t>
            </a:r>
            <a:endParaRPr lang="en-US" dirty="0" smtClean="0"/>
          </a:p>
          <a:p>
            <a:pPr marL="514350" indent="-514350">
              <a:buNone/>
            </a:pPr>
            <a:r>
              <a:rPr lang="ru-RU" dirty="0" smtClean="0"/>
              <a:t>б) </a:t>
            </a:r>
            <a:r>
              <a:rPr lang="en-US" dirty="0" smtClean="0"/>
              <a:t>(a – </a:t>
            </a:r>
            <a:r>
              <a:rPr lang="ru-RU" dirty="0" smtClean="0"/>
              <a:t>4</a:t>
            </a:r>
            <a:r>
              <a:rPr lang="en-US" dirty="0" smtClean="0"/>
              <a:t>)(</a:t>
            </a:r>
            <a:r>
              <a:rPr lang="ru-RU" dirty="0" smtClean="0"/>
              <a:t>а</a:t>
            </a:r>
            <a:r>
              <a:rPr lang="en-US" dirty="0" smtClean="0"/>
              <a:t> + </a:t>
            </a:r>
            <a:r>
              <a:rPr lang="ru-RU" dirty="0" smtClean="0"/>
              <a:t>1</a:t>
            </a:r>
            <a:r>
              <a:rPr lang="en-US" dirty="0" smtClean="0"/>
              <a:t>) = a</a:t>
            </a:r>
            <a:r>
              <a:rPr lang="ru-RU" baseline="30000" dirty="0" smtClean="0"/>
              <a:t>2</a:t>
            </a:r>
            <a:r>
              <a:rPr lang="en-US" dirty="0" smtClean="0"/>
              <a:t> – </a:t>
            </a:r>
            <a:r>
              <a:rPr lang="ru-RU" dirty="0" smtClean="0"/>
              <a:t>3</a:t>
            </a:r>
            <a:r>
              <a:rPr lang="en-US" dirty="0" smtClean="0"/>
              <a:t>a – </a:t>
            </a:r>
            <a:r>
              <a:rPr lang="ru-RU" dirty="0" smtClean="0"/>
              <a:t>4</a:t>
            </a:r>
            <a:r>
              <a:rPr lang="en-US" dirty="0" smtClean="0"/>
              <a:t> </a:t>
            </a:r>
          </a:p>
          <a:p>
            <a:pPr marL="514350" indent="-514350">
              <a:buNone/>
            </a:pPr>
            <a:r>
              <a:rPr lang="ru-RU" dirty="0" smtClean="0"/>
              <a:t>в)</a:t>
            </a:r>
            <a:r>
              <a:rPr lang="en-US" dirty="0" smtClean="0"/>
              <a:t> (</a:t>
            </a:r>
            <a:r>
              <a:rPr lang="ru-RU" dirty="0" smtClean="0"/>
              <a:t>2</a:t>
            </a:r>
            <a:r>
              <a:rPr lang="en-US" dirty="0" smtClean="0"/>
              <a:t> – y)(y – 8) = – y</a:t>
            </a:r>
            <a:r>
              <a:rPr lang="ru-RU" baseline="30000" dirty="0" smtClean="0"/>
              <a:t>2</a:t>
            </a:r>
            <a:r>
              <a:rPr lang="en-US" dirty="0" smtClean="0"/>
              <a:t> + 10y – 16 </a:t>
            </a:r>
          </a:p>
          <a:p>
            <a:pPr marL="514350" indent="-514350">
              <a:buNone/>
            </a:pPr>
            <a:r>
              <a:rPr lang="ru-RU" dirty="0" smtClean="0"/>
              <a:t>г) </a:t>
            </a:r>
            <a:r>
              <a:rPr lang="en-US" dirty="0" smtClean="0"/>
              <a:t>(a – 4)(2a + 1) = 2</a:t>
            </a:r>
            <a:r>
              <a:rPr lang="en-US" dirty="0" smtClean="0">
                <a:sym typeface="Symbol"/>
              </a:rPr>
              <a:t>a</a:t>
            </a:r>
            <a:r>
              <a:rPr lang="ru-RU" baseline="30000" dirty="0" smtClean="0"/>
              <a:t>2</a:t>
            </a:r>
            <a:r>
              <a:rPr lang="en-US" dirty="0" smtClean="0"/>
              <a:t> – 7a – 4</a:t>
            </a:r>
          </a:p>
          <a:p>
            <a:pPr marL="514350" indent="-514350">
              <a:buNone/>
            </a:pPr>
            <a:r>
              <a:rPr lang="ru-RU" dirty="0" err="1" smtClean="0"/>
              <a:t>д</a:t>
            </a:r>
            <a:r>
              <a:rPr lang="ru-RU" dirty="0" smtClean="0"/>
              <a:t>) </a:t>
            </a:r>
            <a:r>
              <a:rPr lang="en-US" dirty="0" smtClean="0"/>
              <a:t>(2y – 1)(3y + 2) = 6</a:t>
            </a:r>
            <a:r>
              <a:rPr lang="en-US" dirty="0" smtClean="0">
                <a:sym typeface="Symbol"/>
              </a:rPr>
              <a:t>y</a:t>
            </a:r>
            <a:r>
              <a:rPr lang="ru-RU" baseline="30000" dirty="0" smtClean="0"/>
              <a:t>2</a:t>
            </a:r>
            <a:r>
              <a:rPr lang="en-US" dirty="0" smtClean="0"/>
              <a:t> + y – 2 </a:t>
            </a:r>
          </a:p>
          <a:p>
            <a:pPr marL="514350" indent="-514350">
              <a:buNone/>
            </a:pPr>
            <a:r>
              <a:rPr lang="en-US" dirty="0" smtClean="0"/>
              <a:t>e) (5x - 3)(4 – 3x) = - 15</a:t>
            </a:r>
            <a:r>
              <a:rPr lang="ru-RU" dirty="0" smtClean="0"/>
              <a:t>х</a:t>
            </a:r>
            <a:r>
              <a:rPr lang="ru-RU" baseline="30000" dirty="0" smtClean="0"/>
              <a:t>2</a:t>
            </a:r>
            <a:r>
              <a:rPr lang="en-US" dirty="0" smtClean="0"/>
              <a:t> + 29x – 12</a:t>
            </a:r>
            <a:endParaRPr lang="ru-RU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99176" cy="1143000"/>
          </a:xfrm>
        </p:spPr>
        <p:txBody>
          <a:bodyPr>
            <a:normAutofit fontScale="90000"/>
          </a:bodyPr>
          <a:lstStyle/>
          <a:p>
            <a:r>
              <a:rPr lang="ru-RU" sz="5000" b="1" dirty="0" err="1" smtClean="0">
                <a:ln w="19050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Monotype Corsiva" pitchFamily="66" charset="0"/>
                <a:ea typeface="+mn-ea"/>
                <a:cs typeface="+mn-cs"/>
              </a:rPr>
              <a:t>Уражнение</a:t>
            </a:r>
            <a:r>
              <a:rPr lang="ru-RU" sz="5000" b="1" dirty="0" smtClean="0">
                <a:ln w="19050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Monotype Corsiva" pitchFamily="66" charset="0"/>
                <a:ea typeface="+mn-ea"/>
                <a:cs typeface="+mn-cs"/>
              </a:rPr>
              <a:t> № 679</a:t>
            </a:r>
            <a:r>
              <a:rPr lang="en-US" sz="5000" b="1" dirty="0" smtClean="0">
                <a:ln w="19050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Monotype Corsiva" pitchFamily="66" charset="0"/>
                <a:ea typeface="+mn-ea"/>
                <a:cs typeface="+mn-cs"/>
              </a:rPr>
              <a:t/>
            </a:r>
            <a:br>
              <a:rPr lang="en-US" sz="5000" b="1" dirty="0" smtClean="0">
                <a:ln w="19050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Monotype Corsiva" pitchFamily="66" charset="0"/>
                <a:ea typeface="+mn-ea"/>
                <a:cs typeface="+mn-cs"/>
              </a:rPr>
            </a:br>
            <a:r>
              <a:rPr lang="en-US" sz="5000" b="1" dirty="0" smtClean="0">
                <a:ln w="19050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Monotype Corsiva" pitchFamily="66" charset="0"/>
                <a:ea typeface="+mn-ea"/>
                <a:cs typeface="+mn-cs"/>
              </a:rPr>
              <a:t>(</a:t>
            </a:r>
            <a:r>
              <a:rPr lang="ru-RU" sz="5000" b="1" dirty="0" smtClean="0">
                <a:ln w="19050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Monotype Corsiva" pitchFamily="66" charset="0"/>
                <a:ea typeface="+mn-ea"/>
                <a:cs typeface="+mn-cs"/>
              </a:rPr>
              <a:t>самостоятельно)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1556792"/>
            <a:ext cx="7848872" cy="4569371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Представьте в виде многочлена выражение:</a:t>
            </a:r>
          </a:p>
          <a:p>
            <a:pPr marL="514350" indent="-514350">
              <a:buAutoNum type="alphaLcParenR"/>
            </a:pPr>
            <a:r>
              <a:rPr lang="en-US" dirty="0" smtClean="0"/>
              <a:t>(m – n)(</a:t>
            </a:r>
            <a:r>
              <a:rPr lang="ru-RU" dirty="0" err="1" smtClean="0"/>
              <a:t>х</a:t>
            </a:r>
            <a:r>
              <a:rPr lang="en-US" dirty="0" smtClean="0"/>
              <a:t> + c) = m</a:t>
            </a:r>
            <a:r>
              <a:rPr lang="ru-RU" dirty="0" err="1" smtClean="0"/>
              <a:t>х</a:t>
            </a:r>
            <a:r>
              <a:rPr lang="en-US" dirty="0" smtClean="0"/>
              <a:t> + mc – </a:t>
            </a:r>
            <a:r>
              <a:rPr lang="en-US" dirty="0" err="1" smtClean="0"/>
              <a:t>nx</a:t>
            </a:r>
            <a:r>
              <a:rPr lang="en-US" dirty="0" smtClean="0"/>
              <a:t> – </a:t>
            </a:r>
            <a:r>
              <a:rPr lang="en-US" dirty="0" err="1" smtClean="0"/>
              <a:t>nc</a:t>
            </a:r>
            <a:r>
              <a:rPr lang="en-US" dirty="0" smtClean="0"/>
              <a:t> </a:t>
            </a:r>
          </a:p>
          <a:p>
            <a:pPr marL="514350" indent="-514350">
              <a:buNone/>
            </a:pPr>
            <a:r>
              <a:rPr lang="ru-RU" dirty="0" smtClean="0"/>
              <a:t>б) </a:t>
            </a:r>
            <a:r>
              <a:rPr lang="en-US" dirty="0" smtClean="0"/>
              <a:t>(k – p)(k – n) = k</a:t>
            </a:r>
            <a:r>
              <a:rPr lang="ru-RU" baseline="30000" dirty="0" smtClean="0"/>
              <a:t>2</a:t>
            </a:r>
            <a:r>
              <a:rPr lang="en-US" dirty="0" smtClean="0"/>
              <a:t> – </a:t>
            </a:r>
            <a:r>
              <a:rPr lang="en-US" dirty="0" err="1" smtClean="0"/>
              <a:t>kn</a:t>
            </a:r>
            <a:r>
              <a:rPr lang="en-US" dirty="0" smtClean="0"/>
              <a:t> – </a:t>
            </a:r>
            <a:r>
              <a:rPr lang="en-US" dirty="0" err="1" smtClean="0"/>
              <a:t>pk</a:t>
            </a:r>
            <a:r>
              <a:rPr lang="en-US" dirty="0" smtClean="0"/>
              <a:t> + </a:t>
            </a:r>
            <a:r>
              <a:rPr lang="en-US" dirty="0" err="1" smtClean="0"/>
              <a:t>pn</a:t>
            </a:r>
            <a:r>
              <a:rPr lang="en-US" dirty="0" smtClean="0"/>
              <a:t> </a:t>
            </a:r>
          </a:p>
          <a:p>
            <a:pPr marL="514350" indent="-514350">
              <a:buNone/>
            </a:pPr>
            <a:r>
              <a:rPr lang="ru-RU" dirty="0" smtClean="0"/>
              <a:t>в)</a:t>
            </a:r>
            <a:r>
              <a:rPr lang="en-US" dirty="0" smtClean="0"/>
              <a:t> (a + 3)(a – 2) = a</a:t>
            </a:r>
            <a:r>
              <a:rPr lang="ru-RU" baseline="30000" dirty="0" smtClean="0"/>
              <a:t>2</a:t>
            </a:r>
            <a:r>
              <a:rPr lang="en-US" dirty="0" smtClean="0"/>
              <a:t> + a – 6 </a:t>
            </a:r>
          </a:p>
          <a:p>
            <a:pPr marL="514350" indent="-514350">
              <a:buNone/>
            </a:pPr>
            <a:r>
              <a:rPr lang="ru-RU" dirty="0" smtClean="0"/>
              <a:t>г) </a:t>
            </a:r>
            <a:r>
              <a:rPr lang="en-US" dirty="0" smtClean="0"/>
              <a:t>(5 – x)(4 – x) = x</a:t>
            </a:r>
            <a:r>
              <a:rPr lang="ru-RU" baseline="30000" dirty="0" smtClean="0"/>
              <a:t>2</a:t>
            </a:r>
            <a:r>
              <a:rPr lang="en-US" dirty="0" smtClean="0"/>
              <a:t> – 9x + 20</a:t>
            </a:r>
          </a:p>
          <a:p>
            <a:pPr marL="514350" indent="-514350">
              <a:buNone/>
            </a:pPr>
            <a:r>
              <a:rPr lang="ru-RU" dirty="0" err="1" smtClean="0"/>
              <a:t>д</a:t>
            </a:r>
            <a:r>
              <a:rPr lang="ru-RU" dirty="0" smtClean="0"/>
              <a:t>) </a:t>
            </a:r>
            <a:r>
              <a:rPr lang="en-US" dirty="0" smtClean="0"/>
              <a:t>(1 – 2a)(3a + 1) = - 6</a:t>
            </a:r>
            <a:r>
              <a:rPr lang="en-US" dirty="0" smtClean="0">
                <a:sym typeface="Symbol"/>
              </a:rPr>
              <a:t>a</a:t>
            </a:r>
            <a:r>
              <a:rPr lang="ru-RU" baseline="30000" dirty="0" smtClean="0"/>
              <a:t>2</a:t>
            </a:r>
            <a:r>
              <a:rPr lang="en-US" dirty="0" smtClean="0"/>
              <a:t> + a + 1 </a:t>
            </a:r>
          </a:p>
          <a:p>
            <a:pPr marL="514350" indent="-514350">
              <a:buNone/>
            </a:pPr>
            <a:r>
              <a:rPr lang="en-US" dirty="0" smtClean="0"/>
              <a:t>e) (6m - 3)(2 – 5m) = - 30m</a:t>
            </a:r>
            <a:r>
              <a:rPr lang="ru-RU" baseline="30000" dirty="0" smtClean="0"/>
              <a:t>2</a:t>
            </a:r>
            <a:r>
              <a:rPr lang="en-US" dirty="0" smtClean="0"/>
              <a:t> + 27m – 6</a:t>
            </a:r>
            <a:endParaRPr lang="ru-RU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99176" cy="1143000"/>
          </a:xfrm>
        </p:spPr>
        <p:txBody>
          <a:bodyPr>
            <a:normAutofit/>
          </a:bodyPr>
          <a:lstStyle/>
          <a:p>
            <a:r>
              <a:rPr lang="ru-RU" sz="5000" b="1" dirty="0" smtClean="0">
                <a:ln w="19050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Monotype Corsiva" pitchFamily="66" charset="0"/>
                <a:ea typeface="+mn-ea"/>
                <a:cs typeface="+mn-cs"/>
              </a:rPr>
              <a:t>Итог урока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1556792"/>
            <a:ext cx="7848872" cy="456937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- Расскажите правило умножения многочлена на многочлен.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99176" cy="1143000"/>
          </a:xfrm>
        </p:spPr>
        <p:txBody>
          <a:bodyPr>
            <a:normAutofit/>
          </a:bodyPr>
          <a:lstStyle/>
          <a:p>
            <a:r>
              <a:rPr lang="ru-RU" sz="5000" b="1" dirty="0" smtClean="0">
                <a:ln w="19050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Monotype Corsiva" pitchFamily="66" charset="0"/>
                <a:ea typeface="+mn-ea"/>
                <a:cs typeface="+mn-cs"/>
              </a:rPr>
              <a:t>Домашнее задание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1556792"/>
            <a:ext cx="7848872" cy="456937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П. 11 (до примера 2), </a:t>
            </a:r>
          </a:p>
          <a:p>
            <a:pPr>
              <a:buNone/>
            </a:pPr>
            <a:r>
              <a:rPr lang="ru-RU" dirty="0" smtClean="0"/>
              <a:t>№ </a:t>
            </a:r>
            <a:r>
              <a:rPr lang="ru-RU" dirty="0" smtClean="0"/>
              <a:t>393</a:t>
            </a:r>
          </a:p>
          <a:p>
            <a:pPr>
              <a:buNone/>
            </a:pPr>
            <a:r>
              <a:rPr lang="en-US" sz="2000" dirty="0" smtClean="0">
                <a:hlinkClick r:id="rId2"/>
              </a:rPr>
              <a:t>https://www.youtube.com/watch?v=u4ExtIOGTr8&amp;pbjreload=101</a:t>
            </a:r>
            <a:r>
              <a:rPr lang="en-US" sz="2000" dirty="0" smtClean="0"/>
              <a:t> </a:t>
            </a:r>
            <a:r>
              <a:rPr lang="ru-RU" sz="2000" dirty="0" smtClean="0"/>
              <a:t> </a:t>
            </a:r>
            <a:endParaRPr lang="ru-RU" sz="2000" dirty="0" smtClean="0"/>
          </a:p>
          <a:p>
            <a:pPr>
              <a:buNone/>
            </a:pPr>
            <a:endParaRPr lang="ru-RU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94522"/>
          </a:xfrm>
        </p:spPr>
        <p:txBody>
          <a:bodyPr>
            <a:normAutofit/>
          </a:bodyPr>
          <a:lstStyle/>
          <a:p>
            <a:r>
              <a:rPr lang="ru-RU" sz="6000" b="1" dirty="0" smtClean="0">
                <a:ln w="19050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Monotype Corsiva" pitchFamily="66" charset="0"/>
                <a:ea typeface="+mn-ea"/>
                <a:cs typeface="+mn-cs"/>
              </a:rPr>
              <a:t>Цель урока: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формирование умений </a:t>
            </a:r>
            <a:br>
              <a:rPr lang="ru-RU" dirty="0" smtClean="0"/>
            </a:br>
            <a:r>
              <a:rPr lang="ru-RU" dirty="0" smtClean="0"/>
              <a:t>умножать многочлен на многочлен.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b="1" dirty="0" smtClean="0">
                <a:ln w="19050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Monotype Corsiva" pitchFamily="66" charset="0"/>
                <a:ea typeface="+mn-ea"/>
                <a:cs typeface="+mn-cs"/>
              </a:rPr>
              <a:t>Устная работа:</a:t>
            </a:r>
            <a:endParaRPr lang="ru-RU" sz="6000" b="1" dirty="0">
              <a:ln w="19050">
                <a:solidFill>
                  <a:prstClr val="white"/>
                </a:solidFill>
                <a:prstDash val="solid"/>
              </a:ln>
              <a:solidFill>
                <a:srgbClr val="FF0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Monotype Corsiva" pitchFamily="66" charset="0"/>
              <a:ea typeface="+mn-ea"/>
              <a:cs typeface="+mn-cs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ru-RU" dirty="0" smtClean="0"/>
              <a:t>Представить в виде многочлена:</a:t>
            </a:r>
          </a:p>
          <a:p>
            <a:pPr marL="514350" indent="-514350">
              <a:buNone/>
            </a:pPr>
            <a:endParaRPr lang="ru-RU" dirty="0" smtClean="0"/>
          </a:p>
          <a:p>
            <a:pPr marL="514350" indent="-514350">
              <a:buNone/>
            </a:pPr>
            <a:r>
              <a:rPr lang="ru-RU" dirty="0" smtClean="0"/>
              <a:t>                         а) </a:t>
            </a:r>
            <a:r>
              <a:rPr lang="ru-RU" dirty="0" err="1" smtClean="0"/>
              <a:t>х</a:t>
            </a:r>
            <a:r>
              <a:rPr lang="ru-RU" dirty="0" smtClean="0"/>
              <a:t> (7у+</a:t>
            </a:r>
            <a:r>
              <a:rPr lang="en-US" dirty="0" smtClean="0"/>
              <a:t>n)</a:t>
            </a:r>
            <a:endParaRPr lang="ru-RU" dirty="0" smtClean="0"/>
          </a:p>
          <a:p>
            <a:pPr marL="514350" indent="-514350">
              <a:buNone/>
            </a:pPr>
            <a:r>
              <a:rPr lang="ru-RU" dirty="0" smtClean="0"/>
              <a:t>                         б) 2х</a:t>
            </a:r>
            <a:r>
              <a:rPr lang="ru-RU" baseline="30000" dirty="0" smtClean="0"/>
              <a:t>2</a:t>
            </a:r>
            <a:r>
              <a:rPr lang="ru-RU" dirty="0" smtClean="0"/>
              <a:t> (</a:t>
            </a:r>
            <a:r>
              <a:rPr lang="ru-RU" dirty="0" err="1" smtClean="0"/>
              <a:t>х+у</a:t>
            </a:r>
            <a:r>
              <a:rPr lang="ru-RU" dirty="0" smtClean="0"/>
              <a:t>)</a:t>
            </a:r>
          </a:p>
          <a:p>
            <a:pPr marL="514350" indent="-514350">
              <a:buNone/>
            </a:pPr>
            <a:r>
              <a:rPr lang="ru-RU" dirty="0" smtClean="0"/>
              <a:t>                         в) – у (х</a:t>
            </a:r>
            <a:r>
              <a:rPr lang="ru-RU" baseline="30000" dirty="0" smtClean="0"/>
              <a:t>2</a:t>
            </a:r>
            <a:r>
              <a:rPr lang="ru-RU" dirty="0" smtClean="0"/>
              <a:t> – у)</a:t>
            </a:r>
          </a:p>
          <a:p>
            <a:pPr marL="514350" indent="-514350">
              <a:buNone/>
            </a:pPr>
            <a:r>
              <a:rPr lang="ru-RU" dirty="0" smtClean="0"/>
              <a:t>                         г) (х</a:t>
            </a:r>
            <a:r>
              <a:rPr lang="ru-RU" baseline="30000" dirty="0" smtClean="0"/>
              <a:t>2</a:t>
            </a:r>
            <a:r>
              <a:rPr lang="ru-RU" dirty="0" smtClean="0"/>
              <a:t> + </a:t>
            </a:r>
            <a:r>
              <a:rPr lang="ru-RU" dirty="0" err="1" smtClean="0"/>
              <a:t>ху</a:t>
            </a:r>
            <a:r>
              <a:rPr lang="ru-RU" dirty="0" smtClean="0"/>
              <a:t> – у</a:t>
            </a:r>
            <a:r>
              <a:rPr lang="ru-RU" baseline="30000" dirty="0" smtClean="0"/>
              <a:t>2</a:t>
            </a:r>
            <a:r>
              <a:rPr lang="ru-RU" dirty="0" smtClean="0"/>
              <a:t>) </a:t>
            </a:r>
            <a:r>
              <a:rPr lang="ru-RU" dirty="0" err="1" smtClean="0"/>
              <a:t>х</a:t>
            </a:r>
            <a:endParaRPr lang="ru-RU" dirty="0" smtClean="0"/>
          </a:p>
          <a:p>
            <a:pPr marL="514350" indent="-514350">
              <a:buNone/>
            </a:pPr>
            <a:endParaRPr lang="ru-RU" dirty="0" smtClean="0"/>
          </a:p>
          <a:p>
            <a:pPr marL="514350" indent="-514350">
              <a:buNone/>
            </a:pPr>
            <a:endParaRPr lang="ru-RU" dirty="0" smtClean="0"/>
          </a:p>
          <a:p>
            <a:pPr marL="514350" indent="-514350">
              <a:buNone/>
            </a:pPr>
            <a:endParaRPr lang="ru-RU" dirty="0" smtClean="0"/>
          </a:p>
          <a:p>
            <a:pPr marL="514350" indent="-514350">
              <a:buNone/>
            </a:pPr>
            <a:endParaRPr lang="ru-RU" dirty="0" smtClean="0"/>
          </a:p>
          <a:p>
            <a:pPr marL="514350" indent="-514350">
              <a:buNone/>
            </a:pP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b="1" dirty="0" smtClean="0">
                <a:ln w="19050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Monotype Corsiva" pitchFamily="66" charset="0"/>
                <a:ea typeface="+mn-ea"/>
                <a:cs typeface="+mn-cs"/>
              </a:rPr>
              <a:t>Устная работа:</a:t>
            </a:r>
            <a:endParaRPr lang="ru-RU" sz="6000" b="1" dirty="0">
              <a:ln w="19050">
                <a:solidFill>
                  <a:prstClr val="white"/>
                </a:solidFill>
                <a:prstDash val="solid"/>
              </a:ln>
              <a:solidFill>
                <a:srgbClr val="FF0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Monotype Corsiva" pitchFamily="66" charset="0"/>
              <a:ea typeface="+mn-ea"/>
              <a:cs typeface="+mn-cs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ru-RU" dirty="0" smtClean="0"/>
              <a:t>2) Выполнить умножение:</a:t>
            </a:r>
          </a:p>
          <a:p>
            <a:pPr marL="514350" indent="-514350">
              <a:buNone/>
            </a:pPr>
            <a:endParaRPr lang="ru-RU" dirty="0" smtClean="0"/>
          </a:p>
          <a:p>
            <a:pPr marL="514350" indent="-514350">
              <a:buNone/>
            </a:pPr>
            <a:r>
              <a:rPr lang="ru-RU" dirty="0" smtClean="0"/>
              <a:t>                         а) 2а</a:t>
            </a:r>
            <a:r>
              <a:rPr lang="ru-RU" baseline="30000" dirty="0" smtClean="0"/>
              <a:t>6</a:t>
            </a:r>
            <a:r>
              <a:rPr lang="ru-RU" dirty="0" smtClean="0"/>
              <a:t> * 5а</a:t>
            </a:r>
            <a:r>
              <a:rPr lang="ru-RU" baseline="30000" dirty="0" smtClean="0"/>
              <a:t>7</a:t>
            </a:r>
            <a:endParaRPr lang="ru-RU" dirty="0" smtClean="0"/>
          </a:p>
          <a:p>
            <a:pPr marL="514350" indent="-514350">
              <a:buNone/>
            </a:pPr>
            <a:r>
              <a:rPr lang="ru-RU" dirty="0" smtClean="0"/>
              <a:t>                         б) –3х (</a:t>
            </a:r>
            <a:r>
              <a:rPr lang="en-US" dirty="0" smtClean="0"/>
              <a:t>- </a:t>
            </a:r>
            <a:r>
              <a:rPr lang="ru-RU" dirty="0" smtClean="0"/>
              <a:t>2х</a:t>
            </a:r>
            <a:r>
              <a:rPr lang="ru-RU" baseline="30000" dirty="0" smtClean="0"/>
              <a:t>2</a:t>
            </a:r>
            <a:r>
              <a:rPr lang="ru-RU" dirty="0" smtClean="0"/>
              <a:t>у)</a:t>
            </a:r>
          </a:p>
          <a:p>
            <a:pPr marL="514350" indent="-514350">
              <a:buNone/>
            </a:pPr>
            <a:r>
              <a:rPr lang="ru-RU" dirty="0" smtClean="0"/>
              <a:t>                         в) 3</a:t>
            </a:r>
            <a:r>
              <a:rPr lang="en-US" dirty="0" smtClean="0"/>
              <a:t>b</a:t>
            </a:r>
            <a:r>
              <a:rPr lang="ru-RU" dirty="0" smtClean="0"/>
              <a:t> (– </a:t>
            </a:r>
            <a:r>
              <a:rPr lang="en-US" dirty="0" smtClean="0"/>
              <a:t>7b</a:t>
            </a:r>
            <a:r>
              <a:rPr lang="en-US" baseline="30000" dirty="0" smtClean="0"/>
              <a:t>3</a:t>
            </a:r>
            <a:r>
              <a:rPr lang="ru-RU" dirty="0" smtClean="0"/>
              <a:t>)</a:t>
            </a:r>
          </a:p>
          <a:p>
            <a:pPr marL="514350" indent="-514350">
              <a:buNone/>
            </a:pPr>
            <a:r>
              <a:rPr lang="ru-RU" dirty="0" smtClean="0"/>
              <a:t>                         г) – </a:t>
            </a:r>
            <a:r>
              <a:rPr lang="en-US" dirty="0" smtClean="0"/>
              <a:t>5bc</a:t>
            </a:r>
            <a:r>
              <a:rPr lang="ru-RU" baseline="30000" dirty="0" smtClean="0"/>
              <a:t>2</a:t>
            </a:r>
            <a:r>
              <a:rPr lang="en-US" baseline="30000" dirty="0" smtClean="0"/>
              <a:t> </a:t>
            </a:r>
            <a:r>
              <a:rPr lang="en-US" dirty="0" smtClean="0"/>
              <a:t> * 4b</a:t>
            </a:r>
            <a:r>
              <a:rPr lang="ru-RU" baseline="30000" dirty="0" smtClean="0"/>
              <a:t>2</a:t>
            </a:r>
            <a:r>
              <a:rPr lang="en-US" baseline="30000" dirty="0" smtClean="0"/>
              <a:t> </a:t>
            </a:r>
            <a:r>
              <a:rPr lang="en-US" dirty="0" smtClean="0"/>
              <a:t>c</a:t>
            </a:r>
            <a:endParaRPr lang="ru-RU" dirty="0" smtClean="0"/>
          </a:p>
          <a:p>
            <a:pPr marL="514350" indent="-514350">
              <a:buNone/>
            </a:pPr>
            <a:endParaRPr lang="ru-RU" dirty="0" smtClean="0"/>
          </a:p>
          <a:p>
            <a:pPr marL="514350" indent="-514350">
              <a:buNone/>
            </a:pPr>
            <a:endParaRPr lang="ru-RU" dirty="0" smtClean="0"/>
          </a:p>
          <a:p>
            <a:pPr marL="514350" indent="-514350">
              <a:buNone/>
            </a:pPr>
            <a:endParaRPr lang="ru-RU" dirty="0" smtClean="0"/>
          </a:p>
          <a:p>
            <a:pPr marL="514350" indent="-514350">
              <a:buNone/>
            </a:pPr>
            <a:endParaRPr lang="ru-RU" dirty="0" smtClean="0"/>
          </a:p>
          <a:p>
            <a:pPr marL="514350" indent="-514350">
              <a:buNone/>
            </a:pP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6000" b="1" dirty="0" smtClean="0">
                <a:ln w="19050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Monotype Corsiva" pitchFamily="66" charset="0"/>
                <a:ea typeface="+mn-ea"/>
                <a:cs typeface="+mn-cs"/>
              </a:rPr>
              <a:t>Устная работа</a:t>
            </a:r>
            <a:r>
              <a:rPr lang="ru-RU" dirty="0" smtClean="0">
                <a:solidFill>
                  <a:srgbClr val="FF0000"/>
                </a:solidFill>
              </a:rPr>
              <a:t>: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en-US" dirty="0" smtClean="0"/>
              <a:t>3</a:t>
            </a:r>
            <a:r>
              <a:rPr lang="ru-RU" dirty="0" smtClean="0"/>
              <a:t>) Какой вид примет выражение  </a:t>
            </a:r>
            <a:r>
              <a:rPr lang="ru-RU" sz="3800" i="1" dirty="0" smtClean="0"/>
              <a:t>3а</a:t>
            </a:r>
            <a:r>
              <a:rPr lang="ru-RU" dirty="0" smtClean="0"/>
              <a:t>  при:</a:t>
            </a:r>
          </a:p>
          <a:p>
            <a:pPr marL="514350" indent="-514350">
              <a:buNone/>
            </a:pPr>
            <a:endParaRPr lang="ru-RU" dirty="0" smtClean="0"/>
          </a:p>
          <a:p>
            <a:pPr marL="514350" indent="-514350">
              <a:buNone/>
            </a:pPr>
            <a:r>
              <a:rPr lang="ru-RU" dirty="0" smtClean="0"/>
              <a:t>                         а) </a:t>
            </a:r>
            <a:r>
              <a:rPr lang="ru-RU" dirty="0" err="1" smtClean="0"/>
              <a:t>а</a:t>
            </a:r>
            <a:r>
              <a:rPr lang="ru-RU" dirty="0" smtClean="0"/>
              <a:t> = 5</a:t>
            </a:r>
          </a:p>
          <a:p>
            <a:pPr marL="514350" indent="-514350">
              <a:buNone/>
            </a:pPr>
            <a:r>
              <a:rPr lang="ru-RU" dirty="0" smtClean="0"/>
              <a:t>                         б) а = - 2 </a:t>
            </a:r>
          </a:p>
          <a:p>
            <a:pPr marL="514350" indent="-514350">
              <a:buNone/>
            </a:pPr>
            <a:r>
              <a:rPr lang="ru-RU" dirty="0" smtClean="0"/>
              <a:t>                         в) а = </a:t>
            </a:r>
            <a:r>
              <a:rPr lang="en-US" dirty="0" smtClean="0"/>
              <a:t>b</a:t>
            </a:r>
            <a:r>
              <a:rPr lang="ru-RU" baseline="30000" dirty="0" smtClean="0"/>
              <a:t> </a:t>
            </a:r>
            <a:r>
              <a:rPr lang="ru-RU" dirty="0" smtClean="0"/>
              <a:t>+</a:t>
            </a:r>
            <a:r>
              <a:rPr lang="en-US" baseline="30000" dirty="0" smtClean="0"/>
              <a:t> </a:t>
            </a:r>
            <a:r>
              <a:rPr lang="en-US" dirty="0" smtClean="0"/>
              <a:t>c</a:t>
            </a:r>
            <a:r>
              <a:rPr lang="ru-RU" dirty="0" smtClean="0"/>
              <a:t> ?</a:t>
            </a:r>
          </a:p>
          <a:p>
            <a:pPr marL="514350" indent="-514350">
              <a:buNone/>
            </a:pPr>
            <a:endParaRPr lang="ru-RU" dirty="0" smtClean="0"/>
          </a:p>
          <a:p>
            <a:pPr marL="514350" indent="-514350">
              <a:buNone/>
            </a:pPr>
            <a:endParaRPr lang="ru-RU" dirty="0" smtClean="0"/>
          </a:p>
          <a:p>
            <a:pPr marL="514350" indent="-514350">
              <a:buNone/>
            </a:pPr>
            <a:endParaRPr lang="ru-RU" dirty="0" smtClean="0"/>
          </a:p>
          <a:p>
            <a:pPr marL="514350" indent="-514350">
              <a:buNone/>
            </a:pPr>
            <a:endParaRPr lang="ru-RU" dirty="0" smtClean="0"/>
          </a:p>
          <a:p>
            <a:pPr marL="514350" indent="-514350">
              <a:buNone/>
            </a:pP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7776864" cy="1143000"/>
          </a:xfrm>
        </p:spPr>
        <p:txBody>
          <a:bodyPr>
            <a:noAutofit/>
          </a:bodyPr>
          <a:lstStyle/>
          <a:p>
            <a:r>
              <a:rPr lang="ru-RU" sz="5000" b="1" dirty="0" smtClean="0">
                <a:ln w="19050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Monotype Corsiva" pitchFamily="66" charset="0"/>
                <a:ea typeface="+mn-ea"/>
                <a:cs typeface="+mn-cs"/>
              </a:rPr>
              <a:t>Изучение нового материала: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>
            <a:normAutofit/>
          </a:bodyPr>
          <a:lstStyle/>
          <a:p>
            <a:r>
              <a:rPr lang="en-GB" sz="4000" dirty="0" smtClean="0"/>
              <a:t>      </a:t>
            </a:r>
            <a:r>
              <a:rPr lang="ru-RU" sz="4000" dirty="0" smtClean="0"/>
              <a:t>(а </a:t>
            </a:r>
            <a:r>
              <a:rPr lang="en-US" sz="4000" dirty="0" smtClean="0"/>
              <a:t>+ b) (c + d) = (a + b)k = </a:t>
            </a:r>
          </a:p>
          <a:p>
            <a:pPr>
              <a:buNone/>
            </a:pPr>
            <a:r>
              <a:rPr lang="en-US" sz="4000" dirty="0" smtClean="0"/>
              <a:t>          = </a:t>
            </a:r>
            <a:r>
              <a:rPr lang="ru-RU" sz="4000" dirty="0" smtClean="0"/>
              <a:t>а</a:t>
            </a:r>
            <a:r>
              <a:rPr lang="en-GB" sz="4000" dirty="0" smtClean="0"/>
              <a:t>k + </a:t>
            </a:r>
            <a:r>
              <a:rPr lang="en-GB" sz="4000" dirty="0" err="1" smtClean="0"/>
              <a:t>bk</a:t>
            </a:r>
            <a:r>
              <a:rPr lang="en-GB" sz="4000" dirty="0" smtClean="0"/>
              <a:t> = </a:t>
            </a:r>
          </a:p>
          <a:p>
            <a:pPr>
              <a:buNone/>
            </a:pPr>
            <a:r>
              <a:rPr lang="en-GB" sz="4000" dirty="0" smtClean="0"/>
              <a:t>          = a (c + d) + b (c + d) = </a:t>
            </a:r>
          </a:p>
          <a:p>
            <a:pPr>
              <a:buNone/>
            </a:pPr>
            <a:r>
              <a:rPr lang="en-GB" sz="4000" dirty="0" smtClean="0"/>
              <a:t>          = ac + ad + </a:t>
            </a:r>
            <a:r>
              <a:rPr lang="en-GB" sz="4000" dirty="0" err="1" smtClean="0"/>
              <a:t>bc</a:t>
            </a:r>
            <a:r>
              <a:rPr lang="en-GB" sz="4000" dirty="0" smtClean="0"/>
              <a:t> + </a:t>
            </a:r>
            <a:r>
              <a:rPr lang="en-GB" sz="4000" dirty="0" err="1" smtClean="0"/>
              <a:t>bd</a:t>
            </a:r>
            <a:endParaRPr lang="ru-RU" sz="4000" dirty="0"/>
          </a:p>
        </p:txBody>
      </p:sp>
      <p:sp>
        <p:nvSpPr>
          <p:cNvPr id="4" name="Левая фигурная скобка 3"/>
          <p:cNvSpPr/>
          <p:nvPr/>
        </p:nvSpPr>
        <p:spPr>
          <a:xfrm rot="5400000">
            <a:off x="3415816" y="1200809"/>
            <a:ext cx="360040" cy="1072007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3419872" y="1124744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K</a:t>
            </a:r>
            <a:endParaRPr lang="ru-RU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7427168" cy="4824536"/>
          </a:xfrm>
        </p:spPr>
        <p:txBody>
          <a:bodyPr>
            <a:normAutofit/>
          </a:bodyPr>
          <a:lstStyle/>
          <a:p>
            <a:pPr lvl="8" algn="ctr" rtl="0">
              <a:spcBef>
                <a:spcPct val="0"/>
              </a:spcBef>
            </a:pPr>
            <a:r>
              <a:rPr lang="ru-RU" sz="5000" b="1" kern="1200" dirty="0">
                <a:ln w="19050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Monotype Corsiva" pitchFamily="66" charset="0"/>
                <a:ea typeface="+mn-ea"/>
                <a:cs typeface="+mn-cs"/>
              </a:rPr>
              <a:t>Правило:</a:t>
            </a:r>
            <a:r>
              <a:rPr lang="ru-RU" sz="4800" b="1" dirty="0" smtClean="0">
                <a:solidFill>
                  <a:srgbClr val="FF0000"/>
                </a:solidFill>
              </a:rPr>
              <a:t/>
            </a:r>
            <a:br>
              <a:rPr lang="ru-RU" sz="4800" b="1" dirty="0" smtClean="0">
                <a:solidFill>
                  <a:srgbClr val="FF0000"/>
                </a:solidFill>
              </a:rPr>
            </a:br>
            <a:r>
              <a:rPr lang="ru-RU" sz="4800" b="1" dirty="0">
                <a:solidFill>
                  <a:srgbClr val="FF0000"/>
                </a:solidFill>
              </a:rPr>
              <a:t/>
            </a:r>
            <a:br>
              <a:rPr lang="ru-RU" sz="4800" b="1" dirty="0">
                <a:solidFill>
                  <a:srgbClr val="FF0000"/>
                </a:solidFill>
              </a:rPr>
            </a:br>
            <a:r>
              <a:rPr lang="ru-RU" sz="3600" dirty="0" smtClean="0"/>
              <a:t>Чтобы умножить многочлен на многочлен, нужно каждый член первого многочлена умножить на каждый член второго многочлена</a:t>
            </a:r>
            <a:r>
              <a:rPr lang="ru-RU" sz="4000" dirty="0" smtClean="0"/>
              <a:t/>
            </a:r>
            <a:br>
              <a:rPr lang="ru-RU" sz="4000" dirty="0" smtClean="0"/>
            </a:br>
            <a:endParaRPr lang="ru-RU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27168" cy="1143000"/>
          </a:xfrm>
        </p:spPr>
        <p:txBody>
          <a:bodyPr>
            <a:normAutofit/>
          </a:bodyPr>
          <a:lstStyle/>
          <a:p>
            <a:r>
              <a:rPr lang="ru-RU" sz="5000" b="1" dirty="0" smtClean="0">
                <a:ln w="19050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Monotype Corsiva" pitchFamily="66" charset="0"/>
                <a:ea typeface="+mn-ea"/>
                <a:cs typeface="+mn-cs"/>
              </a:rPr>
              <a:t>Изучение нового материала:</a:t>
            </a:r>
            <a:endParaRPr lang="ru-RU" sz="5000" b="1" dirty="0">
              <a:ln w="19050">
                <a:solidFill>
                  <a:prstClr val="white"/>
                </a:solidFill>
                <a:prstDash val="solid"/>
              </a:ln>
              <a:solidFill>
                <a:srgbClr val="FF0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Monotype Corsiva" pitchFamily="66" charset="0"/>
              <a:ea typeface="+mn-ea"/>
              <a:cs typeface="+mn-cs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>
            <a:normAutofit/>
          </a:bodyPr>
          <a:lstStyle/>
          <a:p>
            <a:r>
              <a:rPr lang="en-GB" sz="4000" dirty="0" smtClean="0"/>
              <a:t>      </a:t>
            </a:r>
            <a:r>
              <a:rPr lang="ru-RU" sz="4000" dirty="0" smtClean="0"/>
              <a:t>(а </a:t>
            </a:r>
            <a:r>
              <a:rPr lang="en-US" sz="4000" dirty="0" smtClean="0"/>
              <a:t>+ b) (c + d) =</a:t>
            </a:r>
            <a:endParaRPr lang="en-GB" sz="4000" dirty="0" smtClean="0"/>
          </a:p>
          <a:p>
            <a:pPr>
              <a:buNone/>
            </a:pPr>
            <a:r>
              <a:rPr lang="en-GB" sz="4000" dirty="0" smtClean="0"/>
              <a:t>          </a:t>
            </a:r>
          </a:p>
          <a:p>
            <a:pPr>
              <a:buNone/>
            </a:pPr>
            <a:r>
              <a:rPr lang="en-GB" sz="4000" dirty="0" smtClean="0"/>
              <a:t>         = ac + ad + </a:t>
            </a:r>
            <a:r>
              <a:rPr lang="en-GB" sz="4000" dirty="0" err="1" smtClean="0"/>
              <a:t>bc</a:t>
            </a:r>
            <a:r>
              <a:rPr lang="en-GB" sz="4000" dirty="0" smtClean="0"/>
              <a:t> + </a:t>
            </a:r>
            <a:r>
              <a:rPr lang="en-GB" sz="4000" dirty="0" err="1" smtClean="0"/>
              <a:t>bd</a:t>
            </a:r>
            <a:endParaRPr lang="en-GB" sz="4000" dirty="0" smtClean="0"/>
          </a:p>
          <a:p>
            <a:pPr>
              <a:buFontTx/>
              <a:buChar char="-"/>
            </a:pPr>
            <a:r>
              <a:rPr lang="ru-RU" sz="4000" dirty="0" smtClean="0"/>
              <a:t>На что умножается член </a:t>
            </a:r>
            <a:r>
              <a:rPr lang="ru-RU" sz="4000" i="1" dirty="0" smtClean="0"/>
              <a:t>а</a:t>
            </a:r>
            <a:r>
              <a:rPr lang="ru-RU" sz="4000" dirty="0" smtClean="0"/>
              <a:t>?</a:t>
            </a:r>
          </a:p>
          <a:p>
            <a:pPr>
              <a:buFontTx/>
              <a:buChar char="-"/>
            </a:pPr>
            <a:r>
              <a:rPr lang="ru-RU" sz="4000" dirty="0" smtClean="0"/>
              <a:t>На что умножается член </a:t>
            </a:r>
            <a:r>
              <a:rPr lang="en-US" sz="4000" i="1" dirty="0" smtClean="0"/>
              <a:t>b</a:t>
            </a:r>
            <a:r>
              <a:rPr lang="ru-RU" sz="4000" dirty="0" smtClean="0"/>
              <a:t>?</a:t>
            </a:r>
          </a:p>
          <a:p>
            <a:pPr>
              <a:buFontTx/>
              <a:buChar char="-"/>
            </a:pPr>
            <a:endParaRPr lang="en-GB" sz="4000" dirty="0" smtClean="0"/>
          </a:p>
        </p:txBody>
      </p:sp>
      <p:sp>
        <p:nvSpPr>
          <p:cNvPr id="16" name="Выгнутая вверх стрелка 15"/>
          <p:cNvSpPr/>
          <p:nvPr/>
        </p:nvSpPr>
        <p:spPr>
          <a:xfrm>
            <a:off x="1835696" y="1484784"/>
            <a:ext cx="1440160" cy="432048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7" name="Выгнутая вверх стрелка 16"/>
          <p:cNvSpPr/>
          <p:nvPr/>
        </p:nvSpPr>
        <p:spPr>
          <a:xfrm>
            <a:off x="1835696" y="1412776"/>
            <a:ext cx="2232248" cy="50405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8" name="Выгнутая вниз стрелка 17"/>
          <p:cNvSpPr/>
          <p:nvPr/>
        </p:nvSpPr>
        <p:spPr>
          <a:xfrm>
            <a:off x="2555776" y="2564904"/>
            <a:ext cx="720080" cy="360040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9" name="Выгнутая вниз стрелка 18"/>
          <p:cNvSpPr/>
          <p:nvPr/>
        </p:nvSpPr>
        <p:spPr>
          <a:xfrm>
            <a:off x="2483768" y="2564904"/>
            <a:ext cx="1512168" cy="576064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99176" cy="1143000"/>
          </a:xfrm>
        </p:spPr>
        <p:txBody>
          <a:bodyPr>
            <a:normAutofit/>
          </a:bodyPr>
          <a:lstStyle/>
          <a:p>
            <a:r>
              <a:rPr lang="ru-RU" sz="5000" b="1" dirty="0" smtClean="0">
                <a:ln w="19050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Monotype Corsiva" pitchFamily="66" charset="0"/>
                <a:ea typeface="+mn-ea"/>
                <a:cs typeface="+mn-cs"/>
              </a:rPr>
              <a:t>Изучение нового материала: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3429000"/>
            <a:ext cx="8460432" cy="2697163"/>
          </a:xfrm>
        </p:spPr>
        <p:txBody>
          <a:bodyPr>
            <a:normAutofit fontScale="92500"/>
          </a:bodyPr>
          <a:lstStyle/>
          <a:p>
            <a:pPr algn="ctr">
              <a:buNone/>
            </a:pPr>
            <a:r>
              <a:rPr lang="ru-RU" sz="4000" dirty="0" smtClean="0"/>
              <a:t>При положительных </a:t>
            </a:r>
            <a:r>
              <a:rPr lang="en-US" sz="4000" dirty="0" smtClean="0"/>
              <a:t>a, b, c, d</a:t>
            </a:r>
            <a:r>
              <a:rPr lang="ru-RU" sz="4000" dirty="0" smtClean="0"/>
              <a:t>:</a:t>
            </a:r>
          </a:p>
          <a:p>
            <a:pPr algn="just">
              <a:buNone/>
            </a:pPr>
            <a:r>
              <a:rPr lang="ru-RU" sz="4000" dirty="0" smtClean="0"/>
              <a:t>    общая площадь прямоугольника рассматривается как сумма площадей отдельных прямоугольников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2411760" y="1397000"/>
          <a:ext cx="4104456" cy="140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2228"/>
                <a:gridCol w="205222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ad</a:t>
                      </a:r>
                      <a:endParaRPr lang="ru-RU" sz="4000" dirty="0"/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err="1" smtClean="0"/>
                        <a:t>bd</a:t>
                      </a:r>
                      <a:endParaRPr lang="ru-RU" sz="4000" dirty="0"/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ac</a:t>
                      </a:r>
                      <a:endParaRPr lang="ru-RU" sz="4000" dirty="0"/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err="1" smtClean="0"/>
                        <a:t>bc</a:t>
                      </a:r>
                      <a:endParaRPr lang="ru-RU" sz="4000" dirty="0"/>
                    </a:p>
                  </a:txBody>
                  <a:tcPr>
                    <a:gradFill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619672" y="1412776"/>
            <a:ext cx="7200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d</a:t>
            </a:r>
            <a:endParaRPr lang="ru-RU" sz="4000" dirty="0"/>
          </a:p>
        </p:txBody>
      </p:sp>
      <p:sp>
        <p:nvSpPr>
          <p:cNvPr id="10" name="TextBox 9"/>
          <p:cNvSpPr txBox="1"/>
          <p:nvPr/>
        </p:nvSpPr>
        <p:spPr>
          <a:xfrm>
            <a:off x="1619672" y="2132856"/>
            <a:ext cx="6480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c</a:t>
            </a:r>
            <a:endParaRPr lang="ru-RU" sz="4000" dirty="0"/>
          </a:p>
        </p:txBody>
      </p:sp>
      <p:sp>
        <p:nvSpPr>
          <p:cNvPr id="11" name="TextBox 10"/>
          <p:cNvSpPr txBox="1"/>
          <p:nvPr/>
        </p:nvSpPr>
        <p:spPr>
          <a:xfrm>
            <a:off x="2915816" y="2852936"/>
            <a:ext cx="7200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a</a:t>
            </a:r>
            <a:endParaRPr lang="ru-RU" sz="4000" dirty="0"/>
          </a:p>
        </p:txBody>
      </p:sp>
      <p:sp>
        <p:nvSpPr>
          <p:cNvPr id="12" name="TextBox 11"/>
          <p:cNvSpPr txBox="1"/>
          <p:nvPr/>
        </p:nvSpPr>
        <p:spPr>
          <a:xfrm>
            <a:off x="5148064" y="2852936"/>
            <a:ext cx="7200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b</a:t>
            </a:r>
            <a:endParaRPr lang="ru-RU" sz="4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Другая 1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66092"/>
      </a:hlink>
      <a:folHlink>
        <a:srgbClr val="24406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795</Words>
  <Application>Microsoft Office PowerPoint</Application>
  <PresentationFormat>Экран (4:3)</PresentationFormat>
  <Paragraphs>112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Слайд 1</vt:lpstr>
      <vt:lpstr>Цель урока: формирование умений  умножать многочлен на многочлен.</vt:lpstr>
      <vt:lpstr>Устная работа:</vt:lpstr>
      <vt:lpstr>Устная работа:</vt:lpstr>
      <vt:lpstr>Устная работа:</vt:lpstr>
      <vt:lpstr>Изучение нового материала:</vt:lpstr>
      <vt:lpstr>Правило:  Чтобы умножить многочлен на многочлен, нужно каждый член первого многочлена умножить на каждый член второго многочлена </vt:lpstr>
      <vt:lpstr>Изучение нового материала:</vt:lpstr>
      <vt:lpstr>Изучение нового материала:</vt:lpstr>
      <vt:lpstr>Изучение нового материала:</vt:lpstr>
      <vt:lpstr>Пример:</vt:lpstr>
      <vt:lpstr>Запомни:</vt:lpstr>
      <vt:lpstr>Уражнение № 677 </vt:lpstr>
      <vt:lpstr>Уражнение № 678 </vt:lpstr>
      <vt:lpstr>Уражнение № 679 (самостоятельно) </vt:lpstr>
      <vt:lpstr>Итог урока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Ученик</cp:lastModifiedBy>
  <cp:revision>35</cp:revision>
  <dcterms:created xsi:type="dcterms:W3CDTF">2014-07-09T08:33:20Z</dcterms:created>
  <dcterms:modified xsi:type="dcterms:W3CDTF">2020-11-20T13:12:51Z</dcterms:modified>
</cp:coreProperties>
</file>