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8D6B0D-DD72-4209-8B2A-3D5F003CCEE9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525D8F-9280-4244-8C4C-56FC97CBFFF6}">
      <dgm:prSet phldrT="[Текст]"/>
      <dgm:spPr/>
      <dgm:t>
        <a:bodyPr/>
        <a:lstStyle/>
        <a:p>
          <a:r>
            <a:rPr lang="ru-RU" dirty="0" smtClean="0"/>
            <a:t>параграф10</a:t>
          </a:r>
          <a:endParaRPr lang="ru-RU" dirty="0"/>
        </a:p>
      </dgm:t>
    </dgm:pt>
    <dgm:pt modelId="{E5D3B7FE-80BA-4085-832A-6B03EB4DB8DA}" type="sibTrans" cxnId="{458C33A8-9E3F-49AA-9B8B-89852255E6A2}">
      <dgm:prSet/>
      <dgm:spPr/>
      <dgm:t>
        <a:bodyPr/>
        <a:lstStyle/>
        <a:p>
          <a:endParaRPr lang="ru-RU"/>
        </a:p>
      </dgm:t>
    </dgm:pt>
    <dgm:pt modelId="{A72DE4B5-6EC0-416F-8CFE-039591E3F582}" type="parTrans" cxnId="{458C33A8-9E3F-49AA-9B8B-89852255E6A2}">
      <dgm:prSet/>
      <dgm:spPr/>
      <dgm:t>
        <a:bodyPr/>
        <a:lstStyle/>
        <a:p>
          <a:endParaRPr lang="ru-RU"/>
        </a:p>
      </dgm:t>
    </dgm:pt>
    <dgm:pt modelId="{B3C1EDF6-0D45-44E6-9BED-04AC341766CA}">
      <dgm:prSet phldrT="[Текст]"/>
      <dgm:spPr/>
      <dgm:t>
        <a:bodyPr/>
        <a:lstStyle/>
        <a:p>
          <a:r>
            <a:rPr lang="ru-RU" dirty="0" smtClean="0"/>
            <a:t>Ответить на вопрос , письменно</a:t>
          </a:r>
          <a:endParaRPr lang="ru-RU" dirty="0"/>
        </a:p>
      </dgm:t>
    </dgm:pt>
    <dgm:pt modelId="{5DB0BB5B-9064-45CC-86C7-C0537E7963A6}" type="sibTrans" cxnId="{32E1988E-A16E-414D-8099-622A09385026}">
      <dgm:prSet/>
      <dgm:spPr/>
      <dgm:t>
        <a:bodyPr/>
        <a:lstStyle/>
        <a:p>
          <a:endParaRPr lang="ru-RU"/>
        </a:p>
      </dgm:t>
    </dgm:pt>
    <dgm:pt modelId="{C30D0362-29AF-467C-B6AE-2CA9B35BA184}" type="parTrans" cxnId="{32E1988E-A16E-414D-8099-622A09385026}">
      <dgm:prSet/>
      <dgm:spPr/>
      <dgm:t>
        <a:bodyPr/>
        <a:lstStyle/>
        <a:p>
          <a:endParaRPr lang="ru-RU"/>
        </a:p>
      </dgm:t>
    </dgm:pt>
    <dgm:pt modelId="{C46FCA49-A2E8-4281-A310-00B23D1BACFC}">
      <dgm:prSet/>
      <dgm:spPr/>
      <dgm:t>
        <a:bodyPr/>
        <a:lstStyle/>
        <a:p>
          <a:r>
            <a:rPr lang="ru-RU" smtClean="0"/>
            <a:t>№322</a:t>
          </a:r>
        </a:p>
      </dgm:t>
    </dgm:pt>
    <dgm:pt modelId="{3C50B844-9280-4EBE-8750-9257BF645DBF}" type="parTrans" cxnId="{7D3F2D7B-0BFD-407B-8ED5-C220F6B6C188}">
      <dgm:prSet/>
      <dgm:spPr/>
      <dgm:t>
        <a:bodyPr/>
        <a:lstStyle/>
        <a:p>
          <a:endParaRPr lang="ru-RU"/>
        </a:p>
      </dgm:t>
    </dgm:pt>
    <dgm:pt modelId="{2EFD81A5-D557-4187-8C80-B4334A9C8C1F}" type="sibTrans" cxnId="{7D3F2D7B-0BFD-407B-8ED5-C220F6B6C188}">
      <dgm:prSet/>
      <dgm:spPr/>
      <dgm:t>
        <a:bodyPr/>
        <a:lstStyle/>
        <a:p>
          <a:endParaRPr lang="ru-RU"/>
        </a:p>
      </dgm:t>
    </dgm:pt>
    <dgm:pt modelId="{8C011019-010A-4846-87EF-9171F8F30599}" type="pres">
      <dgm:prSet presAssocID="{118D6B0D-DD72-4209-8B2A-3D5F003CCEE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7E75BD-4CE2-42D1-B994-D560D1DC08A8}" type="pres">
      <dgm:prSet presAssocID="{3B525D8F-9280-4244-8C4C-56FC97CBFFF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23B548-58B7-4069-9CD5-74B425C536CA}" type="pres">
      <dgm:prSet presAssocID="{E5D3B7FE-80BA-4085-832A-6B03EB4DB8DA}" presName="sibTrans" presStyleCnt="0"/>
      <dgm:spPr/>
    </dgm:pt>
    <dgm:pt modelId="{26018050-4845-4A28-9A47-FAD0F63597A2}" type="pres">
      <dgm:prSet presAssocID="{B3C1EDF6-0D45-44E6-9BED-04AC341766C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367DD1-6946-4454-8B16-08DEC31E6B31}" type="pres">
      <dgm:prSet presAssocID="{5DB0BB5B-9064-45CC-86C7-C0537E7963A6}" presName="sibTrans" presStyleCnt="0"/>
      <dgm:spPr/>
    </dgm:pt>
    <dgm:pt modelId="{E3A7B1DC-C3E3-4A9B-A6CF-58654BA5AA42}" type="pres">
      <dgm:prSet presAssocID="{C46FCA49-A2E8-4281-A310-00B23D1BACFC}" presName="node" presStyleLbl="node1" presStyleIdx="2" presStyleCnt="3" custLinFactNeighborX="-2234" custLinFactNeighborY="30078">
        <dgm:presLayoutVars>
          <dgm:bulletEnabled val="1"/>
        </dgm:presLayoutVars>
      </dgm:prSet>
      <dgm:spPr/>
    </dgm:pt>
  </dgm:ptLst>
  <dgm:cxnLst>
    <dgm:cxn modelId="{0B73806E-D57F-4DC5-BB7C-319437958E6C}" type="presOf" srcId="{C46FCA49-A2E8-4281-A310-00B23D1BACFC}" destId="{E3A7B1DC-C3E3-4A9B-A6CF-58654BA5AA42}" srcOrd="0" destOrd="0" presId="urn:microsoft.com/office/officeart/2005/8/layout/default"/>
    <dgm:cxn modelId="{7D3F2D7B-0BFD-407B-8ED5-C220F6B6C188}" srcId="{118D6B0D-DD72-4209-8B2A-3D5F003CCEE9}" destId="{C46FCA49-A2E8-4281-A310-00B23D1BACFC}" srcOrd="2" destOrd="0" parTransId="{3C50B844-9280-4EBE-8750-9257BF645DBF}" sibTransId="{2EFD81A5-D557-4187-8C80-B4334A9C8C1F}"/>
    <dgm:cxn modelId="{1DDFC50F-D40B-4DF3-BAEF-ED5005B37C61}" type="presOf" srcId="{3B525D8F-9280-4244-8C4C-56FC97CBFFF6}" destId="{2A7E75BD-4CE2-42D1-B994-D560D1DC08A8}" srcOrd="0" destOrd="0" presId="urn:microsoft.com/office/officeart/2005/8/layout/default"/>
    <dgm:cxn modelId="{75C4166E-AEF9-4356-B8B4-354C2914754A}" type="presOf" srcId="{118D6B0D-DD72-4209-8B2A-3D5F003CCEE9}" destId="{8C011019-010A-4846-87EF-9171F8F30599}" srcOrd="0" destOrd="0" presId="urn:microsoft.com/office/officeart/2005/8/layout/default"/>
    <dgm:cxn modelId="{4A1DE457-CB96-4AFD-99F4-13BAA4E04147}" type="presOf" srcId="{B3C1EDF6-0D45-44E6-9BED-04AC341766CA}" destId="{26018050-4845-4A28-9A47-FAD0F63597A2}" srcOrd="0" destOrd="0" presId="urn:microsoft.com/office/officeart/2005/8/layout/default"/>
    <dgm:cxn modelId="{458C33A8-9E3F-49AA-9B8B-89852255E6A2}" srcId="{118D6B0D-DD72-4209-8B2A-3D5F003CCEE9}" destId="{3B525D8F-9280-4244-8C4C-56FC97CBFFF6}" srcOrd="0" destOrd="0" parTransId="{A72DE4B5-6EC0-416F-8CFE-039591E3F582}" sibTransId="{E5D3B7FE-80BA-4085-832A-6B03EB4DB8DA}"/>
    <dgm:cxn modelId="{32E1988E-A16E-414D-8099-622A09385026}" srcId="{118D6B0D-DD72-4209-8B2A-3D5F003CCEE9}" destId="{B3C1EDF6-0D45-44E6-9BED-04AC341766CA}" srcOrd="1" destOrd="0" parTransId="{C30D0362-29AF-467C-B6AE-2CA9B35BA184}" sibTransId="{5DB0BB5B-9064-45CC-86C7-C0537E7963A6}"/>
    <dgm:cxn modelId="{35C13E17-61B9-4CF9-97F4-987DD6967CB6}" type="presParOf" srcId="{8C011019-010A-4846-87EF-9171F8F30599}" destId="{2A7E75BD-4CE2-42D1-B994-D560D1DC08A8}" srcOrd="0" destOrd="0" presId="urn:microsoft.com/office/officeart/2005/8/layout/default"/>
    <dgm:cxn modelId="{A7397861-A5D1-4BC9-A3F5-770887117E66}" type="presParOf" srcId="{8C011019-010A-4846-87EF-9171F8F30599}" destId="{2923B548-58B7-4069-9CD5-74B425C536CA}" srcOrd="1" destOrd="0" presId="urn:microsoft.com/office/officeart/2005/8/layout/default"/>
    <dgm:cxn modelId="{03F4A99F-FDB4-40F9-AE71-6233D1AD95FA}" type="presParOf" srcId="{8C011019-010A-4846-87EF-9171F8F30599}" destId="{26018050-4845-4A28-9A47-FAD0F63597A2}" srcOrd="2" destOrd="0" presId="urn:microsoft.com/office/officeart/2005/8/layout/default"/>
    <dgm:cxn modelId="{85A851BC-B8AF-4AB7-8F47-596AD9973668}" type="presParOf" srcId="{8C011019-010A-4846-87EF-9171F8F30599}" destId="{C7367DD1-6946-4454-8B16-08DEC31E6B31}" srcOrd="3" destOrd="0" presId="urn:microsoft.com/office/officeart/2005/8/layout/default"/>
    <dgm:cxn modelId="{C7CCD09F-103A-43E8-AF09-3A0EEB3337BE}" type="presParOf" srcId="{8C011019-010A-4846-87EF-9171F8F30599}" destId="{E3A7B1DC-C3E3-4A9B-A6CF-58654BA5AA42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7E75BD-4CE2-42D1-B994-D560D1DC08A8}">
      <dsp:nvSpPr>
        <dsp:cNvPr id="0" name=""/>
        <dsp:cNvSpPr/>
      </dsp:nvSpPr>
      <dsp:spPr>
        <a:xfrm>
          <a:off x="7546" y="1121"/>
          <a:ext cx="3124428" cy="187465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параграф10</a:t>
          </a:r>
          <a:endParaRPr lang="ru-RU" sz="3900" kern="1200" dirty="0"/>
        </a:p>
      </dsp:txBody>
      <dsp:txXfrm>
        <a:off x="7546" y="1121"/>
        <a:ext cx="3124428" cy="1874657"/>
      </dsp:txXfrm>
    </dsp:sp>
    <dsp:sp modelId="{26018050-4845-4A28-9A47-FAD0F63597A2}">
      <dsp:nvSpPr>
        <dsp:cNvPr id="0" name=""/>
        <dsp:cNvSpPr/>
      </dsp:nvSpPr>
      <dsp:spPr>
        <a:xfrm>
          <a:off x="3444417" y="1121"/>
          <a:ext cx="3124428" cy="187465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Ответить на вопрос , письменно</a:t>
          </a:r>
          <a:endParaRPr lang="ru-RU" sz="3900" kern="1200" dirty="0"/>
        </a:p>
      </dsp:txBody>
      <dsp:txXfrm>
        <a:off x="3444417" y="1121"/>
        <a:ext cx="3124428" cy="1874657"/>
      </dsp:txXfrm>
    </dsp:sp>
    <dsp:sp modelId="{E3A7B1DC-C3E3-4A9B-A6CF-58654BA5AA42}">
      <dsp:nvSpPr>
        <dsp:cNvPr id="0" name=""/>
        <dsp:cNvSpPr/>
      </dsp:nvSpPr>
      <dsp:spPr>
        <a:xfrm>
          <a:off x="1656182" y="2189342"/>
          <a:ext cx="3124428" cy="187465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smtClean="0"/>
            <a:t>№322</a:t>
          </a:r>
        </a:p>
      </dsp:txBody>
      <dsp:txXfrm>
        <a:off x="1656182" y="2189342"/>
        <a:ext cx="3124428" cy="1874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27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Татьяна\Desktop\1030483-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323528" y="260648"/>
            <a:ext cx="8568952" cy="576064"/>
          </a:xfrm>
          <a:prstGeom prst="roundRect">
            <a:avLst/>
          </a:prstGeom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11.11.2020 Классная работа.</a:t>
            </a:r>
            <a:r>
              <a:rPr lang="ru-RU" sz="3600" b="1" dirty="0" smtClean="0"/>
              <a:t> </a:t>
            </a:r>
            <a:endParaRPr lang="ru-RU" sz="36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95536" y="908720"/>
            <a:ext cx="64087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ea typeface="Calibri" pitchFamily="34" charset="0"/>
                <a:cs typeface="Times New Roman" pitchFamily="18" charset="0"/>
              </a:rPr>
              <a:t>Упростите выражение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2246095"/>
            <a:ext cx="3955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704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704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3883550"/>
            <a:ext cx="4464496" cy="697578"/>
          </a:xfrm>
          <a:prstGeom prst="rect">
            <a:avLst/>
          </a:prstGeom>
          <a:noFill/>
        </p:spPr>
      </p:pic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179512" y="4735598"/>
            <a:ext cx="864096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Как называется каждый множитель алгебраического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выражения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</a:b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36984" y="5229200"/>
            <a:ext cx="3611480" cy="648072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6206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9992" y="1628800"/>
            <a:ext cx="2467659" cy="648072"/>
          </a:xfrm>
          <a:prstGeom prst="rect">
            <a:avLst/>
          </a:prstGeom>
          <a:noFill/>
        </p:spPr>
      </p:pic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1628800"/>
            <a:ext cx="3888432" cy="707852"/>
          </a:xfrm>
          <a:prstGeom prst="rect">
            <a:avLst/>
          </a:prstGeom>
          <a:noFill/>
        </p:spPr>
      </p:pic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2232280"/>
            <a:ext cx="6264696" cy="724571"/>
          </a:xfrm>
          <a:prstGeom prst="rect">
            <a:avLst/>
          </a:prstGeom>
          <a:noFill/>
        </p:spPr>
      </p:pic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16216" y="2204864"/>
            <a:ext cx="2328156" cy="679698"/>
          </a:xfrm>
          <a:prstGeom prst="rect">
            <a:avLst/>
          </a:prstGeom>
          <a:noFill/>
        </p:spPr>
      </p:pic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3123958"/>
            <a:ext cx="5760640" cy="737090"/>
          </a:xfrm>
          <a:prstGeom prst="rect">
            <a:avLst/>
          </a:prstGeom>
          <a:noFill/>
        </p:spPr>
      </p:pic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8" name="Picture 14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6176" y="3212976"/>
            <a:ext cx="2747382" cy="5760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/>
      <p:bldP spid="105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7488832" cy="769441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Arial Black" pitchFamily="34" charset="0"/>
              </a:rPr>
              <a:t>Домашнее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sz="4400" dirty="0" smtClean="0">
                <a:latin typeface="Arial Black" pitchFamily="34" charset="0"/>
              </a:rPr>
              <a:t>задание</a:t>
            </a:r>
            <a:endParaRPr lang="ru-RU" sz="4400" dirty="0">
              <a:latin typeface="Arial Black" pitchFamily="34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971600" y="1844824"/>
          <a:ext cx="657639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Татьяна\Desktop\1030483-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3" name="Скругленный прямоугольник 2"/>
          <p:cNvSpPr/>
          <p:nvPr/>
        </p:nvSpPr>
        <p:spPr>
          <a:xfrm>
            <a:off x="467544" y="332656"/>
            <a:ext cx="8280920" cy="648072"/>
          </a:xfrm>
          <a:prstGeom prst="roundRect">
            <a:avLst/>
          </a:prstGeom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Тема:</a:t>
            </a:r>
            <a:r>
              <a:rPr lang="ru-RU" sz="3600" b="1" dirty="0" smtClean="0"/>
              <a:t> </a:t>
            </a:r>
            <a:endParaRPr lang="ru-RU" sz="3600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23528" y="1090191"/>
            <a:ext cx="777686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Каких у вас не хватает знаний, чтобы выполнить задание?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51520" y="2204864"/>
            <a:ext cx="8172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Сформулируйте тему урока.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1331640" y="4293096"/>
            <a:ext cx="2880320" cy="360040"/>
          </a:xfrm>
          <a:prstGeom prst="curvedDownArrow">
            <a:avLst>
              <a:gd name="adj1" fmla="val 101333"/>
              <a:gd name="adj2" fmla="val 202667"/>
              <a:gd name="adj3" fmla="val 33333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79512" y="2852936"/>
            <a:ext cx="853244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 умножении многочлена на одночлен используется распределительный закон умножения: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83671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2483768" y="5445224"/>
            <a:ext cx="1584176" cy="288032"/>
          </a:xfrm>
          <a:prstGeom prst="curvedUpArrow">
            <a:avLst>
              <a:gd name="adj1" fmla="val 77894"/>
              <a:gd name="adj2" fmla="val 155789"/>
              <a:gd name="adj3" fmla="val 33333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4725144"/>
            <a:ext cx="2952328" cy="628118"/>
          </a:xfrm>
          <a:prstGeom prst="rect">
            <a:avLst/>
          </a:prstGeom>
          <a:noFill/>
        </p:spPr>
      </p:pic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3968" y="4725144"/>
            <a:ext cx="1584176" cy="611389"/>
          </a:xfrm>
          <a:prstGeom prst="rect">
            <a:avLst/>
          </a:prstGeom>
          <a:noFill/>
        </p:spPr>
      </p:pic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8" name="Picture 1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4756648"/>
            <a:ext cx="1440160" cy="637570"/>
          </a:xfrm>
          <a:prstGeom prst="rect">
            <a:avLst/>
          </a:prstGeom>
          <a:noFill/>
        </p:spPr>
      </p:pic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2195736" y="404954"/>
            <a:ext cx="62646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Calibri" pitchFamily="34" charset="0"/>
                <a:cs typeface="Times New Roman" pitchFamily="18" charset="0"/>
              </a:rPr>
              <a:t>Умножение многочлена на одночлен.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1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1" dur="1000" autoRev="1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42" dur="1000" autoRev="1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" dur="1000" autoRev="1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1000" autoRev="1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8" dur="250" autoRev="1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59" dur="250" autoRev="1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0" dur="250" autoRev="1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autoRev="1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1000" autoRev="1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66" dur="1000" autoRev="1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7" dur="1000" autoRev="1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1000" autoRev="1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/>
      <p:bldP spid="6146" grpId="0"/>
      <p:bldP spid="6147" grpId="0" animBg="1"/>
      <p:bldP spid="6147" grpId="1" animBg="1"/>
      <p:bldP spid="6149" grpId="0"/>
      <p:bldP spid="6153" grpId="0" animBg="1"/>
      <p:bldP spid="6153" grpId="1" animBg="1"/>
      <p:bldP spid="61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Татьяна\Desktop\1030483-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кругленный прямоугольник 2"/>
          <p:cNvSpPr/>
          <p:nvPr/>
        </p:nvSpPr>
        <p:spPr>
          <a:xfrm>
            <a:off x="467544" y="332656"/>
            <a:ext cx="8280920" cy="648072"/>
          </a:xfrm>
          <a:prstGeom prst="roundRect">
            <a:avLst/>
          </a:prstGeom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Тема:</a:t>
            </a:r>
            <a:r>
              <a:rPr lang="ru-RU" sz="3600" b="1" dirty="0" smtClean="0"/>
              <a:t> </a:t>
            </a:r>
            <a:endParaRPr lang="ru-RU" sz="3600" dirty="0"/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2195736" y="404954"/>
            <a:ext cx="62646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Calibri" pitchFamily="34" charset="0"/>
                <a:cs typeface="Times New Roman" pitchFamily="18" charset="0"/>
              </a:rPr>
              <a:t>Умножение многочлена на одночлен.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196752"/>
            <a:ext cx="52330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/>
              <a:t>Пример.</a:t>
            </a:r>
            <a:r>
              <a:rPr lang="ru-RU" sz="2800" b="1" dirty="0" smtClean="0"/>
              <a:t> Выполнить умножение</a:t>
            </a:r>
            <a:endParaRPr lang="ru-RU" sz="2800" b="1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1268760"/>
            <a:ext cx="2858164" cy="432048"/>
          </a:xfrm>
          <a:prstGeom prst="rect">
            <a:avLst/>
          </a:prstGeom>
          <a:noFill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2348880"/>
            <a:ext cx="504056" cy="420047"/>
          </a:xfrm>
          <a:prstGeom prst="rect">
            <a:avLst/>
          </a:prstGeom>
          <a:noFill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6336" y="2420888"/>
            <a:ext cx="648072" cy="300033"/>
          </a:xfrm>
          <a:prstGeom prst="rect">
            <a:avLst/>
          </a:prstGeom>
          <a:noFill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2852936"/>
            <a:ext cx="792088" cy="324626"/>
          </a:xfrm>
          <a:prstGeom prst="rect">
            <a:avLst/>
          </a:prstGeom>
          <a:noFill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3212976"/>
            <a:ext cx="777686" cy="3600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683568" y="3645024"/>
            <a:ext cx="3312368" cy="288032"/>
          </a:xfrm>
          <a:prstGeom prst="curvedDownArrow">
            <a:avLst>
              <a:gd name="adj1" fmla="val 170667"/>
              <a:gd name="adj2" fmla="val 341333"/>
              <a:gd name="adj3" fmla="val 33333"/>
            </a:avLst>
          </a:prstGeom>
          <a:solidFill>
            <a:srgbClr val="007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323528" y="1825369"/>
            <a:ext cx="85689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 распределительному закону умножения сначала первый член многочлена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3995936" y="2276872"/>
            <a:ext cx="37444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умножаем на одночлен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2708920"/>
            <a:ext cx="47880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а потом второй член многочлена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5436096" y="2780928"/>
            <a:ext cx="34928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умножаем на одночлен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547664" y="3140968"/>
            <a:ext cx="14401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Имеем:</a:t>
            </a:r>
            <a:endParaRPr lang="ru-RU" sz="2400" b="1" dirty="0"/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4005064"/>
            <a:ext cx="3528392" cy="546061"/>
          </a:xfrm>
          <a:prstGeom prst="rect">
            <a:avLst/>
          </a:prstGeom>
          <a:noFill/>
        </p:spPr>
      </p:pic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7944" y="4005064"/>
            <a:ext cx="2248864" cy="504056"/>
          </a:xfrm>
          <a:prstGeom prst="rect">
            <a:avLst/>
          </a:prstGeom>
          <a:noFill/>
        </p:spPr>
      </p:pic>
      <p:sp>
        <p:nvSpPr>
          <p:cNvPr id="5138" name="AutoShape 18"/>
          <p:cNvSpPr>
            <a:spLocks noChangeArrowheads="1"/>
          </p:cNvSpPr>
          <p:nvPr/>
        </p:nvSpPr>
        <p:spPr bwMode="auto">
          <a:xfrm>
            <a:off x="1979712" y="4509120"/>
            <a:ext cx="2016224" cy="288032"/>
          </a:xfrm>
          <a:prstGeom prst="curvedUpArrow">
            <a:avLst>
              <a:gd name="adj1" fmla="val 147369"/>
              <a:gd name="adj2" fmla="val 294738"/>
              <a:gd name="adj3" fmla="val 33333"/>
            </a:avLst>
          </a:prstGeom>
          <a:solidFill>
            <a:srgbClr val="007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0192" y="4005064"/>
            <a:ext cx="2678701" cy="432048"/>
          </a:xfrm>
          <a:prstGeom prst="rect">
            <a:avLst/>
          </a:prstGeom>
          <a:noFill/>
        </p:spPr>
      </p:pic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0" y="4797152"/>
            <a:ext cx="86764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Теперь остается найти произведение одночленов. Получим: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47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5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50" name="Picture 30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928" y="5517232"/>
            <a:ext cx="1550942" cy="504056"/>
          </a:xfrm>
          <a:prstGeom prst="rect">
            <a:avLst/>
          </a:prstGeom>
          <a:noFill/>
        </p:spPr>
      </p:pic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52" name="Picture 32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112" y="5517232"/>
            <a:ext cx="1368152" cy="468052"/>
          </a:xfrm>
          <a:prstGeom prst="rect">
            <a:avLst/>
          </a:prstGeom>
          <a:noFill/>
        </p:spPr>
      </p:pic>
      <p:pic>
        <p:nvPicPr>
          <p:cNvPr id="40" name="Picture 1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5517232"/>
            <a:ext cx="3528392" cy="5460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1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1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2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7" dur="2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1" dur="500" autoRev="1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82" dur="500" autoRev="1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3" dur="500" autoRev="1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500" autoRev="1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9" dur="1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4" dur="20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8" dur="500" autoRev="1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99" dur="500" autoRev="1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0" dur="500" autoRev="1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500" autoRev="1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6" dur="1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5" dur="2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0" dur="10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4" dur="2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9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127" grpId="0" animBg="1"/>
      <p:bldP spid="5127" grpId="1" animBg="1"/>
      <p:bldP spid="5129" grpId="0"/>
      <p:bldP spid="5130" grpId="0"/>
      <p:bldP spid="5131" grpId="0"/>
      <p:bldP spid="5132" grpId="0"/>
      <p:bldP spid="19" grpId="0"/>
      <p:bldP spid="5138" grpId="0" animBg="1"/>
      <p:bldP spid="5138" grpId="1" animBg="1"/>
      <p:bldP spid="51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Татьяна\Desktop\1030483-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кругленный прямоугольник 2"/>
          <p:cNvSpPr/>
          <p:nvPr/>
        </p:nvSpPr>
        <p:spPr>
          <a:xfrm>
            <a:off x="395536" y="260648"/>
            <a:ext cx="8280920" cy="648072"/>
          </a:xfrm>
          <a:prstGeom prst="roundRect">
            <a:avLst/>
          </a:prstGeom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Тема:</a:t>
            </a:r>
            <a:r>
              <a:rPr lang="ru-RU" sz="3600" b="1" dirty="0" smtClean="0"/>
              <a:t> </a:t>
            </a:r>
            <a:endParaRPr lang="ru-RU" sz="3600" dirty="0"/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2195736" y="404954"/>
            <a:ext cx="62646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Calibri" pitchFamily="34" charset="0"/>
                <a:cs typeface="Times New Roman" pitchFamily="18" charset="0"/>
              </a:rPr>
              <a:t>Умножение многочлена на одночлен.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9512" y="930206"/>
            <a:ext cx="8748464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Правило.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Чтобы умножить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многочлен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одночлен,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нужно каждый член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многочлена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умножить на этот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одночлен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 полученные произведения сложить.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23528" y="2996952"/>
            <a:ext cx="856895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Это правило действует и при умножении одночлена на многочлен: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4437112"/>
            <a:ext cx="3816424" cy="646009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54492" y="4437112"/>
            <a:ext cx="1813355" cy="648072"/>
          </a:xfrm>
          <a:prstGeom prst="rect">
            <a:avLst/>
          </a:prstGeom>
          <a:noFill/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4437112"/>
            <a:ext cx="2808312" cy="622657"/>
          </a:xfrm>
          <a:prstGeom prst="rect">
            <a:avLst/>
          </a:prstGeom>
          <a:noFill/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5445224"/>
            <a:ext cx="360040" cy="642929"/>
          </a:xfrm>
          <a:prstGeom prst="rect">
            <a:avLst/>
          </a:prstGeom>
          <a:noFill/>
        </p:spPr>
      </p:pic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5445224"/>
            <a:ext cx="1578640" cy="720081"/>
          </a:xfrm>
          <a:prstGeom prst="rect">
            <a:avLst/>
          </a:prstGeom>
          <a:noFill/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5445224"/>
            <a:ext cx="1866669" cy="638597"/>
          </a:xfrm>
          <a:prstGeom prst="rect">
            <a:avLst/>
          </a:prstGeom>
          <a:noFill/>
        </p:spPr>
      </p:pic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1043608" y="4221088"/>
            <a:ext cx="1368152" cy="214883"/>
          </a:xfrm>
          <a:prstGeom prst="curvedDownArrow">
            <a:avLst>
              <a:gd name="adj1" fmla="val 118667"/>
              <a:gd name="adj2" fmla="val 237333"/>
              <a:gd name="adj3" fmla="val 33333"/>
            </a:avLst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971600" y="4941168"/>
            <a:ext cx="2952328" cy="360040"/>
          </a:xfrm>
          <a:prstGeom prst="curvedUpArrow">
            <a:avLst>
              <a:gd name="adj1" fmla="val 290528"/>
              <a:gd name="adj2" fmla="val 581056"/>
              <a:gd name="adj3" fmla="val 33333"/>
            </a:avLst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1" dur="1000" autoRev="1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2" dur="1000" autoRev="1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1000" autoRev="1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1000" autoRev="1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8" dur="1000" autoRev="1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49" dur="1000" autoRev="1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0" dur="1000" autoRev="1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1000" autoRev="1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/>
      <p:bldP spid="3074" grpId="0"/>
      <p:bldP spid="3088" grpId="0" animBg="1"/>
      <p:bldP spid="3088" grpId="1" animBg="1"/>
      <p:bldP spid="3089" grpId="0" animBg="1"/>
      <p:bldP spid="308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Татьяна\Desktop\1030483-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67544" y="260648"/>
            <a:ext cx="53081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/>
              <a:t>Пример</a:t>
            </a:r>
            <a:r>
              <a:rPr lang="ru-RU" sz="2800" dirty="0" smtClean="0"/>
              <a:t>. Представить многочлен </a:t>
            </a:r>
            <a:endParaRPr lang="ru-RU" sz="2800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188640"/>
            <a:ext cx="2160240" cy="653095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247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539552" y="692696"/>
            <a:ext cx="82809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виде произведения многочлена и одночлена.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1340768"/>
            <a:ext cx="60698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 smtClean="0"/>
              <a:t>В составе каждого члена многочлена</a:t>
            </a:r>
            <a:endParaRPr lang="ru-RU" sz="2800" i="1" dirty="0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1340768"/>
            <a:ext cx="1728192" cy="522477"/>
          </a:xfrm>
          <a:prstGeom prst="rect">
            <a:avLst/>
          </a:prstGeom>
          <a:noFill/>
        </p:spPr>
      </p:pic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247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1916832"/>
            <a:ext cx="88924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выделите одинаковую часть (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одинаковый множитель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3528" y="2708920"/>
            <a:ext cx="2266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Заметим, что </a:t>
            </a:r>
            <a:endParaRPr lang="ru-RU" sz="2800" dirty="0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2636912"/>
            <a:ext cx="3165584" cy="648072"/>
          </a:xfrm>
          <a:prstGeom prst="rect">
            <a:avLst/>
          </a:prstGeom>
          <a:noFill/>
        </p:spPr>
      </p:pic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247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24128" y="2708920"/>
            <a:ext cx="3561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6176" y="2636912"/>
            <a:ext cx="2153798" cy="585270"/>
          </a:xfrm>
          <a:prstGeom prst="rect">
            <a:avLst/>
          </a:prstGeom>
          <a:noFill/>
        </p:spPr>
      </p:pic>
      <p:sp>
        <p:nvSpPr>
          <p:cNvPr id="23" name="Прямоугольник 22"/>
          <p:cNvSpPr/>
          <p:nvPr/>
        </p:nvSpPr>
        <p:spPr>
          <a:xfrm>
            <a:off x="323528" y="3356992"/>
            <a:ext cx="13768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Значит, </a:t>
            </a:r>
            <a:endParaRPr lang="ru-RU" sz="2800" dirty="0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3356992"/>
            <a:ext cx="2523050" cy="624755"/>
          </a:xfrm>
          <a:prstGeom prst="rect">
            <a:avLst/>
          </a:prstGeom>
          <a:noFill/>
        </p:spPr>
      </p:pic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984" y="3284984"/>
            <a:ext cx="584705" cy="664436"/>
          </a:xfrm>
          <a:prstGeom prst="rect">
            <a:avLst/>
          </a:prstGeom>
          <a:noFill/>
        </p:spPr>
      </p:pic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3284984"/>
            <a:ext cx="1149248" cy="586351"/>
          </a:xfrm>
          <a:prstGeom prst="rect">
            <a:avLst/>
          </a:prstGeom>
          <a:noFill/>
        </p:spPr>
      </p:pic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3212976"/>
            <a:ext cx="650952" cy="625916"/>
          </a:xfrm>
          <a:prstGeom prst="rect">
            <a:avLst/>
          </a:prstGeom>
          <a:noFill/>
        </p:spPr>
      </p:pic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73" name="Picture 25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288" y="3284984"/>
            <a:ext cx="797935" cy="511497"/>
          </a:xfrm>
          <a:prstGeom prst="rect">
            <a:avLst/>
          </a:prstGeom>
          <a:noFill/>
        </p:spPr>
      </p:pic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75" name="Picture 27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1113" y="3933056"/>
            <a:ext cx="1860687" cy="655172"/>
          </a:xfrm>
          <a:prstGeom prst="rect">
            <a:avLst/>
          </a:prstGeom>
          <a:noFill/>
        </p:spPr>
      </p:pic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4005064"/>
            <a:ext cx="849695" cy="606925"/>
          </a:xfrm>
          <a:prstGeom prst="rect">
            <a:avLst/>
          </a:prstGeom>
          <a:noFill/>
        </p:spPr>
      </p:pic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539552" y="4653136"/>
            <a:ext cx="756084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Указанной процедуре присвоено специальное название: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вынесение общего множителя за скобки.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80" name="Picture 32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3933056"/>
            <a:ext cx="432048" cy="7715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6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0" dur="1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055" grpId="0"/>
      <p:bldP spid="11" grpId="0"/>
      <p:bldP spid="2059" grpId="0"/>
      <p:bldP spid="16" grpId="0"/>
      <p:bldP spid="20" grpId="0"/>
      <p:bldP spid="23" grpId="0"/>
      <p:bldP spid="20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Татьяна\Desktop\1030483-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79512" y="332656"/>
            <a:ext cx="8496944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 работе с математическими моделями реальных ситуаций приходится составлять алгебраическую сумму многочленов, и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умножать многочлен на одночлен.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1844824"/>
            <a:ext cx="882047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Пример.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Пункты А, В и С расположены на шоссе так, как на рисунке.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459" name="AutoShape 3"/>
          <p:cNvCxnSpPr>
            <a:cxnSpLocks noChangeShapeType="1"/>
          </p:cNvCxnSpPr>
          <p:nvPr/>
        </p:nvCxnSpPr>
        <p:spPr bwMode="auto">
          <a:xfrm>
            <a:off x="2051720" y="2924944"/>
            <a:ext cx="6336704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2051720" y="2420888"/>
            <a:ext cx="64807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                                        В    16 км         А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179512" y="3429000"/>
            <a:ext cx="864096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Расстояние между А и В равно 16 км. Из В по направлению к С вышел пешеход. Через 2 часа после этого из А по направлению к С выехал велосипедист, скорость которого на 6 км/ч больше скорости пешехода. Через 4 часа после своего выезда велосипедист догнал пешехода в пункте С. Чему равно расстояние от В до С?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  <p:bldP spid="19458" grpId="0"/>
      <p:bldP spid="19462" grpId="0"/>
      <p:bldP spid="1946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Татьяна\Desktop\1030483-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57961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Решение.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515670"/>
            <a:ext cx="85324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  Составление математической модели.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79512" y="1052736"/>
            <a:ext cx="81003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км/ч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– скорость пешехода,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79512" y="1628800"/>
            <a:ext cx="60340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+ 6)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км/ч – скорость велосипедиста,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51520" y="2276872"/>
            <a:ext cx="53662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4(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+ 6)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км – расстояние от А до С,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79512" y="2852936"/>
            <a:ext cx="46032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6х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км – расстояние от В до С,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3356992"/>
            <a:ext cx="2121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АС – ВС = 16</a:t>
            </a:r>
            <a:r>
              <a:rPr lang="ru-RU" dirty="0" smtClean="0"/>
              <a:t>,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771800" y="3356992"/>
            <a:ext cx="53517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следовательно    </a:t>
            </a:r>
            <a:r>
              <a:rPr lang="ru-RU" sz="2800" b="1" dirty="0" smtClean="0">
                <a:solidFill>
                  <a:srgbClr val="FF0000"/>
                </a:solidFill>
              </a:rPr>
              <a:t>4(</a:t>
            </a:r>
            <a:r>
              <a:rPr lang="ru-RU" sz="2800" b="1" dirty="0" err="1" smtClean="0">
                <a:solidFill>
                  <a:srgbClr val="FF0000"/>
                </a:solidFill>
              </a:rPr>
              <a:t>х</a:t>
            </a:r>
            <a:r>
              <a:rPr lang="ru-RU" sz="2800" b="1" dirty="0" smtClean="0">
                <a:solidFill>
                  <a:srgbClr val="FF0000"/>
                </a:solidFill>
              </a:rPr>
              <a:t> + 6) - 6х = 16.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3900046"/>
            <a:ext cx="8244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  Работа с составленной моделью.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179512" y="4437112"/>
            <a:ext cx="860444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Для решения   уравнения  придется,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во-первых,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умножить  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одночлен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двучлен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+ 6),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5445224"/>
            <a:ext cx="28197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получим </a:t>
            </a:r>
            <a:r>
              <a:rPr lang="ru-RU" sz="2800" b="1" dirty="0" smtClean="0">
                <a:solidFill>
                  <a:srgbClr val="FF0000"/>
                </a:solidFill>
              </a:rPr>
              <a:t>4х + 24.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323528" y="5988278"/>
            <a:ext cx="84969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придется из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двучлена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4х + 24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вычесть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одночлен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6х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779912" y="5445224"/>
            <a:ext cx="19311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Во-вторых,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1026" grpId="0"/>
      <p:bldP spid="2" grpId="0"/>
      <p:bldP spid="1028" grpId="0"/>
      <p:bldP spid="1029" grpId="0"/>
      <p:bldP spid="1030" grpId="0"/>
      <p:bldP spid="9" grpId="0"/>
      <p:bldP spid="10" grpId="0"/>
      <p:bldP spid="1031" grpId="0"/>
      <p:bldP spid="1032" grpId="0"/>
      <p:bldP spid="13" grpId="0"/>
      <p:bldP spid="1033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Татьяна\Desktop\1030483-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23528" y="260648"/>
            <a:ext cx="34275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4х + 24 – 6х = 24 – 2х.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-101736" y="908720"/>
            <a:ext cx="92457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После этих преобразований уравнение примет более простой вид: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539552" y="1412776"/>
            <a:ext cx="20297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24 – 2х = 16,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11560" y="1844824"/>
            <a:ext cx="22220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- 2х = 16 – 24,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611560" y="2348880"/>
            <a:ext cx="15231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- 2х = - 8,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2852936"/>
            <a:ext cx="50818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 smtClean="0"/>
              <a:t>х</a:t>
            </a:r>
            <a:r>
              <a:rPr lang="ru-RU" sz="2800" b="1" dirty="0" smtClean="0"/>
              <a:t> = 4км/ч </a:t>
            </a:r>
            <a:r>
              <a:rPr lang="ru-RU" sz="2800" dirty="0" smtClean="0"/>
              <a:t>– скорость пешехода. 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3573016"/>
            <a:ext cx="8892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Но в задаче требуется найти расстояние от В до С.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4221088"/>
            <a:ext cx="46036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</a:t>
            </a:r>
            <a:r>
              <a:rPr lang="ru-RU" sz="2800" dirty="0" smtClean="0"/>
              <a:t>Мы установили, что ВС = 6х; </a:t>
            </a:r>
            <a:endParaRPr lang="ru-RU" sz="2800" dirty="0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148064" y="4149080"/>
            <a:ext cx="334392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значит, ВС = 6∙4 = 24.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99592" y="5445224"/>
            <a:ext cx="12449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/>
              <a:t>Ответ: </a:t>
            </a:r>
            <a:endParaRPr lang="ru-RU" sz="28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339752" y="5373216"/>
            <a:ext cx="53566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расстояние от В до С равно 24 км.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  <p:bldP spid="20482" grpId="0"/>
      <p:bldP spid="20483" grpId="0"/>
      <p:bldP spid="20484" grpId="0"/>
      <p:bldP spid="20485" grpId="0"/>
      <p:bldP spid="8" grpId="0"/>
      <p:bldP spid="9" grpId="0"/>
      <p:bldP spid="10" grpId="0"/>
      <p:bldP spid="20486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Татьяна\Desktop\1030483-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188640"/>
            <a:ext cx="33239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Решите уравнение: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79512" y="692696"/>
            <a:ext cx="41825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3(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- 1) - 2(3 – 7х) = 2(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- 2),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1124744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раскройте скобки, то есть умножьте одночлен на каждый член многочлена;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51520" y="1916832"/>
            <a:ext cx="37353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3х – 3 – 6 + 14х = 2х – 4,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79512" y="2348880"/>
            <a:ext cx="89644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перенесите одночлены, содержащие переменные влево от знака =, а остальные одночлены вправо и при этом поменяйте знак переносимых одночленов на противоположный;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23528" y="3573016"/>
            <a:ext cx="37353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3х + 14х – 2х = 3 + 6 – 4,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251520" y="4077072"/>
            <a:ext cx="45759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сложите подобные одночлены;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395536" y="4437112"/>
            <a:ext cx="13211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15х = 5,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251520" y="4941168"/>
            <a:ext cx="889248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разделите обе части уравнения на коэффициент одночлена, содержащего переменную;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5805264"/>
            <a:ext cx="864096" cy="777686"/>
          </a:xfrm>
          <a:prstGeom prst="rect">
            <a:avLst/>
          </a:prstGeom>
          <a:noFill/>
        </p:spPr>
      </p:pic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929759"/>
            <a:ext cx="83164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/>
      <p:bldP spid="22530" grpId="0"/>
      <p:bldP spid="22531" grpId="0"/>
      <p:bldP spid="22532" grpId="0"/>
      <p:bldP spid="22533" grpId="0"/>
      <p:bldP spid="22534" grpId="0"/>
      <p:bldP spid="22535" grpId="0"/>
      <p:bldP spid="22536" grpId="0"/>
      <p:bldP spid="2253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1070</TotalTime>
  <Words>570</Words>
  <Application>Microsoft Office PowerPoint</Application>
  <PresentationFormat>Экран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Admin</cp:lastModifiedBy>
  <cp:revision>51</cp:revision>
  <dcterms:created xsi:type="dcterms:W3CDTF">2015-02-26T17:11:29Z</dcterms:created>
  <dcterms:modified xsi:type="dcterms:W3CDTF">2020-11-11T03:46:56Z</dcterms:modified>
</cp:coreProperties>
</file>