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Тема урока: </a:t>
            </a:r>
          </a:p>
          <a:p>
            <a:pPr algn="ctr"/>
            <a:r>
              <a:rPr lang="ru-RU" sz="4000" b="1" dirty="0" smtClean="0"/>
              <a:t>«Зачем нужна дисциплина»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57301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Для чего нужна дисциплина?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К чему может привести нарушение дисциплины?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Что нужно сделать, чтобы стать дисциплинированным человеком?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9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Задание 2.</a:t>
            </a:r>
            <a:endParaRPr lang="ru-RU" sz="2400" dirty="0"/>
          </a:p>
          <a:p>
            <a:r>
              <a:rPr lang="ru-RU" sz="2400" dirty="0"/>
              <a:t>Соотнесите суждения и виды дисциплины.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54369"/>
              </p:ext>
            </p:extLst>
          </p:nvPr>
        </p:nvGraphicFramePr>
        <p:xfrm>
          <a:off x="107504" y="1163653"/>
          <a:ext cx="8856984" cy="5744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Виды дисциплины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А) правила соблюдаются благодаря контролю со стороны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1.Внутренняя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Б) человек испытывает внутреннюю потребность следовать принятым нормам поведения, а в случаи несоблюдения испытывает угрызения совести, чувство вины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2.Внешняя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В) человек соблюдает правила по своему внутреннему убеждению, без внешних санкций и принудительных мер.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Г) люди чувствуют постоянный контроль, стремятся получить максимальное или какое-либо поощрение либо избежать наказания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Д) иногда основано на страхе административного или уголовного наказания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Е) основывается на осознанном решении самого человека и самоконтроле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948264" y="3861048"/>
            <a:ext cx="187220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Ответ: </a:t>
            </a:r>
            <a:r>
              <a:rPr lang="ru-RU" sz="2400" dirty="0"/>
              <a:t>А- </a:t>
            </a:r>
            <a:endParaRPr lang="ru-RU" sz="2400" dirty="0" smtClean="0"/>
          </a:p>
          <a:p>
            <a:pPr algn="ctr"/>
            <a:r>
              <a:rPr lang="ru-RU" sz="2400" dirty="0" smtClean="0"/>
              <a:t>Б-  </a:t>
            </a:r>
          </a:p>
          <a:p>
            <a:pPr algn="ctr"/>
            <a:r>
              <a:rPr lang="ru-RU" sz="2400" dirty="0" smtClean="0"/>
              <a:t>В-  </a:t>
            </a:r>
          </a:p>
          <a:p>
            <a:pPr algn="ctr"/>
            <a:r>
              <a:rPr lang="ru-RU" sz="2400" dirty="0" smtClean="0"/>
              <a:t>Г- </a:t>
            </a:r>
          </a:p>
          <a:p>
            <a:pPr algn="ctr"/>
            <a:r>
              <a:rPr lang="ru-RU" sz="2400" dirty="0" smtClean="0"/>
              <a:t>Д-  </a:t>
            </a:r>
          </a:p>
          <a:p>
            <a:pPr algn="ctr"/>
            <a:r>
              <a:rPr lang="ru-RU" sz="2400" dirty="0" smtClean="0"/>
              <a:t>Е-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1368" y="3861048"/>
            <a:ext cx="187220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Ответ: </a:t>
            </a:r>
            <a:r>
              <a:rPr lang="ru-RU" sz="2400" dirty="0" smtClean="0"/>
              <a:t>А-2 </a:t>
            </a:r>
          </a:p>
          <a:p>
            <a:pPr algn="ctr"/>
            <a:r>
              <a:rPr lang="ru-RU" sz="2400" dirty="0" smtClean="0"/>
              <a:t>Б- 1 </a:t>
            </a:r>
          </a:p>
          <a:p>
            <a:pPr algn="ctr"/>
            <a:r>
              <a:rPr lang="ru-RU" sz="2400" dirty="0" smtClean="0"/>
              <a:t>В- 1 </a:t>
            </a:r>
          </a:p>
          <a:p>
            <a:pPr algn="ctr"/>
            <a:r>
              <a:rPr lang="ru-RU" sz="2400" dirty="0" smtClean="0"/>
              <a:t>Г- 2</a:t>
            </a:r>
          </a:p>
          <a:p>
            <a:pPr algn="ctr"/>
            <a:r>
              <a:rPr lang="ru-RU" sz="2400" dirty="0" smtClean="0"/>
              <a:t>Д- 2 </a:t>
            </a:r>
          </a:p>
          <a:p>
            <a:pPr algn="ctr"/>
            <a:r>
              <a:rPr lang="ru-RU" sz="2400" dirty="0" smtClean="0"/>
              <a:t>Е- 1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6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Дисциплина, воля, самовоспитание</a:t>
            </a:r>
            <a:endParaRPr lang="ru-RU" sz="3200" b="1" dirty="0"/>
          </a:p>
        </p:txBody>
      </p:sp>
      <p:pic>
        <p:nvPicPr>
          <p:cNvPr id="6152" name="Picture 8" descr="http://www.b17.ru/foto/uploaded/2a100ae53f32a81b634937801e686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" y="1988840"/>
            <a:ext cx="4286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reviews.123rf.com/images/shadowstudio/shadowstudio1210/shadowstudio121000021/16012893-a-boy-waked-up-too-late-Stock-Vector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24940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g3.stockfresh.com/files/m/maia3000/m/68/7889136_stock-vector-lazy-boy-lying-on-bed-with-tablet-vector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6" y="1956121"/>
            <a:ext cx="3220798" cy="32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iylia.ru/wp-content/uploads/2017/02/priuchaem-rebenka-k-ovoshcham-i-frukt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89746"/>
            <a:ext cx="3389832" cy="22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476672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Дисциплина, воля, самовоспитание</a:t>
            </a:r>
          </a:p>
        </p:txBody>
      </p:sp>
      <p:pic>
        <p:nvPicPr>
          <p:cNvPr id="7170" name="Picture 2" descr="http://sh2.edushd.ru/images/sp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2" y="1662626"/>
            <a:ext cx="1967648" cy="23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litres.ru/static/bookimages/13/24/25/13242576.bin.dir/h/i_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81" y="1844824"/>
            <a:ext cx="3152621" cy="27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rhivurokov.ru/kopilka/up/html/2017/04/11/k_58ec52fe45b62/408294_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18" y="3300474"/>
            <a:ext cx="4291869" cy="31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bio-logos.my1.ru/9999/998/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65" y="1326593"/>
            <a:ext cx="1934061" cy="20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Проанализируйте ситуацию и ответьте на вопросы: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Лена </a:t>
            </a:r>
            <a:r>
              <a:rPr lang="ru-RU" sz="2000" dirty="0"/>
              <a:t>и Наташа увлекались бальными танцами и отводили им все свое свободное время: ходили на занятия, смотрели выступления танцевальных пар по телевизору. Прошло полгода, и отношение одной подруги к любимому делу  изменилось. Лена, заходя за Наташей по пути на занятия, все чаще слышала: «Мне сегодня очень хочется в кино, на занятия не пойду» или «Сегодня холодно, хочется посидеть с книжкой». Через два года танцевальная пара Лена и Саша победили в турнире. Наташа с завистью сказала: «Какая ты везучая, стала победительницей конкурса! Я тоже хотела, да вот … не получилось».</a:t>
            </a:r>
          </a:p>
          <a:p>
            <a:pPr lvl="0" algn="just"/>
            <a:endParaRPr lang="ru-RU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Как </a:t>
            </a:r>
            <a:r>
              <a:rPr lang="ru-RU" sz="2000" dirty="0"/>
              <a:t>можно объяснить «везение» Лены, используя понятия «дисциплина», «воля», «самовоспитание»?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Какие качества Наташе необходимо развивать?</a:t>
            </a:r>
          </a:p>
        </p:txBody>
      </p:sp>
    </p:spTree>
    <p:extLst>
      <p:ext uri="{BB962C8B-B14F-4D97-AF65-F5344CB8AC3E}">
        <p14:creationId xmlns:p14="http://schemas.microsoft.com/office/powerpoint/2010/main" val="5638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Для воспитания силы воли нужно преодолеть все пять ступеней:</a:t>
            </a:r>
            <a:endParaRPr lang="ru-RU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u="sng" dirty="0"/>
              <a:t>Постановка цели </a:t>
            </a:r>
            <a:r>
              <a:rPr lang="ru-RU" sz="2400" dirty="0"/>
              <a:t>– определите, какие волевые качества вам необходимо в себе развить.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Начинайте </a:t>
            </a:r>
            <a:r>
              <a:rPr lang="ru-RU" sz="2400" u="sng" dirty="0"/>
              <a:t>бороться с недостатками</a:t>
            </a:r>
            <a:r>
              <a:rPr lang="ru-RU" sz="2400" dirty="0"/>
              <a:t>, проявляя свои положительные качества.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Убеждайте себя и приказываете себе </a:t>
            </a:r>
            <a:r>
              <a:rPr lang="ru-RU" sz="2400" u="sng" dirty="0"/>
              <a:t>поступать правильно</a:t>
            </a:r>
            <a:r>
              <a:rPr lang="ru-RU" sz="2400" dirty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u="sng" dirty="0"/>
              <a:t>Контролируйте свои действия </a:t>
            </a:r>
            <a:r>
              <a:rPr lang="ru-RU" sz="2400" dirty="0"/>
              <a:t>– каждый вечер, анализируйте прошедший день, отмечайте, что вам удалось, и намечайте план завтрашнего дня, отмечайте, что помешало довести дело до конца.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u="sng" dirty="0"/>
              <a:t>Подбадривайте себ</a:t>
            </a:r>
            <a:r>
              <a:rPr lang="ru-RU" sz="2400" dirty="0"/>
              <a:t>я, поощряя прогулками, отдыхом, маленькими сюрпризами самому себе.</a:t>
            </a:r>
          </a:p>
        </p:txBody>
      </p:sp>
    </p:spTree>
    <p:extLst>
      <p:ext uri="{BB962C8B-B14F-4D97-AF65-F5344CB8AC3E}">
        <p14:creationId xmlns:p14="http://schemas.microsoft.com/office/powerpoint/2010/main" val="12611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army-blog.ru/wp-content/uploads/2016/05/30.11_suvo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74441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548680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Суворов Александр Васильевич</a:t>
            </a:r>
          </a:p>
          <a:p>
            <a:pPr algn="ctr"/>
            <a:r>
              <a:rPr lang="ru-RU" sz="2400" b="1" dirty="0" smtClean="0"/>
              <a:t>(1730-1800)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Русский </a:t>
            </a:r>
            <a:r>
              <a:rPr lang="ru-RU" sz="2400" dirty="0"/>
              <a:t>полководец, основоположник отечественной военной теории, национальный герой России. </a:t>
            </a:r>
          </a:p>
        </p:txBody>
      </p:sp>
    </p:spTree>
    <p:extLst>
      <p:ext uri="{BB962C8B-B14F-4D97-AF65-F5344CB8AC3E}">
        <p14:creationId xmlns:p14="http://schemas.microsoft.com/office/powerpoint/2010/main" val="2232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Домашнее задание:</a:t>
            </a:r>
            <a:r>
              <a:rPr lang="ru-RU" sz="2800" dirty="0"/>
              <a:t> параграф 5.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Дополнительно по выбору: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сочинение </a:t>
            </a:r>
            <a:r>
              <a:rPr lang="ru-RU" sz="2800" dirty="0"/>
              <a:t>«Качества, которыми должен обладать дисциплинированный человек</a:t>
            </a:r>
            <a:r>
              <a:rPr lang="ru-RU" sz="2800" dirty="0" smtClean="0"/>
              <a:t>»,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сообщение </a:t>
            </a:r>
            <a:r>
              <a:rPr lang="ru-RU" sz="2800" dirty="0"/>
              <a:t>о человеке, который обладает большой внутренней дисциплиной.</a:t>
            </a:r>
          </a:p>
        </p:txBody>
      </p:sp>
    </p:spTree>
    <p:extLst>
      <p:ext uri="{BB962C8B-B14F-4D97-AF65-F5344CB8AC3E}">
        <p14:creationId xmlns:p14="http://schemas.microsoft.com/office/powerpoint/2010/main" val="29922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Слово «совесть» произошло от старославянского «себя ведать», «себя знать»… Ведь в разговоре с собственной совестью человек как бы стоит лицом к лицу с самим собой и поэтому имеет возможность (или вынужден) быть предельно откровенным. Можно обмануть других, можно умолчать о чем-то не желательном, особенно если не было свидетелей, но обмануть собственную совесть невозможно…</a:t>
            </a:r>
          </a:p>
          <a:p>
            <a:pPr indent="457200" algn="just"/>
            <a:r>
              <a:rPr lang="ru-RU" dirty="0"/>
              <a:t>Часто приходиться слышать: «Легко рассуждать отвлеченно, а в жизни быть до конца честным, принципиальным, высоконравственным гораздо труднее». Но разве легче жить, усыпив, затоптав, заглушив свою совесть? Можно, конечно, находить себе оправдание. Но в жизни так всегда было и будет: обстоятельства ставят нас перед выбором. Критерием же выбора должна служить совесть. Проблема состоит в том, чтобы сделать ее высшим судьей всей нашей жизни. </a:t>
            </a:r>
          </a:p>
          <a:p>
            <a:pPr indent="457200" algn="just"/>
            <a:r>
              <a:rPr lang="ru-RU" dirty="0"/>
              <a:t>Мучительные угрызения совести – стыд за совершенное, за то, что хотел совершить, за те последствия, которые могли бы быть или были, обида за себя, стыд за униженное достоинство (свое и чужое). Угрызения, муки совести - это осознание своей виновности, осмысление безнравственности совершенных действий</a:t>
            </a:r>
            <a:r>
              <a:rPr lang="ru-RU" dirty="0" smtClean="0"/>
              <a:t>.                                      (</a:t>
            </a:r>
            <a:r>
              <a:rPr lang="ru-RU" i="1" dirty="0" smtClean="0"/>
              <a:t>По </a:t>
            </a:r>
            <a:r>
              <a:rPr lang="ru-RU" i="1" dirty="0"/>
              <a:t>Т. </a:t>
            </a:r>
            <a:r>
              <a:rPr lang="ru-RU" i="1" dirty="0" smtClean="0"/>
              <a:t>Мишаткиной)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298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621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Проверка домашнего задания.</a:t>
            </a:r>
            <a:endParaRPr lang="ru-RU" sz="2400" dirty="0"/>
          </a:p>
          <a:p>
            <a:r>
              <a:rPr lang="ru-RU" sz="2400" i="1" dirty="0"/>
              <a:t>Выполните 5 заданий.</a:t>
            </a:r>
            <a:endParaRPr lang="ru-RU" sz="2400" dirty="0"/>
          </a:p>
          <a:p>
            <a:r>
              <a:rPr lang="ru-RU" sz="2400" b="1" dirty="0"/>
              <a:t>1.Вставьте пропущенное слово.</a:t>
            </a:r>
          </a:p>
          <a:p>
            <a:r>
              <a:rPr lang="ru-RU" sz="2400" dirty="0"/>
              <a:t>В Конституции записано: «Защита Отечества является долгом и _________ гражданина Российской Федерации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b="1" dirty="0"/>
              <a:t>2.</a:t>
            </a:r>
            <a:r>
              <a:rPr lang="ru-RU" sz="2400" dirty="0"/>
              <a:t> </a:t>
            </a:r>
            <a:r>
              <a:rPr lang="ru-RU" sz="2400" b="1" dirty="0" smtClean="0"/>
              <a:t>Продолжите предложение.</a:t>
            </a:r>
          </a:p>
          <a:p>
            <a:r>
              <a:rPr lang="ru-RU" sz="2400" dirty="0" smtClean="0"/>
              <a:t>Деятельность</a:t>
            </a:r>
            <a:r>
              <a:rPr lang="ru-RU" sz="2400" dirty="0"/>
              <a:t>, которая включает несение боевых дежурств, участие в ликвидации последствий стихийных бедствий, участие в боевых действиях в условиях вооруженного конфликта, в первую очередь связана с </a:t>
            </a:r>
          </a:p>
          <a:p>
            <a:r>
              <a:rPr lang="ru-RU" sz="2400" dirty="0"/>
              <a:t>1) медициной катастроф</a:t>
            </a:r>
          </a:p>
          <a:p>
            <a:r>
              <a:rPr lang="ru-RU" sz="2400" dirty="0"/>
              <a:t>2) преподаванием</a:t>
            </a:r>
          </a:p>
          <a:p>
            <a:r>
              <a:rPr lang="ru-RU" sz="2400" dirty="0"/>
              <a:t>3) военной службой</a:t>
            </a:r>
          </a:p>
          <a:p>
            <a:r>
              <a:rPr lang="ru-RU" sz="2400" dirty="0"/>
              <a:t>4) благотворительностью.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11236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3. Верны ли следующие суждения?</a:t>
            </a:r>
          </a:p>
          <a:p>
            <a:r>
              <a:rPr lang="ru-RU" sz="2400" dirty="0"/>
              <a:t>А. Призывной возраст для граждан РФ от 18 до 27 лет.</a:t>
            </a:r>
          </a:p>
          <a:p>
            <a:r>
              <a:rPr lang="ru-RU" sz="2400" dirty="0"/>
              <a:t>Б. Гражданин РФ должен встать на воинский учет в год достижения 17 лет.</a:t>
            </a:r>
          </a:p>
          <a:p>
            <a:r>
              <a:rPr lang="ru-RU" sz="2400" dirty="0"/>
              <a:t>1)верно только А.</a:t>
            </a:r>
          </a:p>
          <a:p>
            <a:r>
              <a:rPr lang="ru-RU" sz="2400" dirty="0"/>
              <a:t>2) верно только Б.</a:t>
            </a:r>
          </a:p>
          <a:p>
            <a:r>
              <a:rPr lang="ru-RU" sz="2400" dirty="0"/>
              <a:t>3) верны оба суждения.</a:t>
            </a:r>
          </a:p>
          <a:p>
            <a:r>
              <a:rPr lang="ru-RU" sz="2400" dirty="0"/>
              <a:t>4) оба суждения не верны.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4. Найдите обобщающее понятие для всех остальных:</a:t>
            </a:r>
          </a:p>
          <a:p>
            <a:r>
              <a:rPr lang="ru-RU" sz="2400" dirty="0"/>
              <a:t>1)Несение боевого дежурства</a:t>
            </a:r>
          </a:p>
          <a:p>
            <a:r>
              <a:rPr lang="ru-RU" sz="2400" dirty="0"/>
              <a:t>2) Военная служба</a:t>
            </a:r>
          </a:p>
          <a:p>
            <a:r>
              <a:rPr lang="ru-RU" sz="2400" dirty="0"/>
              <a:t>3) Участие в учениях кораблей</a:t>
            </a:r>
          </a:p>
          <a:p>
            <a:r>
              <a:rPr lang="ru-RU" sz="2400" dirty="0"/>
              <a:t>4) Выполнение задач в условиях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38098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5. Найти слово (словосочетание), которое является лишним среди перечисленных и запишите цифру, под которой оно указано.</a:t>
            </a:r>
          </a:p>
          <a:p>
            <a:r>
              <a:rPr lang="ru-RU" sz="2400" dirty="0"/>
              <a:t>1) Воинский учет</a:t>
            </a:r>
          </a:p>
          <a:p>
            <a:r>
              <a:rPr lang="ru-RU" sz="2400" dirty="0"/>
              <a:t>2) достижения 17 лет</a:t>
            </a:r>
          </a:p>
          <a:p>
            <a:r>
              <a:rPr lang="ru-RU" sz="2400" dirty="0"/>
              <a:t>3) военкомат</a:t>
            </a:r>
          </a:p>
          <a:p>
            <a:r>
              <a:rPr lang="ru-RU" sz="2400" dirty="0"/>
              <a:t>4) контракт</a:t>
            </a:r>
          </a:p>
          <a:p>
            <a:r>
              <a:rPr lang="ru-RU" sz="2400" dirty="0"/>
              <a:t>5) право на труд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221088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Без </a:t>
            </a:r>
            <a:r>
              <a:rPr lang="ru-RU" sz="2400" dirty="0"/>
              <a:t>ошибок –«5», 1 ошибка – «4», 2 ошибки –«3», 3 и более ошибок – «2».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2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chive.ru/res/media/img/ox800/work/6ae/105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16424" cy="58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tchive.ru/res/media/img/ox800/work/099/105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0"/>
            <a:ext cx="3528392" cy="576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Тема урока: </a:t>
            </a:r>
          </a:p>
          <a:p>
            <a:pPr algn="ctr"/>
            <a:r>
              <a:rPr lang="ru-RU" sz="4000" b="1" dirty="0" smtClean="0"/>
              <a:t>«Зачем нужна дисциплина»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573016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Для чего нужна дисциплина?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К чему может привести нарушение дисциплины?</a:t>
            </a:r>
            <a:endParaRPr lang="ru-R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Что нужно сделать, чтобы стать дисциплинированным человеком?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75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62068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Дисциплина</a:t>
            </a:r>
            <a:r>
              <a:rPr lang="ru-RU" sz="4000" dirty="0"/>
              <a:t> 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определенный порядок поведения людей, отвечающий сложившимся в обществе нормам права и морали или требованиям какой-либо организации.</a:t>
            </a:r>
          </a:p>
        </p:txBody>
      </p:sp>
      <p:pic>
        <p:nvPicPr>
          <p:cNvPr id="2050" name="Picture 2" descr="http://clipart-library.com/img/1797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005318" cy="24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548680"/>
            <a:ext cx="41044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Дисциплина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7724" y="2132856"/>
            <a:ext cx="35082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Общеобязательная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2132856"/>
            <a:ext cx="33843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Специальная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4005064"/>
            <a:ext cx="24482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Воинская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2984" y="4014156"/>
            <a:ext cx="2147403" cy="855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Трудовая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24228" y="4005064"/>
            <a:ext cx="21242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Школьная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419872" y="148478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08104" y="148478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040869">
            <a:off x="4164699" y="2785257"/>
            <a:ext cx="468052" cy="1630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12160" y="3068960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452320" y="3068960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podachaiska.ru/wp-content/uploads/2016/07/Trudovaya_disciplina_1_26114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54" y="5013176"/>
            <a:ext cx="2247711" cy="1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ussia-army.ru/wp-content/uploads/2017/11/145261215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96" y="5013176"/>
            <a:ext cx="2193111" cy="1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2.infourok.ru/uploads/ex/05a4/0005494b-535dcbc6/4/hello_html_7b3763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87" y="4869160"/>
            <a:ext cx="1391229" cy="16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620688"/>
            <a:ext cx="62646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Дисциплина</a:t>
            </a:r>
          </a:p>
          <a:p>
            <a:pPr algn="ctr"/>
            <a:r>
              <a:rPr lang="ru-RU" sz="3200" i="1" dirty="0" smtClean="0"/>
              <a:t>(по форме контроля)</a:t>
            </a:r>
            <a:endParaRPr lang="ru-RU" sz="32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492896"/>
            <a:ext cx="30243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Внутренняя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492896"/>
            <a:ext cx="33843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Внешняя</a:t>
            </a:r>
            <a:endParaRPr lang="ru-RU" sz="3200" dirty="0"/>
          </a:p>
        </p:txBody>
      </p:sp>
      <p:pic>
        <p:nvPicPr>
          <p:cNvPr id="4098" name="Picture 2" descr="https://ds04.infourok.ru/uploads/ex/0711/000696c0-11db6c3a/hello_html_m34cd6c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44" y="3933056"/>
            <a:ext cx="3309156" cy="24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z3x3l559zx-flywheel.netdna-ssl.com/wp-content/uploads/2012/05/dreamstime_s_1714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76" y="3866830"/>
            <a:ext cx="1751504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2555776" y="1916832"/>
            <a:ext cx="4437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52120" y="191683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901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</dc:creator>
  <cp:lastModifiedBy>Windows User</cp:lastModifiedBy>
  <cp:revision>14</cp:revision>
  <dcterms:created xsi:type="dcterms:W3CDTF">2017-12-12T08:23:05Z</dcterms:created>
  <dcterms:modified xsi:type="dcterms:W3CDTF">2020-11-18T05:02:24Z</dcterms:modified>
</cp:coreProperties>
</file>