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412776"/>
            <a:ext cx="9036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Тема урока: </a:t>
            </a:r>
          </a:p>
          <a:p>
            <a:pPr algn="ctr"/>
            <a:r>
              <a:rPr lang="ru-RU" sz="4000" b="1" dirty="0" smtClean="0"/>
              <a:t>«Зачем нужна дисциплина»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3573016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i="1" dirty="0"/>
              <a:t>Для чего нужна дисциплина?</a:t>
            </a:r>
            <a:endParaRPr lang="ru-RU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i="1" dirty="0"/>
              <a:t>К чему может привести нарушение дисциплины?</a:t>
            </a:r>
            <a:endParaRPr lang="ru-RU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i="1" dirty="0"/>
              <a:t>Что нужно сделать, чтобы стать дисциплинированным человеком?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894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332656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Задание 2.</a:t>
            </a:r>
            <a:endParaRPr lang="ru-RU" sz="2400" dirty="0"/>
          </a:p>
          <a:p>
            <a:r>
              <a:rPr lang="ru-RU" sz="2400" dirty="0"/>
              <a:t>Соотнесите суждения и виды дисциплины.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954369"/>
              </p:ext>
            </p:extLst>
          </p:nvPr>
        </p:nvGraphicFramePr>
        <p:xfrm>
          <a:off x="107504" y="1163653"/>
          <a:ext cx="8856984" cy="5744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Суждение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Виды дисциплины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2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А) правила соблюдаются благодаря контролю со стороны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1.Внутренняя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43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Б) человек испытывает внутреннюю потребность следовать принятым нормам поведения, а в случаи несоблюдения испытывает угрызения совести, чувство вины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2.Внешняя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08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В) человек соблюдает правила по своему внутреннему убеждению, без внешних санкций и принудительных мер.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5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Г) люди чувствуют постоянный контроль, стремятся получить максимальное или какое-либо поощрение либо избежать наказания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97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Д) иногда основано на страхе административного или уголовного наказания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97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Е) основывается на осознанном решении самого человека и самоконтроле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6948264" y="3861048"/>
            <a:ext cx="1872208" cy="27363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Ответ: </a:t>
            </a:r>
            <a:r>
              <a:rPr lang="ru-RU" sz="2400" dirty="0"/>
              <a:t>А- </a:t>
            </a:r>
            <a:endParaRPr lang="ru-RU" sz="2400" dirty="0" smtClean="0"/>
          </a:p>
          <a:p>
            <a:pPr algn="ctr"/>
            <a:r>
              <a:rPr lang="ru-RU" sz="2400" dirty="0" smtClean="0"/>
              <a:t>Б-  </a:t>
            </a:r>
          </a:p>
          <a:p>
            <a:pPr algn="ctr"/>
            <a:r>
              <a:rPr lang="ru-RU" sz="2400" dirty="0" smtClean="0"/>
              <a:t>В-  </a:t>
            </a:r>
          </a:p>
          <a:p>
            <a:pPr algn="ctr"/>
            <a:r>
              <a:rPr lang="ru-RU" sz="2400" dirty="0" smtClean="0"/>
              <a:t>Г- </a:t>
            </a:r>
          </a:p>
          <a:p>
            <a:pPr algn="ctr"/>
            <a:r>
              <a:rPr lang="ru-RU" sz="2400" dirty="0" smtClean="0"/>
              <a:t>Д-  </a:t>
            </a:r>
          </a:p>
          <a:p>
            <a:pPr algn="ctr"/>
            <a:r>
              <a:rPr lang="ru-RU" sz="2400" dirty="0" smtClean="0"/>
              <a:t>Е- 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41368" y="3861048"/>
            <a:ext cx="1872208" cy="27363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Ответ: </a:t>
            </a:r>
            <a:r>
              <a:rPr lang="ru-RU" sz="2400" dirty="0" smtClean="0"/>
              <a:t>А-2 </a:t>
            </a:r>
          </a:p>
          <a:p>
            <a:pPr algn="ctr"/>
            <a:r>
              <a:rPr lang="ru-RU" sz="2400" dirty="0" smtClean="0"/>
              <a:t>Б- 1 </a:t>
            </a:r>
          </a:p>
          <a:p>
            <a:pPr algn="ctr"/>
            <a:r>
              <a:rPr lang="ru-RU" sz="2400" dirty="0" smtClean="0"/>
              <a:t>В- 1 </a:t>
            </a:r>
          </a:p>
          <a:p>
            <a:pPr algn="ctr"/>
            <a:r>
              <a:rPr lang="ru-RU" sz="2400" dirty="0" smtClean="0"/>
              <a:t>Г- 2</a:t>
            </a:r>
          </a:p>
          <a:p>
            <a:pPr algn="ctr"/>
            <a:r>
              <a:rPr lang="ru-RU" sz="2400" dirty="0" smtClean="0"/>
              <a:t>Д- 2 </a:t>
            </a:r>
          </a:p>
          <a:p>
            <a:pPr algn="ctr"/>
            <a:r>
              <a:rPr lang="ru-RU" sz="2400" dirty="0" smtClean="0"/>
              <a:t>Е- 1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168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92696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Дисциплина, воля, самовоспитание</a:t>
            </a:r>
            <a:endParaRPr lang="ru-RU" sz="3200" b="1" dirty="0"/>
          </a:p>
        </p:txBody>
      </p:sp>
      <p:pic>
        <p:nvPicPr>
          <p:cNvPr id="6152" name="Picture 8" descr="http://www.b17.ru/foto/uploaded/2a100ae53f32a81b634937801e6868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42" y="1988840"/>
            <a:ext cx="428625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previews.123rf.com/images/shadowstudio/shadowstudio1210/shadowstudio121000021/16012893-a-boy-waked-up-too-late-Stock-Vector-carto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437112"/>
            <a:ext cx="24940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img3.stockfresh.com/files/m/maia3000/m/68/7889136_stock-vector-lazy-boy-lying-on-bed-with-tablet-vector-illustrat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36" y="1956121"/>
            <a:ext cx="3220798" cy="322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5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 descr="http://iylia.ru/wp-content/uploads/2017/02/priuchaem-rebenka-k-ovoshcham-i-frukta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89746"/>
            <a:ext cx="3389832" cy="225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476672"/>
            <a:ext cx="6768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Дисциплина, воля, самовоспитание</a:t>
            </a:r>
          </a:p>
        </p:txBody>
      </p:sp>
      <p:pic>
        <p:nvPicPr>
          <p:cNvPr id="7170" name="Picture 2" descr="http://sh2.edushd.ru/images/spo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62" y="1662626"/>
            <a:ext cx="1967648" cy="234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www.litres.ru/static/bookimages/13/24/25/13242576.bin.dir/h/i_0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681" y="1844824"/>
            <a:ext cx="3152621" cy="277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arhivurokov.ru/kopilka/up/html/2017/04/11/k_58ec52fe45b62/408294_7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518" y="3300474"/>
            <a:ext cx="4291869" cy="314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bio-logos.my1.ru/9999/998/4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565" y="1326593"/>
            <a:ext cx="1934061" cy="200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31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Проанализируйте ситуацию и ответьте на вопросы:</a:t>
            </a:r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Лена </a:t>
            </a:r>
            <a:r>
              <a:rPr lang="ru-RU" sz="2000" dirty="0"/>
              <a:t>и Наташа увлекались бальными танцами и отводили им все свое свободное время: ходили на занятия, смотрели выступления танцевальных пар по телевизору. Прошло полгода, и отношение одной подруги к любимому делу  изменилось. Лена, заходя за Наташей по пути на занятия, все чаще слышала: «Мне сегодня очень хочется в кино, на занятия не пойду» или «Сегодня холодно, хочется посидеть с книжкой». Через два года танцевальная пара Лена и Саша победили в турнире. Наташа с завистью сказала: «Какая ты везучая, стала победительницей конкурса! Я тоже хотела, да вот … не получилось».</a:t>
            </a:r>
          </a:p>
          <a:p>
            <a:pPr lvl="0" algn="just"/>
            <a:endParaRPr lang="ru-RU" sz="2000" dirty="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Как </a:t>
            </a:r>
            <a:r>
              <a:rPr lang="ru-RU" sz="2000" dirty="0"/>
              <a:t>можно объяснить «везение» Лены, используя понятия «дисциплина», «воля», «самовоспитание»?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Какие качества Наташе необходимо развивать?</a:t>
            </a:r>
          </a:p>
        </p:txBody>
      </p:sp>
    </p:spTree>
    <p:extLst>
      <p:ext uri="{BB962C8B-B14F-4D97-AF65-F5344CB8AC3E}">
        <p14:creationId xmlns:p14="http://schemas.microsoft.com/office/powerpoint/2010/main" val="56380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2809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/>
              <a:t>Для воспитания силы воли нужно преодолеть все пять ступеней:</a:t>
            </a:r>
            <a:endParaRPr lang="ru-RU" sz="2400" dirty="0"/>
          </a:p>
          <a:p>
            <a:pPr marL="457200" lvl="0" indent="-457200" algn="just">
              <a:buFont typeface="+mj-lt"/>
              <a:buAutoNum type="arabicPeriod"/>
            </a:pPr>
            <a:r>
              <a:rPr lang="ru-RU" sz="2400" u="sng" dirty="0"/>
              <a:t>Постановка цели </a:t>
            </a:r>
            <a:r>
              <a:rPr lang="ru-RU" sz="2400" dirty="0"/>
              <a:t>– определите, какие волевые качества вам необходимо в себе развить.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400" dirty="0"/>
              <a:t>Начинайте </a:t>
            </a:r>
            <a:r>
              <a:rPr lang="ru-RU" sz="2400" u="sng" dirty="0"/>
              <a:t>бороться с недостатками</a:t>
            </a:r>
            <a:r>
              <a:rPr lang="ru-RU" sz="2400" dirty="0"/>
              <a:t>, проявляя свои положительные качества.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400" dirty="0"/>
              <a:t>Убеждайте себя и приказываете себе </a:t>
            </a:r>
            <a:r>
              <a:rPr lang="ru-RU" sz="2400" u="sng" dirty="0"/>
              <a:t>поступать правильно</a:t>
            </a:r>
            <a:r>
              <a:rPr lang="ru-RU" sz="2400" dirty="0"/>
              <a:t>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400" u="sng" dirty="0"/>
              <a:t>Контролируйте свои действия </a:t>
            </a:r>
            <a:r>
              <a:rPr lang="ru-RU" sz="2400" dirty="0"/>
              <a:t>– каждый вечер, анализируйте прошедший день, отмечайте, что вам удалось, и намечайте план завтрашнего дня, отмечайте, что помешало довести дело до конца.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400" u="sng" dirty="0"/>
              <a:t>Подбадривайте себ</a:t>
            </a:r>
            <a:r>
              <a:rPr lang="ru-RU" sz="2400" dirty="0"/>
              <a:t>я, поощряя прогулками, отдыхом, маленькими сюрпризами самому себе.</a:t>
            </a:r>
          </a:p>
        </p:txBody>
      </p:sp>
    </p:spTree>
    <p:extLst>
      <p:ext uri="{BB962C8B-B14F-4D97-AF65-F5344CB8AC3E}">
        <p14:creationId xmlns:p14="http://schemas.microsoft.com/office/powerpoint/2010/main" val="126117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army-blog.ru/wp-content/uploads/2016/05/30.11_suvoro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74441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99992" y="548680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Суворов Александр Васильевич</a:t>
            </a:r>
          </a:p>
          <a:p>
            <a:pPr algn="ctr"/>
            <a:r>
              <a:rPr lang="ru-RU" sz="2400" b="1" dirty="0" smtClean="0"/>
              <a:t>(1730-1800)</a:t>
            </a:r>
          </a:p>
          <a:p>
            <a:endParaRPr lang="ru-RU" sz="2400" dirty="0" smtClean="0"/>
          </a:p>
          <a:p>
            <a:pPr algn="ctr"/>
            <a:r>
              <a:rPr lang="ru-RU" sz="2400" dirty="0" smtClean="0"/>
              <a:t>Русский </a:t>
            </a:r>
            <a:r>
              <a:rPr lang="ru-RU" sz="2400" dirty="0"/>
              <a:t>полководец, основоположник отечественной военной теории, национальный герой России. </a:t>
            </a:r>
          </a:p>
        </p:txBody>
      </p:sp>
    </p:spTree>
    <p:extLst>
      <p:ext uri="{BB962C8B-B14F-4D97-AF65-F5344CB8AC3E}">
        <p14:creationId xmlns:p14="http://schemas.microsoft.com/office/powerpoint/2010/main" val="22327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0688"/>
            <a:ext cx="77768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Домашнее задание:</a:t>
            </a:r>
            <a:r>
              <a:rPr lang="ru-RU" sz="2800" dirty="0"/>
              <a:t> параграф 5. </a:t>
            </a:r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Дополнительно по выбору: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сочинение </a:t>
            </a:r>
            <a:r>
              <a:rPr lang="ru-RU" sz="2800" dirty="0"/>
              <a:t>«Качества, которыми должен обладать дисциплинированный человек</a:t>
            </a:r>
            <a:r>
              <a:rPr lang="ru-RU" sz="2800" dirty="0" smtClean="0"/>
              <a:t>»,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сообщение </a:t>
            </a:r>
            <a:r>
              <a:rPr lang="ru-RU" sz="2800" dirty="0"/>
              <a:t>о человеке, который обладает большой внутренней дисциплиной.</a:t>
            </a:r>
          </a:p>
        </p:txBody>
      </p:sp>
    </p:spTree>
    <p:extLst>
      <p:ext uri="{BB962C8B-B14F-4D97-AF65-F5344CB8AC3E}">
        <p14:creationId xmlns:p14="http://schemas.microsoft.com/office/powerpoint/2010/main" val="299221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799288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/>
              <a:t>Слово «совесть» произошло от старославянского «себя ведать», «себя знать»… Ведь в разговоре с собственной совестью человек как бы стоит лицом к лицу с самим собой и поэтому имеет возможность (или вынужден) быть предельно откровенным. Можно обмануть других, можно умолчать о чем-то не желательном, особенно если не было свидетелей, но обмануть собственную совесть невозможно…</a:t>
            </a:r>
          </a:p>
          <a:p>
            <a:pPr indent="457200" algn="just"/>
            <a:r>
              <a:rPr lang="ru-RU" dirty="0"/>
              <a:t>Часто приходиться слышать: «Легко рассуждать отвлеченно, а в жизни быть до конца честным, принципиальным, высоконравственным гораздо труднее». Но разве легче жить, усыпив, затоптав, заглушив свою совесть? Можно, конечно, находить себе оправдание. Но в жизни так всегда было и будет: обстоятельства ставят нас перед выбором. Критерием же выбора должна служить совесть. Проблема состоит в том, чтобы сделать ее высшим судьей всей нашей жизни. </a:t>
            </a:r>
          </a:p>
          <a:p>
            <a:pPr indent="457200" algn="just"/>
            <a:r>
              <a:rPr lang="ru-RU" dirty="0"/>
              <a:t>Мучительные угрызения совести – стыд за совершенное, за то, что хотел совершить, за те последствия, которые могли бы быть или были, обида за себя, стыд за униженное достоинство (свое и чужое). Угрызения, муки совести - это осознание своей виновности, осмысление безнравственности совершенных действий</a:t>
            </a:r>
            <a:r>
              <a:rPr lang="ru-RU" dirty="0" smtClean="0"/>
              <a:t>.                                      (</a:t>
            </a:r>
            <a:r>
              <a:rPr lang="ru-RU" i="1" dirty="0" smtClean="0"/>
              <a:t>По </a:t>
            </a:r>
            <a:r>
              <a:rPr lang="ru-RU" i="1" dirty="0"/>
              <a:t>Т. </a:t>
            </a:r>
            <a:r>
              <a:rPr lang="ru-RU" i="1" dirty="0" smtClean="0"/>
              <a:t>Мишаткиной)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42984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496944" cy="621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Проверка домашнего задания.</a:t>
            </a:r>
            <a:endParaRPr lang="ru-RU" sz="2400" dirty="0"/>
          </a:p>
          <a:p>
            <a:r>
              <a:rPr lang="ru-RU" sz="2400" i="1" dirty="0"/>
              <a:t>Выполните 5 заданий.</a:t>
            </a:r>
            <a:endParaRPr lang="ru-RU" sz="2400" dirty="0"/>
          </a:p>
          <a:p>
            <a:r>
              <a:rPr lang="ru-RU" sz="2400" b="1" dirty="0"/>
              <a:t>1.Вставьте пропущенное слово.</a:t>
            </a:r>
          </a:p>
          <a:p>
            <a:r>
              <a:rPr lang="ru-RU" sz="2400" dirty="0"/>
              <a:t>В Конституции записано: «Защита Отечества является долгом и _________ гражданина Российской Федерации</a:t>
            </a:r>
            <a:r>
              <a:rPr lang="ru-RU" sz="2400" dirty="0" smtClean="0"/>
              <a:t>».</a:t>
            </a:r>
            <a:endParaRPr lang="ru-RU" sz="2400" dirty="0"/>
          </a:p>
          <a:p>
            <a:r>
              <a:rPr lang="ru-RU" sz="2400" b="1" dirty="0"/>
              <a:t>2.</a:t>
            </a:r>
            <a:r>
              <a:rPr lang="ru-RU" sz="2400" dirty="0"/>
              <a:t> </a:t>
            </a:r>
            <a:r>
              <a:rPr lang="ru-RU" sz="2400" b="1" dirty="0" smtClean="0"/>
              <a:t>Продолжите предложение.</a:t>
            </a:r>
          </a:p>
          <a:p>
            <a:r>
              <a:rPr lang="ru-RU" sz="2400" dirty="0" smtClean="0"/>
              <a:t>Деятельность</a:t>
            </a:r>
            <a:r>
              <a:rPr lang="ru-RU" sz="2400" dirty="0"/>
              <a:t>, которая включает несение боевых дежурств, участие в ликвидации последствий стихийных бедствий, участие в боевых действиях в условиях вооруженного конфликта, в первую очередь связана с </a:t>
            </a:r>
          </a:p>
          <a:p>
            <a:r>
              <a:rPr lang="ru-RU" sz="2400" dirty="0"/>
              <a:t>1) медициной катастроф</a:t>
            </a:r>
          </a:p>
          <a:p>
            <a:r>
              <a:rPr lang="ru-RU" sz="2400" dirty="0"/>
              <a:t>2) преподаванием</a:t>
            </a:r>
          </a:p>
          <a:p>
            <a:r>
              <a:rPr lang="ru-RU" sz="2400" dirty="0"/>
              <a:t>3) военной службой</a:t>
            </a:r>
          </a:p>
          <a:p>
            <a:r>
              <a:rPr lang="ru-RU" sz="2400" dirty="0"/>
              <a:t>4) благотворительностью.</a:t>
            </a:r>
          </a:p>
        </p:txBody>
      </p:sp>
    </p:spTree>
    <p:extLst>
      <p:ext uri="{BB962C8B-B14F-4D97-AF65-F5344CB8AC3E}">
        <p14:creationId xmlns:p14="http://schemas.microsoft.com/office/powerpoint/2010/main" val="112360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799288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3. Верны ли следующие суждения?</a:t>
            </a:r>
          </a:p>
          <a:p>
            <a:r>
              <a:rPr lang="ru-RU" sz="2400" dirty="0"/>
              <a:t>А. Призывной возраст для граждан РФ от 18 до 27 лет.</a:t>
            </a:r>
          </a:p>
          <a:p>
            <a:r>
              <a:rPr lang="ru-RU" sz="2400" dirty="0"/>
              <a:t>Б. Гражданин РФ должен встать на воинский учет в год достижения 17 лет.</a:t>
            </a:r>
          </a:p>
          <a:p>
            <a:r>
              <a:rPr lang="ru-RU" sz="2400" dirty="0"/>
              <a:t>1)верно только А.</a:t>
            </a:r>
          </a:p>
          <a:p>
            <a:r>
              <a:rPr lang="ru-RU" sz="2400" dirty="0"/>
              <a:t>2) верно только Б.</a:t>
            </a:r>
          </a:p>
          <a:p>
            <a:r>
              <a:rPr lang="ru-RU" sz="2400" dirty="0"/>
              <a:t>3) верны оба суждения.</a:t>
            </a:r>
          </a:p>
          <a:p>
            <a:r>
              <a:rPr lang="ru-RU" sz="2400" dirty="0"/>
              <a:t>4) оба суждения не верны.</a:t>
            </a:r>
          </a:p>
          <a:p>
            <a:r>
              <a:rPr lang="ru-RU" sz="2400" dirty="0"/>
              <a:t> </a:t>
            </a:r>
          </a:p>
          <a:p>
            <a:r>
              <a:rPr lang="ru-RU" sz="2400" b="1" dirty="0"/>
              <a:t>4. Найдите обобщающее понятие для всех остальных:</a:t>
            </a:r>
          </a:p>
          <a:p>
            <a:r>
              <a:rPr lang="ru-RU" sz="2400" dirty="0"/>
              <a:t>1)Несение боевого дежурства</a:t>
            </a:r>
          </a:p>
          <a:p>
            <a:r>
              <a:rPr lang="ru-RU" sz="2400" dirty="0"/>
              <a:t>2) Военная служба</a:t>
            </a:r>
          </a:p>
          <a:p>
            <a:r>
              <a:rPr lang="ru-RU" sz="2400" dirty="0"/>
              <a:t>3) Участие в учениях кораблей</a:t>
            </a:r>
          </a:p>
          <a:p>
            <a:r>
              <a:rPr lang="ru-RU" sz="2400" dirty="0"/>
              <a:t>4) Выполнение задач в условиях конфликта</a:t>
            </a:r>
          </a:p>
        </p:txBody>
      </p:sp>
    </p:spTree>
    <p:extLst>
      <p:ext uri="{BB962C8B-B14F-4D97-AF65-F5344CB8AC3E}">
        <p14:creationId xmlns:p14="http://schemas.microsoft.com/office/powerpoint/2010/main" val="380987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8064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5. Найти слово (словосочетание), которое является лишним среди перечисленных и запишите цифру, под которой оно указано.</a:t>
            </a:r>
          </a:p>
          <a:p>
            <a:r>
              <a:rPr lang="ru-RU" sz="2400" dirty="0"/>
              <a:t>1) Воинский учет</a:t>
            </a:r>
          </a:p>
          <a:p>
            <a:r>
              <a:rPr lang="ru-RU" sz="2400" dirty="0"/>
              <a:t>2) достижения 17 лет</a:t>
            </a:r>
          </a:p>
          <a:p>
            <a:r>
              <a:rPr lang="ru-RU" sz="2400" dirty="0"/>
              <a:t>3) военкомат</a:t>
            </a:r>
          </a:p>
          <a:p>
            <a:r>
              <a:rPr lang="ru-RU" sz="2400" dirty="0"/>
              <a:t>4) контракт</a:t>
            </a:r>
          </a:p>
          <a:p>
            <a:r>
              <a:rPr lang="ru-RU" sz="2400" dirty="0"/>
              <a:t>5) право на труд</a:t>
            </a:r>
          </a:p>
          <a:p>
            <a:r>
              <a:rPr lang="ru-RU" sz="2400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4221088"/>
            <a:ext cx="806489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Без </a:t>
            </a:r>
            <a:r>
              <a:rPr lang="ru-RU" sz="2400" dirty="0"/>
              <a:t>ошибок –«5», 1 ошибка – «4», 2 ошибки –«3», 3 и более ошибок – «2».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29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rtchive.ru/res/media/img/ox800/work/6ae/1052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3816424" cy="582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rtchive.ru/res/media/img/ox800/work/099/1052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6670"/>
            <a:ext cx="3528392" cy="576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57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412776"/>
            <a:ext cx="9036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Тема урока: </a:t>
            </a:r>
          </a:p>
          <a:p>
            <a:pPr algn="ctr"/>
            <a:r>
              <a:rPr lang="ru-RU" sz="4000" b="1" dirty="0" smtClean="0"/>
              <a:t>«Зачем нужна дисциплина»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3573016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i="1" dirty="0"/>
              <a:t>Для чего нужна дисциплина?</a:t>
            </a:r>
            <a:endParaRPr lang="ru-RU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i="1" dirty="0"/>
              <a:t>К чему может привести нарушение дисциплины?</a:t>
            </a:r>
            <a:endParaRPr lang="ru-RU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i="1" dirty="0"/>
              <a:t>Что нужно сделать, чтобы стать дисциплинированным человеком?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3758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2068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339752" y="620688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Дисциплина</a:t>
            </a:r>
            <a:r>
              <a:rPr lang="ru-RU" sz="4000" dirty="0"/>
              <a:t> 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3568" y="1844824"/>
            <a:ext cx="77768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определенный порядок поведения людей, отвечающий сложившимся в обществе нормам права и морали или требованиям какой-либо организации.</a:t>
            </a:r>
          </a:p>
        </p:txBody>
      </p:sp>
      <p:pic>
        <p:nvPicPr>
          <p:cNvPr id="2050" name="Picture 2" descr="http://clipart-library.com/img/17974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61048"/>
            <a:ext cx="3005318" cy="24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63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11760" y="548680"/>
            <a:ext cx="4104456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Дисциплина</a:t>
            </a:r>
            <a:endParaRPr lang="ru-RU" sz="4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7724" y="2132856"/>
            <a:ext cx="350821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Общеобязательная 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32040" y="2132856"/>
            <a:ext cx="3384376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Специальная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59632" y="4005064"/>
            <a:ext cx="2448272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Воинская 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02984" y="4014156"/>
            <a:ext cx="2147403" cy="855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Трудовая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24228" y="4005064"/>
            <a:ext cx="212423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Школьная</a:t>
            </a:r>
            <a:endParaRPr lang="ru-RU" sz="20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3419872" y="1484784"/>
            <a:ext cx="2880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508104" y="1484784"/>
            <a:ext cx="2880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3040869">
            <a:off x="4164699" y="2785257"/>
            <a:ext cx="468052" cy="1630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012160" y="3068960"/>
            <a:ext cx="360040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7452320" y="3068960"/>
            <a:ext cx="432048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http://podachaiska.ru/wp-content/uploads/2016/07/Trudovaya_disciplina_1_261140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154" y="5013176"/>
            <a:ext cx="2247711" cy="149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russia-army.ru/wp-content/uploads/2017/11/1452612152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96" y="5013176"/>
            <a:ext cx="2193111" cy="146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ds02.infourok.ru/uploads/ex/05a4/0005494b-535dcbc6/4/hello_html_7b3763d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187" y="4869160"/>
            <a:ext cx="1391229" cy="164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58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75656" y="620688"/>
            <a:ext cx="626469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Дисциплина</a:t>
            </a:r>
          </a:p>
          <a:p>
            <a:pPr algn="ctr"/>
            <a:r>
              <a:rPr lang="ru-RU" sz="3200" i="1" dirty="0" smtClean="0"/>
              <a:t>(по форме контроля)</a:t>
            </a:r>
            <a:endParaRPr lang="ru-RU" sz="3200" i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2492896"/>
            <a:ext cx="302433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Внутренняя </a:t>
            </a:r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4" y="2492896"/>
            <a:ext cx="338437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Внешняя</a:t>
            </a:r>
            <a:endParaRPr lang="ru-RU" sz="3200" dirty="0"/>
          </a:p>
        </p:txBody>
      </p:sp>
      <p:pic>
        <p:nvPicPr>
          <p:cNvPr id="4098" name="Picture 2" descr="https://ds04.infourok.ru/uploads/ex/0711/000696c0-11db6c3a/hello_html_m34cd6ce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244" y="3933056"/>
            <a:ext cx="3309156" cy="248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z3x3l559zx-flywheel.netdna-ssl.com/wp-content/uploads/2012/05/dreamstime_s_17144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976" y="3866830"/>
            <a:ext cx="1751504" cy="26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2555776" y="1916832"/>
            <a:ext cx="44370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652120" y="1916832"/>
            <a:ext cx="43204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2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96</TotalTime>
  <Words>901</Words>
  <Application>Microsoft Office PowerPoint</Application>
  <PresentationFormat>Экран (4:3)</PresentationFormat>
  <Paragraphs>109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Verdana</vt:lpstr>
      <vt:lpstr>Wingdings 2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ап</dc:creator>
  <cp:lastModifiedBy>Windows User</cp:lastModifiedBy>
  <cp:revision>14</cp:revision>
  <dcterms:created xsi:type="dcterms:W3CDTF">2017-12-12T08:23:05Z</dcterms:created>
  <dcterms:modified xsi:type="dcterms:W3CDTF">2020-11-18T05:02:24Z</dcterms:modified>
</cp:coreProperties>
</file>