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64" r:id="rId3"/>
    <p:sldId id="258" r:id="rId4"/>
    <p:sldId id="259" r:id="rId5"/>
    <p:sldId id="260" r:id="rId6"/>
    <p:sldId id="276" r:id="rId7"/>
    <p:sldId id="263" r:id="rId8"/>
    <p:sldId id="262" r:id="rId9"/>
    <p:sldId id="277" r:id="rId10"/>
    <p:sldId id="265" r:id="rId11"/>
    <p:sldId id="266" r:id="rId12"/>
    <p:sldId id="278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2" autoAdjust="0"/>
    <p:restoredTop sz="76848" autoAdjust="0"/>
  </p:normalViewPr>
  <p:slideViewPr>
    <p:cSldViewPr>
      <p:cViewPr varScale="1">
        <p:scale>
          <a:sx n="88" d="100"/>
          <a:sy n="88" d="100"/>
        </p:scale>
        <p:origin x="23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6F1DE-A1DC-468C-A81D-CA49518B8A1B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E6A91-1F0D-411D-B079-1595C81F0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Warm up.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 morning, boys and girls!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 down, please!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I’m glad to see you again.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 ready for the lesson.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Today we are going to talk about people’s   appearance  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and parts of the body.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E6A91-1F0D-411D-B079-1595C81F0DB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Vocabulary Work 2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let’s speak about appearance.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describe persons’ appearance correctly, first we go to the general characteristics: age, height, build.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man old or young?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old is this man?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what can we say about this boy age?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E6A91-1F0D-411D-B079-1595C81F0DB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 Is this man tall or short?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 And what about this man?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 What can we say about this man height?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E6A91-1F0D-411D-B079-1595C81F0DB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girl slim or fat?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girl slim or fat?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E6A91-1F0D-411D-B079-1595C81F0DB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 we move to details such as hair and any other prominent features, like eyes, a nose, a mouth, a moustache, a beard and spectacles.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Hair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hair?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E6A91-1F0D-411D-B079-1595C81F0DB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of hair.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you know hair can be straight or curly and short, long or medium length.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a look at the first picture. We can say:  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 has got long straight black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hair.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Her hair is long straight and  black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hair.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E6A91-1F0D-411D-B079-1595C81F0D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071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her face oval or round?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her face oval or round?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E6A91-1F0D-411D-B079-1595C81F0DB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Eyes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the eyes?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Note! This is a black eye!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E6A91-1F0D-411D-B079-1595C81F0DB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E6A91-1F0D-411D-B079-1595C81F0DB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gif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362200"/>
            <a:ext cx="8229600" cy="18288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B0F0"/>
                </a:solidFill>
              </a:rPr>
              <a:t>Appearance </a:t>
            </a:r>
            <a:endParaRPr lang="ru-RU" sz="60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2438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/>
              <a:t>Describing People </a:t>
            </a:r>
            <a:endParaRPr lang="ru-RU" sz="4400" dirty="0"/>
          </a:p>
        </p:txBody>
      </p:sp>
      <p:pic>
        <p:nvPicPr>
          <p:cNvPr id="5" name="Рисунок 4" descr="1202247282_etalon250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286000" cy="2381250"/>
          </a:xfrm>
          <a:prstGeom prst="rect">
            <a:avLst/>
          </a:prstGeom>
        </p:spPr>
      </p:pic>
      <p:pic>
        <p:nvPicPr>
          <p:cNvPr id="6" name="Рисунок 5" descr="2506_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0"/>
            <a:ext cx="1790700" cy="2381250"/>
          </a:xfrm>
          <a:prstGeom prst="rect">
            <a:avLst/>
          </a:prstGeom>
        </p:spPr>
      </p:pic>
      <p:pic>
        <p:nvPicPr>
          <p:cNvPr id="9" name="Рисунок 8" descr="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0"/>
            <a:ext cx="1908191" cy="2352693"/>
          </a:xfrm>
          <a:prstGeom prst="rect">
            <a:avLst/>
          </a:prstGeom>
        </p:spPr>
      </p:pic>
      <p:pic>
        <p:nvPicPr>
          <p:cNvPr id="10" name="Рисунок 9" descr="246863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32345" y="0"/>
            <a:ext cx="1811655" cy="2368176"/>
          </a:xfrm>
          <a:prstGeom prst="rect">
            <a:avLst/>
          </a:prstGeom>
        </p:spPr>
      </p:pic>
      <p:pic>
        <p:nvPicPr>
          <p:cNvPr id="11" name="Рисунок 10" descr="07_06_2007_0156018001181201195_martin_pau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419600"/>
            <a:ext cx="2286000" cy="2438400"/>
          </a:xfrm>
          <a:prstGeom prst="rect">
            <a:avLst/>
          </a:prstGeom>
        </p:spPr>
      </p:pic>
      <p:pic>
        <p:nvPicPr>
          <p:cNvPr id="12" name="Рисунок 11" descr="xmen3_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53000" y="4419600"/>
            <a:ext cx="1824808" cy="2438400"/>
          </a:xfrm>
          <a:prstGeom prst="rect">
            <a:avLst/>
          </a:prstGeom>
        </p:spPr>
      </p:pic>
      <p:pic>
        <p:nvPicPr>
          <p:cNvPr id="13" name="Рисунок 12" descr="superdf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47466" y="4419600"/>
            <a:ext cx="1896534" cy="2438400"/>
          </a:xfrm>
          <a:prstGeom prst="rect">
            <a:avLst/>
          </a:prstGeom>
        </p:spPr>
      </p:pic>
      <p:pic>
        <p:nvPicPr>
          <p:cNvPr id="14" name="Рисунок 13" descr="1ee8d8aae10c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67000" y="4419600"/>
            <a:ext cx="1789312" cy="2438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507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Face</a:t>
            </a:r>
            <a:endParaRPr lang="ru-RU" sz="4400" dirty="0"/>
          </a:p>
        </p:txBody>
      </p:sp>
      <p:pic>
        <p:nvPicPr>
          <p:cNvPr id="8" name="Содержимое 7" descr="post-2483-120614248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43000" y="898071"/>
            <a:ext cx="2057400" cy="2968535"/>
          </a:xfrm>
        </p:spPr>
      </p:pic>
      <p:pic>
        <p:nvPicPr>
          <p:cNvPr id="9" name="Рисунок 8" descr="29187941_1216405755_kirstendunst17_20070919_18823350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885371"/>
            <a:ext cx="2057400" cy="30371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4267200"/>
            <a:ext cx="35750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Her face is oval.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or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She has got an oval face.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4267200"/>
            <a:ext cx="3576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He face is round.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or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She has got a round face.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8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Eyes</a:t>
            </a:r>
            <a:endParaRPr lang="ru-RU" sz="4800" dirty="0"/>
          </a:p>
        </p:txBody>
      </p:sp>
      <p:pic>
        <p:nvPicPr>
          <p:cNvPr id="4" name="Содержимое 3" descr="eyes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8600" y="1219200"/>
            <a:ext cx="1944130" cy="609600"/>
          </a:xfrm>
        </p:spPr>
      </p:pic>
      <p:pic>
        <p:nvPicPr>
          <p:cNvPr id="5" name="Рисунок 4" descr="eyesblu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1905000"/>
            <a:ext cx="194413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yesbrow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3276600"/>
            <a:ext cx="1944130" cy="609600"/>
          </a:xfrm>
          <a:prstGeom prst="rect">
            <a:avLst/>
          </a:prstGeom>
        </p:spPr>
      </p:pic>
      <p:pic>
        <p:nvPicPr>
          <p:cNvPr id="8" name="Рисунок 7" descr="eyesgree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2590800"/>
            <a:ext cx="194413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2286000"/>
            <a:ext cx="1773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grey eyes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2895600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blue eyes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352800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green eyes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4191000"/>
            <a:ext cx="17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dark eyes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6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Describe this boy</a:t>
            </a:r>
            <a:endParaRPr lang="ru-RU" sz="6000" dirty="0"/>
          </a:p>
        </p:txBody>
      </p:sp>
      <p:pic>
        <p:nvPicPr>
          <p:cNvPr id="4" name="Содержимое 3" descr="мальч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3462828" cy="4572032"/>
          </a:xfrm>
        </p:spPr>
      </p:pic>
      <p:sp>
        <p:nvSpPr>
          <p:cNvPr id="5" name="TextBox 4"/>
          <p:cNvSpPr txBox="1"/>
          <p:nvPr/>
        </p:nvSpPr>
        <p:spPr>
          <a:xfrm>
            <a:off x="3857620" y="1643050"/>
            <a:ext cx="2579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He`s got  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143372" y="3857628"/>
            <a:ext cx="2294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His hair`s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6765" y="1643050"/>
            <a:ext cx="1211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eyes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2357430"/>
            <a:ext cx="1463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 hair.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Feel the difference.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>
                <a:solidFill>
                  <a:srgbClr val="00B050"/>
                </a:solidFill>
              </a:rPr>
              <a:t>  </a:t>
            </a:r>
            <a:r>
              <a:rPr lang="en-US" sz="3600" dirty="0">
                <a:solidFill>
                  <a:srgbClr val="FFFF00"/>
                </a:solidFill>
              </a:rPr>
              <a:t>What does he look like?</a:t>
            </a: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</a:rPr>
              <a:t>   </a:t>
            </a:r>
            <a:r>
              <a:rPr lang="ru-RU" dirty="0">
                <a:solidFill>
                  <a:srgbClr val="FFC000"/>
                </a:solidFill>
              </a:rPr>
              <a:t>Как он выглядит?</a:t>
            </a:r>
            <a:endParaRPr lang="en-US" dirty="0">
              <a:solidFill>
                <a:srgbClr val="FFC000"/>
              </a:solidFill>
            </a:endParaRPr>
          </a:p>
          <a:p>
            <a:pPr>
              <a:buNone/>
            </a:pPr>
            <a:endParaRPr lang="ru-RU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3600" dirty="0">
                <a:solidFill>
                  <a:srgbClr val="00B050"/>
                </a:solidFill>
              </a:rPr>
              <a:t>  </a:t>
            </a:r>
            <a:r>
              <a:rPr lang="en-US" sz="3600" dirty="0">
                <a:solidFill>
                  <a:srgbClr val="FFFF00"/>
                </a:solidFill>
              </a:rPr>
              <a:t>Who does he look like?</a:t>
            </a: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</a:rPr>
              <a:t>   </a:t>
            </a:r>
            <a:r>
              <a:rPr lang="ru-RU" dirty="0">
                <a:solidFill>
                  <a:srgbClr val="FFC000"/>
                </a:solidFill>
              </a:rPr>
              <a:t>На кого он похож?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Age</a:t>
            </a:r>
            <a:endParaRPr lang="ru-RU" sz="4400" dirty="0"/>
          </a:p>
        </p:txBody>
      </p:sp>
      <p:pic>
        <p:nvPicPr>
          <p:cNvPr id="4" name="Содержимое 3" descr="normal_174368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2400" y="1447800"/>
            <a:ext cx="2752012" cy="2078736"/>
          </a:xfrm>
        </p:spPr>
      </p:pic>
      <p:pic>
        <p:nvPicPr>
          <p:cNvPr id="5" name="Рисунок 4" descr="2008032054912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1447800"/>
            <a:ext cx="2895600" cy="2000597"/>
          </a:xfrm>
          <a:prstGeom prst="rect">
            <a:avLst/>
          </a:prstGeom>
        </p:spPr>
      </p:pic>
      <p:pic>
        <p:nvPicPr>
          <p:cNvPr id="10" name="Рисунок 9" descr="101948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1447800"/>
            <a:ext cx="2286000" cy="2673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396240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He is old.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3962400"/>
            <a:ext cx="3177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He is middle aged,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44196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4343400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about forty.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4419600"/>
            <a:ext cx="2291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He is young.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2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Height </a:t>
            </a:r>
            <a:endParaRPr lang="ru-RU" dirty="0"/>
          </a:p>
        </p:txBody>
      </p:sp>
      <p:pic>
        <p:nvPicPr>
          <p:cNvPr id="4" name="Содержимое 3" descr="heighttall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66800" y="1143000"/>
            <a:ext cx="914400" cy="3568700"/>
          </a:xfrm>
        </p:spPr>
      </p:pic>
      <p:pic>
        <p:nvPicPr>
          <p:cNvPr id="5" name="Рисунок 4" descr="heightshor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2133600"/>
            <a:ext cx="838200" cy="2561167"/>
          </a:xfrm>
          <a:prstGeom prst="rect">
            <a:avLst/>
          </a:prstGeom>
        </p:spPr>
      </p:pic>
      <p:pic>
        <p:nvPicPr>
          <p:cNvPr id="6" name="Рисунок 5" descr="heightmediu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1828800"/>
            <a:ext cx="1143000" cy="2947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4800600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He is tall.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4800600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He is short.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4876800"/>
            <a:ext cx="300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He is normal height</a:t>
            </a:r>
            <a:r>
              <a:rPr lang="en-US" dirty="0"/>
              <a:t>. 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7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Build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Содержимое 3" descr="sizeskinny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71600" y="609600"/>
            <a:ext cx="914400" cy="4278313"/>
          </a:xfrm>
        </p:spPr>
      </p:pic>
      <p:pic>
        <p:nvPicPr>
          <p:cNvPr id="5" name="Рисунок 4" descr="sizefa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2133600"/>
            <a:ext cx="1524000" cy="2703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105400"/>
            <a:ext cx="178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She is slim.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5105400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She is fat.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4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Hair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Содержимое 3" descr="blackhair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0683" y="1981200"/>
            <a:ext cx="1360467" cy="1114425"/>
          </a:xfrm>
        </p:spPr>
      </p:pic>
      <p:pic>
        <p:nvPicPr>
          <p:cNvPr id="5" name="Рисунок 4" descr="blondehai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1994982"/>
            <a:ext cx="1352550" cy="1107940"/>
          </a:xfrm>
          <a:prstGeom prst="rect">
            <a:avLst/>
          </a:prstGeom>
        </p:spPr>
      </p:pic>
      <p:pic>
        <p:nvPicPr>
          <p:cNvPr id="6" name="Рисунок 5" descr="brownhai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6977" y="1981200"/>
            <a:ext cx="1388423" cy="1137326"/>
          </a:xfrm>
          <a:prstGeom prst="rect">
            <a:avLst/>
          </a:prstGeom>
        </p:spPr>
      </p:pic>
      <p:pic>
        <p:nvPicPr>
          <p:cNvPr id="7" name="Рисунок 6" descr="greyhai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6400" y="1981200"/>
            <a:ext cx="1395351" cy="1143000"/>
          </a:xfrm>
          <a:prstGeom prst="rect">
            <a:avLst/>
          </a:prstGeom>
        </p:spPr>
      </p:pic>
      <p:pic>
        <p:nvPicPr>
          <p:cNvPr id="8" name="Рисунок 7" descr="redhai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1994981"/>
            <a:ext cx="1371600" cy="11235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3429000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black hair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3429000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blonde</a:t>
            </a:r>
            <a:r>
              <a:rPr lang="ru-RU" sz="2400" dirty="0">
                <a:solidFill>
                  <a:srgbClr val="FFFF00"/>
                </a:solidFill>
              </a:rPr>
              <a:t>/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fair  hair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3429000"/>
            <a:ext cx="170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brown hair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3429000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grey hair</a:t>
            </a:r>
            <a:endParaRPr lang="ru-RU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3429000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red hair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83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Hair</a:t>
            </a:r>
            <a:endParaRPr lang="ru-RU" sz="8000" dirty="0"/>
          </a:p>
        </p:txBody>
      </p:sp>
      <p:pic>
        <p:nvPicPr>
          <p:cNvPr id="7" name="Содержимое 6" descr="кудрявы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548" y="1285860"/>
            <a:ext cx="1904972" cy="1977818"/>
          </a:xfrm>
        </p:spPr>
      </p:pic>
      <p:sp>
        <p:nvSpPr>
          <p:cNvPr id="4" name="TextBox 3"/>
          <p:cNvSpPr txBox="1"/>
          <p:nvPr/>
        </p:nvSpPr>
        <p:spPr>
          <a:xfrm>
            <a:off x="571472" y="1357298"/>
            <a:ext cx="1638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curly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7072330" y="4071942"/>
            <a:ext cx="1463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wavy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000636"/>
            <a:ext cx="2328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straight</a:t>
            </a:r>
            <a:endParaRPr lang="ru-RU" sz="4800" dirty="0"/>
          </a:p>
        </p:txBody>
      </p:sp>
      <p:pic>
        <p:nvPicPr>
          <p:cNvPr id="8" name="Рисунок 7" descr="волнисты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428868"/>
            <a:ext cx="1717354" cy="2572815"/>
          </a:xfrm>
          <a:prstGeom prst="rect">
            <a:avLst/>
          </a:prstGeom>
        </p:spPr>
      </p:pic>
      <p:pic>
        <p:nvPicPr>
          <p:cNvPr id="9" name="Рисунок 8" descr="прямы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786190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3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3900" y="274638"/>
            <a:ext cx="5429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оротк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357167"/>
            <a:ext cx="1928826" cy="2632046"/>
          </a:xfrm>
        </p:spPr>
      </p:pic>
      <p:pic>
        <p:nvPicPr>
          <p:cNvPr id="5" name="Рисунок 4" descr="средн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578757"/>
            <a:ext cx="1752600" cy="2609850"/>
          </a:xfrm>
          <a:prstGeom prst="rect">
            <a:avLst/>
          </a:prstGeom>
        </p:spPr>
      </p:pic>
      <p:pic>
        <p:nvPicPr>
          <p:cNvPr id="6" name="Рисунок 5" descr="длинны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510928"/>
            <a:ext cx="2132716" cy="2855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0364" y="500042"/>
            <a:ext cx="1659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short</a:t>
            </a:r>
            <a:endParaRPr lang="ru-RU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4191000"/>
            <a:ext cx="26789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medium </a:t>
            </a:r>
          </a:p>
          <a:p>
            <a:r>
              <a:rPr lang="en-US" sz="5400" dirty="0"/>
              <a:t>length</a:t>
            </a:r>
            <a:endParaRPr lang="ru-RU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3366102"/>
            <a:ext cx="1398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long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838199"/>
            <a:ext cx="3124200" cy="27867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7800" y="3810000"/>
            <a:ext cx="2515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He has no hair. =</a:t>
            </a:r>
          </a:p>
          <a:p>
            <a:r>
              <a:rPr lang="en-US" sz="2400" dirty="0">
                <a:solidFill>
                  <a:srgbClr val="FFFF00"/>
                </a:solidFill>
              </a:rPr>
              <a:t>He is bold.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6" name="Рисунок 15" descr="881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914400"/>
            <a:ext cx="2743200" cy="2743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15000" y="3657600"/>
            <a:ext cx="2702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She has got </a:t>
            </a:r>
          </a:p>
          <a:p>
            <a:r>
              <a:rPr lang="en-US" sz="2000" dirty="0">
                <a:solidFill>
                  <a:srgbClr val="FFFF00"/>
                </a:solidFill>
              </a:rPr>
              <a:t>medium length,</a:t>
            </a:r>
          </a:p>
          <a:p>
            <a:r>
              <a:rPr lang="en-US" sz="2000" dirty="0">
                <a:solidFill>
                  <a:srgbClr val="FFFF00"/>
                </a:solidFill>
              </a:rPr>
              <a:t>curly and blonde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hair.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4572000"/>
            <a:ext cx="42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or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0" y="5029200"/>
            <a:ext cx="326563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Her hair is medium length,</a:t>
            </a:r>
          </a:p>
          <a:p>
            <a:r>
              <a:rPr lang="en-US" sz="2000" dirty="0">
                <a:solidFill>
                  <a:srgbClr val="FFFF00"/>
                </a:solidFill>
              </a:rPr>
              <a:t>curly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and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blonde.</a:t>
            </a:r>
            <a:endParaRPr lang="ru-RU" sz="20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5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hair </a:t>
            </a:r>
            <a:endParaRPr lang="ru-RU" dirty="0"/>
          </a:p>
        </p:txBody>
      </p:sp>
      <p:pic>
        <p:nvPicPr>
          <p:cNvPr id="12" name="Содержимое 11" descr="3107337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09600" y="1447800"/>
            <a:ext cx="3048000" cy="3048000"/>
          </a:xfrm>
        </p:spPr>
      </p:pic>
      <p:sp>
        <p:nvSpPr>
          <p:cNvPr id="16" name="TextBox 15"/>
          <p:cNvSpPr txBox="1"/>
          <p:nvPr/>
        </p:nvSpPr>
        <p:spPr>
          <a:xfrm>
            <a:off x="609600" y="4495800"/>
            <a:ext cx="2754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    She has got</a:t>
            </a:r>
            <a:r>
              <a:rPr lang="ru-RU" sz="2000" dirty="0">
                <a:solidFill>
                  <a:srgbClr val="FFFF00"/>
                </a:solidFill>
              </a:rPr>
              <a:t>…………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5257800"/>
            <a:ext cx="42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or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5638800"/>
            <a:ext cx="3036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  <a:r>
              <a:rPr lang="en-US" sz="2000" dirty="0">
                <a:solidFill>
                  <a:srgbClr val="FFFF00"/>
                </a:solidFill>
              </a:rPr>
              <a:t>Her hair is </a:t>
            </a:r>
            <a:r>
              <a:rPr lang="ru-RU" sz="2000" dirty="0">
                <a:solidFill>
                  <a:srgbClr val="FFFF00"/>
                </a:solidFill>
              </a:rPr>
              <a:t>……………</a:t>
            </a:r>
            <a:r>
              <a:rPr lang="en-US" sz="2000" dirty="0">
                <a:solidFill>
                  <a:srgbClr val="FFFF00"/>
                </a:solidFill>
              </a:rPr>
              <a:t>.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4495800"/>
            <a:ext cx="3267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She has got</a:t>
            </a:r>
            <a:r>
              <a:rPr lang="ru-RU" sz="2000" dirty="0">
                <a:solidFill>
                  <a:srgbClr val="FFFF00"/>
                </a:solidFill>
              </a:rPr>
              <a:t>…………………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67400" y="5105400"/>
            <a:ext cx="42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or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00" y="5486400"/>
            <a:ext cx="33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Her hair is </a:t>
            </a:r>
            <a:r>
              <a:rPr lang="ru-RU" sz="2000" dirty="0">
                <a:solidFill>
                  <a:srgbClr val="FFFF00"/>
                </a:solidFill>
              </a:rPr>
              <a:t>………………….</a:t>
            </a:r>
          </a:p>
        </p:txBody>
      </p:sp>
      <p:pic>
        <p:nvPicPr>
          <p:cNvPr id="11" name="Рисунок 10" descr="a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60092" y="1447800"/>
            <a:ext cx="3855308" cy="297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7477886"/>
      </p:ext>
    </p:extLst>
  </p:cSld>
  <p:clrMapOvr>
    <a:masterClrMapping/>
  </p:clrMapOvr>
  <p:transition advTm="38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8.2|6.4|2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4.2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.7|1.4|1.3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6|1.9|3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5.1|9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.4|1.6|1.5|3.8|3.2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1024</TotalTime>
  <Words>473</Words>
  <Application>Microsoft Office PowerPoint</Application>
  <PresentationFormat>Экран (4:3)</PresentationFormat>
  <Paragraphs>110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Appearance </vt:lpstr>
      <vt:lpstr>Age</vt:lpstr>
      <vt:lpstr>Height </vt:lpstr>
      <vt:lpstr>Build </vt:lpstr>
      <vt:lpstr>Hair </vt:lpstr>
      <vt:lpstr>Hair</vt:lpstr>
      <vt:lpstr>Презентация PowerPoint</vt:lpstr>
      <vt:lpstr>Презентация PowerPoint</vt:lpstr>
      <vt:lpstr>Type of hair </vt:lpstr>
      <vt:lpstr>Face</vt:lpstr>
      <vt:lpstr>Eyes</vt:lpstr>
      <vt:lpstr>Describe this boy</vt:lpstr>
      <vt:lpstr>Feel the difference.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Appearance </dc:title>
  <cp:lastModifiedBy>админ</cp:lastModifiedBy>
  <cp:revision>141</cp:revision>
  <dcterms:modified xsi:type="dcterms:W3CDTF">2020-11-09T03:28:29Z</dcterms:modified>
</cp:coreProperties>
</file>