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sldIdLst>
    <p:sldId id="256" r:id="rId2"/>
    <p:sldId id="284" r:id="rId3"/>
    <p:sldId id="291" r:id="rId4"/>
    <p:sldId id="292" r:id="rId5"/>
    <p:sldId id="293" r:id="rId6"/>
    <p:sldId id="294" r:id="rId7"/>
    <p:sldId id="285" r:id="rId8"/>
    <p:sldId id="286" r:id="rId9"/>
    <p:sldId id="287" r:id="rId10"/>
    <p:sldId id="288" r:id="rId11"/>
    <p:sldId id="289" r:id="rId12"/>
    <p:sldId id="282" r:id="rId13"/>
    <p:sldId id="295" r:id="rId14"/>
    <p:sldId id="290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1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3310E-6E00-477D-B4F4-52B275CCC9AB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8FE2B-F536-4404-9B6E-944F1391AC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763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CA5E6A7-C8D3-4AFA-A793-84531F57CD5F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CE3AB85-9049-4874-856D-4C8243D32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tee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3" y="3692408"/>
            <a:ext cx="4823760" cy="3165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kak-stat-liderom-v-klass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817649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564904"/>
            <a:ext cx="7992888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Психологическое здоровье современных подростков: проблемы и перспективы.</a:t>
            </a:r>
            <a:endParaRPr lang="ru-RU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652392" y="5589240"/>
            <a:ext cx="3384376" cy="8614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4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asan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4" y="1643050"/>
            <a:ext cx="3071834" cy="4786346"/>
          </a:xfrm>
          <a:prstGeom prst="rect">
            <a:avLst/>
          </a:prstGeom>
        </p:spPr>
      </p:pic>
      <p:pic>
        <p:nvPicPr>
          <p:cNvPr id="5" name="Рисунок 4" descr="24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357694"/>
            <a:ext cx="307709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136904" cy="1224136"/>
          </a:xfrm>
        </p:spPr>
        <p:txBody>
          <a:bodyPr/>
          <a:lstStyle/>
          <a:p>
            <a:pPr algn="ctr"/>
            <a:r>
              <a:rPr lang="ru-RU" b="1" dirty="0" smtClean="0"/>
              <a:t>Причины психологического риска эмоционального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7" y="1500175"/>
            <a:ext cx="5929354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Жизненные события как фактор психологического риска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смерть родителей и близких,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проблемы с собственным здоровьем,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разводы родителей и их повторная женитьба. </a:t>
            </a:r>
            <a:endParaRPr lang="ru-RU" sz="2000" dirty="0"/>
          </a:p>
        </p:txBody>
      </p:sp>
      <p:pic>
        <p:nvPicPr>
          <p:cNvPr id="4" name="Рисунок 3" descr="74340306_4385413_59472193_8_12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857604"/>
            <a:ext cx="345369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холер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1000108"/>
            <a:ext cx="2843870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4290"/>
            <a:ext cx="8208912" cy="1071571"/>
          </a:xfrm>
        </p:spPr>
        <p:txBody>
          <a:bodyPr/>
          <a:lstStyle/>
          <a:p>
            <a:pPr algn="ctr"/>
            <a:r>
              <a:rPr lang="ru-RU" b="1" dirty="0" smtClean="0"/>
              <a:t>Причины психологического риска эмоционального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5" y="1428737"/>
            <a:ext cx="5500726" cy="271464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/>
              <a:t>Психологические риски, связанные с личностными характеристиками подростка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проявление акцентуаций характера, 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/>
              <a:t>тип темперамента. </a:t>
            </a:r>
          </a:p>
          <a:p>
            <a:endParaRPr lang="ru-RU" dirty="0"/>
          </a:p>
        </p:txBody>
      </p:sp>
      <p:pic>
        <p:nvPicPr>
          <p:cNvPr id="4" name="Рисунок 3" descr="1255375097_t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143248"/>
            <a:ext cx="2253620" cy="3000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меланхолик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643446"/>
            <a:ext cx="2621343" cy="195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сангвини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5786" y="3740705"/>
            <a:ext cx="2286016" cy="3117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0"/>
            <a:ext cx="7560840" cy="2857496"/>
          </a:xfrm>
        </p:spPr>
        <p:txBody>
          <a:bodyPr/>
          <a:lstStyle/>
          <a:p>
            <a:pPr algn="ctr"/>
            <a:r>
              <a:rPr lang="ru-RU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Какая профилактика по снижению психологических рисков эмоционального здоровья современного подростка должна иметь место быть? 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" name="Рисунок 2" descr="8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2214554"/>
            <a:ext cx="6191261" cy="464344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9667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Verdana" pitchFamily="34" charset="0"/>
              </a:rPr>
              <a:t>Поддержка и укрепление психологического здоровья учащихся.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 smtClean="0"/>
              <a:t>Основа психического здоровья</a:t>
            </a:r>
            <a:r>
              <a:rPr lang="ru-RU" dirty="0" smtClean="0"/>
              <a:t> – полноценное психическое развитие ребенка на всех этапах онтогенеза.</a:t>
            </a:r>
          </a:p>
          <a:p>
            <a:r>
              <a:rPr lang="ru-RU" b="1" i="1" dirty="0" smtClean="0"/>
              <a:t>Образование является наиболее общей формой заботы о психологическом здоровье детей.</a:t>
            </a:r>
          </a:p>
          <a:p>
            <a:r>
              <a:rPr lang="ru-RU" dirty="0" smtClean="0"/>
              <a:t>Благоприятный психологический климат, нравственная атмосфера, сознательное, ответственное и конструктивное </a:t>
            </a:r>
            <a:r>
              <a:rPr lang="ru-RU" dirty="0" smtClean="0"/>
              <a:t>поведение </a:t>
            </a:r>
            <a:r>
              <a:rPr lang="ru-RU" dirty="0" smtClean="0"/>
              <a:t>есть </a:t>
            </a:r>
            <a:r>
              <a:rPr lang="ru-RU" b="1" dirty="0" smtClean="0"/>
              <a:t>важнейшие факторы сохранения здоровья детей.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1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714356"/>
            <a:ext cx="5709717" cy="371477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3500463" cy="442913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необходимо уделять внимание ребёнку, проявлять положительные эмоции и ласку; 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 уметь скрывать собственные отрицательные эмоции (гнев, враждебность) по </a:t>
            </a:r>
            <a:r>
              <a:rPr lang="ru-RU" sz="2400" b="1" dirty="0" smtClean="0">
                <a:solidFill>
                  <a:schemeClr val="tx1"/>
                </a:solidFill>
              </a:rPr>
              <a:t>отношению;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создать совет</a:t>
            </a:r>
            <a:r>
              <a:rPr lang="ru-RU" sz="2400" b="1" dirty="0" smtClean="0">
                <a:solidFill>
                  <a:schemeClr val="tx1"/>
                </a:solidFill>
              </a:rPr>
              <a:t>, на котором мнение подростка, рассматривается, как мнение личности, взвешиваются и объясняются все «за» и «против»</a:t>
            </a:r>
            <a:r>
              <a:rPr lang="ru-RU" sz="2400" b="1" dirty="0" smtClean="0"/>
              <a:t>;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4653136"/>
            <a:ext cx="821537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 </a:t>
            </a:r>
            <a:r>
              <a:rPr lang="ru-RU" sz="1700" b="1" dirty="0" smtClean="0"/>
              <a:t>необходимо давать логическое объяснение запретам;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700" b="1" dirty="0" smtClean="0"/>
              <a:t> научить ребёнка позитивному </a:t>
            </a:r>
            <a:r>
              <a:rPr lang="ru-RU" sz="1700" b="1" dirty="0" err="1" smtClean="0"/>
              <a:t>самовосприятию</a:t>
            </a:r>
            <a:r>
              <a:rPr lang="ru-RU" sz="1700" b="1" dirty="0" smtClean="0"/>
              <a:t>, помочь               </a:t>
            </a:r>
          </a:p>
          <a:p>
            <a:r>
              <a:rPr lang="ru-RU" sz="1700" b="1" dirty="0" smtClean="0"/>
              <a:t>    вспомнить его личные сильные стороны и качества; </a:t>
            </a:r>
          </a:p>
          <a:p>
            <a:pPr algn="just">
              <a:buFont typeface="Wingdings" pitchFamily="2" charset="2"/>
              <a:buChar char="v"/>
            </a:pPr>
            <a:r>
              <a:rPr lang="ru-RU" sz="1700" b="1" dirty="0" smtClean="0"/>
              <a:t> необходимо проникнуться всей драматичностью               подросткового кризиса ребёнка. </a:t>
            </a:r>
          </a:p>
          <a:p>
            <a:endParaRPr lang="ru-RU" sz="17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user\Desktop\картинки\cmajlik_privetstvij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608"/>
          <a:stretch/>
        </p:blipFill>
        <p:spPr bwMode="auto">
          <a:xfrm>
            <a:off x="4900422" y="2420888"/>
            <a:ext cx="3871530" cy="338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42852"/>
            <a:ext cx="7748934" cy="6357982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ru-RU" sz="4400" i="1" dirty="0" smtClean="0">
                <a:solidFill>
                  <a:schemeClr val="tx2"/>
                </a:solidFill>
              </a:rPr>
              <a:t>Домашнее задание </a:t>
            </a:r>
            <a:br>
              <a:rPr lang="ru-RU" sz="4400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>стр. 40-43, выполнить все практические задания, пройти тесты</a:t>
            </a:r>
            <a:br>
              <a:rPr lang="ru-RU" sz="2400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/>
            </a:r>
            <a:br>
              <a:rPr lang="ru-RU" sz="2400" i="1" dirty="0" smtClean="0">
                <a:solidFill>
                  <a:schemeClr val="tx2"/>
                </a:solidFill>
              </a:rPr>
            </a:br>
            <a:r>
              <a:rPr lang="ru-RU" sz="2400" i="1" dirty="0" smtClean="0">
                <a:solidFill>
                  <a:schemeClr val="tx2"/>
                </a:solidFill>
              </a:rPr>
              <a:t/>
            </a:r>
            <a:br>
              <a:rPr lang="ru-RU" sz="2400" i="1" dirty="0" smtClean="0">
                <a:solidFill>
                  <a:schemeClr val="tx2"/>
                </a:solidFill>
              </a:rPr>
            </a:br>
            <a:r>
              <a:rPr lang="ru-RU" sz="4400" i="1" dirty="0" smtClean="0">
                <a:solidFill>
                  <a:schemeClr val="tx2"/>
                </a:solidFill>
              </a:rPr>
              <a:t/>
            </a:r>
            <a:br>
              <a:rPr lang="ru-RU" sz="4400" i="1" dirty="0" smtClean="0">
                <a:solidFill>
                  <a:schemeClr val="tx2"/>
                </a:solidFill>
              </a:rPr>
            </a:br>
            <a:r>
              <a:rPr lang="ru-RU" sz="4400" i="1" dirty="0" smtClean="0">
                <a:solidFill>
                  <a:schemeClr val="tx2"/>
                </a:solidFill>
              </a:rPr>
              <a:t>Спасибо </a:t>
            </a:r>
            <a:r>
              <a:rPr lang="ru-RU" sz="4400" i="1" dirty="0" smtClean="0">
                <a:solidFill>
                  <a:schemeClr val="tx2"/>
                </a:solidFill>
              </a:rPr>
              <a:t>за внимание!</a:t>
            </a:r>
            <a:endParaRPr lang="ru-RU" sz="44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1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ople_Children_girl___Children_012822_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1412776"/>
            <a:ext cx="4512410" cy="3960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332656"/>
            <a:ext cx="5112568" cy="59766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</a:rPr>
              <a:t>Психологическое здоровье – </a:t>
            </a:r>
            <a:r>
              <a:rPr lang="ru-RU" sz="2400" dirty="0" smtClean="0">
                <a:solidFill>
                  <a:schemeClr val="tx2"/>
                </a:solidFill>
              </a:rPr>
              <a:t>это состояние равновесия различных психических свойств и процессов, умение ими владеть, адекватно использовать и развивать , это позволяет человеку гармонично функционировать в социуме</a:t>
            </a:r>
            <a:r>
              <a:rPr lang="ru-RU" sz="1800" dirty="0" smtClean="0">
                <a:solidFill>
                  <a:schemeClr val="tx2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05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429684" cy="1385909"/>
          </a:xfrm>
        </p:spPr>
        <p:txBody>
          <a:bodyPr/>
          <a:lstStyle/>
          <a:p>
            <a:pPr algn="ctr"/>
            <a:r>
              <a:rPr lang="ru-RU" sz="2800" b="1" dirty="0" smtClean="0"/>
              <a:t>Психологическое здоровье включает в себя разные компоненты жизнедеятельности человека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i="1" dirty="0" smtClean="0"/>
              <a:t>состояние психического развития ребенка, его душевного комфорта; 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i="1" dirty="0" smtClean="0"/>
              <a:t>адекватное социальное поведение; 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i="1" dirty="0" smtClean="0"/>
              <a:t>умение понимать себя и других; 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i="1" dirty="0" smtClean="0"/>
              <a:t>более полная реализация потенциала развития в разных видах деятельности; 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i="1" dirty="0" smtClean="0"/>
              <a:t>умение делать выбор и нести за него ответственность </a:t>
            </a:r>
            <a:endParaRPr lang="ru-RU" i="1" dirty="0" smtClean="0"/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endParaRPr lang="ru-RU" i="1" dirty="0" smtClean="0"/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i="1" dirty="0" smtClean="0"/>
              <a:t>Психологическое здоровье = </a:t>
            </a:r>
            <a:endParaRPr lang="ru-RU" i="1" dirty="0" smtClean="0"/>
          </a:p>
          <a:p>
            <a:pPr>
              <a:buNone/>
              <a:tabLst>
                <a:tab pos="457200" algn="l"/>
              </a:tabLst>
            </a:pPr>
            <a:r>
              <a:rPr lang="ru-RU" i="1" dirty="0" smtClean="0"/>
              <a:t>	</a:t>
            </a:r>
            <a:r>
              <a:rPr lang="ru-RU" i="1" dirty="0" smtClean="0"/>
              <a:t>психическое </a:t>
            </a:r>
            <a:r>
              <a:rPr lang="ru-RU" i="1" dirty="0" smtClean="0"/>
              <a:t>здоровье + личностное здоровье</a:t>
            </a:r>
          </a:p>
          <a:p>
            <a:pPr>
              <a:buFont typeface="Wingdings" pitchFamily="2" charset="2"/>
              <a:buChar char="ü"/>
              <a:tabLst>
                <a:tab pos="457200" algn="l"/>
              </a:tabLst>
            </a:pPr>
            <a:endParaRPr lang="ru-RU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>
                <a:solidFill>
                  <a:schemeClr val="tx2"/>
                </a:solidFill>
              </a:rPr>
              <a:t>Существуют два основных признака, по которым можно судить о психическом здоровье</a:t>
            </a:r>
            <a:r>
              <a:rPr lang="ru-RU" sz="2800" dirty="0" smtClean="0"/>
              <a:t>: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Tx/>
              <a:buAutoNum type="arabicPeriod"/>
            </a:pPr>
            <a:r>
              <a:rPr lang="ru-RU" b="1" dirty="0" smtClean="0"/>
              <a:t>Позитивное настроение, в котором находится человек. Основу составляют такие состояния как: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Полное спокойствие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Уверенность в своих силах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Вдохновение</a:t>
            </a:r>
          </a:p>
          <a:p>
            <a:pPr>
              <a:spcBef>
                <a:spcPct val="50000"/>
              </a:spcBef>
              <a:buNone/>
            </a:pPr>
            <a:r>
              <a:rPr lang="ru-RU" b="1" dirty="0" smtClean="0"/>
              <a:t>2.</a:t>
            </a:r>
            <a:r>
              <a:rPr lang="ru-RU" dirty="0" smtClean="0"/>
              <a:t>  </a:t>
            </a:r>
            <a:r>
              <a:rPr lang="ru-RU" b="1" dirty="0" smtClean="0"/>
              <a:t>Высокий уровень психических возможностей, благодаря чему человек способен выходить из различных ситуаций связанных с переживанием тревоги, страха.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1467392"/>
          </a:xfrm>
        </p:spPr>
        <p:txBody>
          <a:bodyPr/>
          <a:lstStyle/>
          <a:p>
            <a:pPr algn="just">
              <a:spcBef>
                <a:spcPct val="50000"/>
              </a:spcBef>
            </a:pPr>
            <a:r>
              <a:rPr lang="ru-RU" sz="2000" dirty="0" smtClean="0"/>
              <a:t>Каждый человек испытывает продолжительные нервные перегрузки: стресс, обиду, не справляется с учебными заданиями, происходит истощение возможностей и могут возникать различного рода нервно-психические расстройства (невроза).</a:t>
            </a:r>
            <a:br>
              <a:rPr lang="ru-RU" sz="2000" dirty="0" smtClean="0"/>
            </a:br>
            <a:r>
              <a:rPr lang="ru-RU" sz="2000" dirty="0" smtClean="0"/>
              <a:t>Наиболее типичный невроз у детей школьного возраста – это </a:t>
            </a:r>
            <a:r>
              <a:rPr lang="ru-RU" sz="2000" b="1" dirty="0" smtClean="0">
                <a:solidFill>
                  <a:srgbClr val="FF0000"/>
                </a:solidFill>
              </a:rPr>
              <a:t>неврастения.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428868"/>
            <a:ext cx="7125112" cy="4051437"/>
          </a:xfrm>
        </p:spPr>
        <p:txBody>
          <a:bodyPr>
            <a:normAutofit fontScale="77500" lnSpcReduction="20000"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/>
              <a:t>Признаками неврастении являются</a:t>
            </a:r>
            <a:r>
              <a:rPr lang="ru-RU" b="1" dirty="0" smtClean="0"/>
              <a:t>:</a:t>
            </a:r>
            <a:endParaRPr lang="ru-RU" b="1" dirty="0" smtClean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Повышенная </a:t>
            </a:r>
            <a:r>
              <a:rPr lang="ru-RU" dirty="0" smtClean="0"/>
              <a:t>раздражительность</a:t>
            </a:r>
            <a:endParaRPr lang="ru-RU" dirty="0" smtClean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Быстрая утомляемость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Расстройство сна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Сонливость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Неустойчивое настроение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dirty="0" smtClean="0"/>
              <a:t>Ухудшение </a:t>
            </a:r>
            <a:r>
              <a:rPr lang="ru-RU" dirty="0" smtClean="0"/>
              <a:t>аппетита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endParaRPr lang="ru-RU" dirty="0" smtClean="0"/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ru-RU" sz="2400" dirty="0" smtClean="0"/>
              <a:t>Впоследствии дети страдают болезнями сердца, желудка, кишечника. Таким школьникам очень важно укреплять психику и вырабатывать свой собственный способ </a:t>
            </a:r>
            <a:r>
              <a:rPr lang="ru-RU" sz="2400" dirty="0" err="1" smtClean="0"/>
              <a:t>психосаморегуляции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000" dirty="0" smtClean="0"/>
              <a:t>При возникновении </a:t>
            </a:r>
            <a:r>
              <a:rPr lang="ru-RU" sz="2000" b="1" dirty="0" smtClean="0"/>
              <a:t>утомления</a:t>
            </a:r>
            <a:r>
              <a:rPr lang="ru-RU" sz="2000" dirty="0" smtClean="0"/>
              <a:t> (временного снижения работоспособности) необходим </a:t>
            </a:r>
            <a:r>
              <a:rPr lang="ru-RU" sz="2000" b="1" dirty="0" smtClean="0"/>
              <a:t>отдых.</a:t>
            </a:r>
            <a:r>
              <a:rPr lang="ru-RU" sz="2000" dirty="0" smtClean="0"/>
              <a:t> Иначе это может привести к </a:t>
            </a:r>
            <a:r>
              <a:rPr lang="ru-RU" sz="2000" b="1" dirty="0" smtClean="0"/>
              <a:t>переутомлению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143116"/>
            <a:ext cx="7125112" cy="405143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b="1" dirty="0" smtClean="0"/>
              <a:t>Переутомление</a:t>
            </a:r>
            <a:r>
              <a:rPr lang="ru-RU" dirty="0" smtClean="0"/>
              <a:t> проявляется в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головных болях,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слабости,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снижении аппетита,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нарушении сна,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ухудшении памяти, 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Рассеянности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/>
              <a:t>Переутомление приводит к </a:t>
            </a:r>
            <a:r>
              <a:rPr lang="ru-RU" b="1" dirty="0" smtClean="0"/>
              <a:t>нервно-психическим заболеваниям</a:t>
            </a:r>
          </a:p>
          <a:p>
            <a:r>
              <a:rPr lang="ru-RU" b="1" i="1" dirty="0" smtClean="0">
                <a:solidFill>
                  <a:schemeClr val="tx2"/>
                </a:solidFill>
              </a:rPr>
              <a:t>Поэтому следует следить за умственной и физической </a:t>
            </a:r>
            <a:r>
              <a:rPr lang="ru-RU" b="1" i="1" dirty="0" smtClean="0">
                <a:solidFill>
                  <a:schemeClr val="tx2"/>
                </a:solidFill>
              </a:rPr>
              <a:t>нагрузкой</a:t>
            </a:r>
            <a:endParaRPr lang="ru-RU" b="1" i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-vospitanie-podrost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781" y="548680"/>
            <a:ext cx="2554219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olodost_studenty_molodye_podrostki_52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335044"/>
            <a:ext cx="3781479" cy="252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Подростковый возраст…..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3"/>
            <a:ext cx="7162955" cy="25922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Частично разрушается  личностная целостность</a:t>
            </a:r>
          </a:p>
          <a:p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Снижение самооценки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Нарушение телесного </a:t>
            </a:r>
            <a:r>
              <a:rPr lang="ru-RU" sz="2000" dirty="0" err="1" smtClean="0"/>
              <a:t>самовосприятия</a:t>
            </a:r>
            <a:endParaRPr lang="ru-RU" sz="2000" dirty="0" smtClean="0"/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Повышение тревожности</a:t>
            </a:r>
            <a:endParaRPr lang="ru-RU" sz="2000" dirty="0"/>
          </a:p>
        </p:txBody>
      </p:sp>
      <p:pic>
        <p:nvPicPr>
          <p:cNvPr id="5" name="Рисунок 4" descr="489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293096"/>
            <a:ext cx="3823825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863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3" y="3933056"/>
            <a:ext cx="4175775" cy="2785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1512168"/>
          </a:xfrm>
        </p:spPr>
        <p:txBody>
          <a:bodyPr/>
          <a:lstStyle/>
          <a:p>
            <a:pPr algn="ctr"/>
            <a:r>
              <a:rPr lang="ru-RU" b="1" dirty="0" smtClean="0"/>
              <a:t>Причины психологического риска эмоционального здоровья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298979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/>
              <a:t>Группа семейных факторов: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факторы эмоционально негативного поведения родителей по отношению к ребёнку (эмоциональная холодность, враждебность, недостаток внимания);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противоречивый стиль воспитания;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</a:t>
            </a:r>
            <a:r>
              <a:rPr lang="ru-RU" sz="2000" dirty="0" err="1" smtClean="0"/>
              <a:t>гиперопека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4" name="Рисунок 3" descr="media_3_4f5cf456_651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998312"/>
            <a:ext cx="4309120" cy="2859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1" y="4000504"/>
            <a:ext cx="4302819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ue-es-el-bullying_124145.jpg_31575.670x5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4248148"/>
            <a:ext cx="4143372" cy="260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208912" cy="1096650"/>
          </a:xfrm>
        </p:spPr>
        <p:txBody>
          <a:bodyPr/>
          <a:lstStyle/>
          <a:p>
            <a:pPr algn="ctr"/>
            <a:r>
              <a:rPr lang="ru-RU" b="1" dirty="0" smtClean="0"/>
              <a:t>Причины психологического риска эмоционального здоровья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5"/>
            <a:ext cx="7929617" cy="35719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000" b="1" dirty="0" smtClean="0"/>
              <a:t>Факторы, связанные со школьной средой и общением со сверстниками: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непрофессиональное поведение педагога (бестактность, неуважение к личности учащегося, грубость, агрессия); 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неудачи в </a:t>
            </a:r>
            <a:r>
              <a:rPr lang="ru-RU" sz="2000" dirty="0" err="1" smtClean="0"/>
              <a:t>межперсональных</a:t>
            </a:r>
            <a:r>
              <a:rPr lang="ru-RU" sz="2000" dirty="0" smtClean="0"/>
              <a:t> отношениях (непринятие со стороны сверстников по различным причинам: наличие внешнего недостатка или дефекта, несоответствие статуса и материального положения и т.д.).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505</TotalTime>
  <Words>567</Words>
  <Application>Microsoft Office PowerPoint</Application>
  <PresentationFormat>Экран (4:3)</PresentationFormat>
  <Paragraphs>74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Spring</vt:lpstr>
      <vt:lpstr>Психологическое здоровье современных подростков: проблемы и перспективы.</vt:lpstr>
      <vt:lpstr>Психологическое здоровье – это состояние равновесия различных психических свойств и процессов, умение ими владеть, адекватно использовать и развивать , это позволяет человеку гармонично функционировать в социуме. </vt:lpstr>
      <vt:lpstr>Психологическое здоровье включает в себя разные компоненты жизнедеятельности человека </vt:lpstr>
      <vt:lpstr>Существуют два основных признака, по которым можно судить о психическом здоровье: </vt:lpstr>
      <vt:lpstr>Каждый человек испытывает продолжительные нервные перегрузки: стресс, обиду, не справляется с учебными заданиями, происходит истощение возможностей и могут возникать различного рода нервно-психические расстройства (невроза). Наиболее типичный невроз у детей школьного возраста – это неврастения. </vt:lpstr>
      <vt:lpstr>При возникновении утомления (временного снижения работоспособности) необходим отдых. Иначе это может привести к переутомлению</vt:lpstr>
      <vt:lpstr>Подростковый возраст…..</vt:lpstr>
      <vt:lpstr>Причины психологического риска эмоционального здоровья</vt:lpstr>
      <vt:lpstr>Причины психологического риска эмоционального здоровья</vt:lpstr>
      <vt:lpstr>Причины психологического риска эмоционального здоровья</vt:lpstr>
      <vt:lpstr>Причины психологического риска эмоционального здоровья</vt:lpstr>
      <vt:lpstr>Какая профилактика по снижению психологических рисков эмоционального здоровья современного подростка должна иметь место быть? </vt:lpstr>
      <vt:lpstr>Поддержка и укрепление психологического здоровья учащихся.</vt:lpstr>
      <vt:lpstr>Слайд 14</vt:lpstr>
      <vt:lpstr>Домашнее задание  стр. 40-43, выполнить все практические задания, пройти тесты  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Психологическое здоровье школьников</dc:title>
  <dc:creator>Maria</dc:creator>
  <cp:lastModifiedBy>Зам</cp:lastModifiedBy>
  <cp:revision>51</cp:revision>
  <dcterms:created xsi:type="dcterms:W3CDTF">2013-02-14T20:42:35Z</dcterms:created>
  <dcterms:modified xsi:type="dcterms:W3CDTF">2020-11-16T05:02:20Z</dcterms:modified>
</cp:coreProperties>
</file>