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2"/>
  </p:sldMasterIdLst>
  <p:notesMasterIdLst>
    <p:notesMasterId r:id="rId20"/>
  </p:notesMasterIdLst>
  <p:handoutMasterIdLst>
    <p:handoutMasterId r:id="rId21"/>
  </p:handoutMasterIdLst>
  <p:sldIdLst>
    <p:sldId id="258" r:id="rId3"/>
    <p:sldId id="285" r:id="rId4"/>
    <p:sldId id="286" r:id="rId5"/>
    <p:sldId id="283" r:id="rId6"/>
    <p:sldId id="260" r:id="rId7"/>
    <p:sldId id="270" r:id="rId8"/>
    <p:sldId id="278" r:id="rId9"/>
    <p:sldId id="271" r:id="rId10"/>
    <p:sldId id="272" r:id="rId11"/>
    <p:sldId id="280" r:id="rId12"/>
    <p:sldId id="273" r:id="rId13"/>
    <p:sldId id="274" r:id="rId14"/>
    <p:sldId id="279" r:id="rId15"/>
    <p:sldId id="275" r:id="rId16"/>
    <p:sldId id="276" r:id="rId17"/>
    <p:sldId id="277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0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ru-RU" smtClean="0"/>
              <a:pPr/>
              <a:t>21.11.2020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ru-RU" smtClean="0"/>
              <a:pPr/>
              <a:t>21.11.2020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</a:t>
            </a:r>
            <a:r>
              <a:rPr lang="ru-RU" dirty="0" smtClean="0"/>
              <a:t>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50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21.11.2020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65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21.11.2020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92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21.11.2020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576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21.11.2020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418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21.11.2020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18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21.11.2020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98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21.11.2020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11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21.11.2020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95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21.11.2020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79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21.11.2020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92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21.11.2020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31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21.11.2020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00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21.11.2020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21.11.2020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83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21.11.2020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71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21.11.2020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71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ru-RU" smtClean="0"/>
              <a:pPr/>
              <a:t>21.11.2020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20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7746" y="2756079"/>
            <a:ext cx="8597210" cy="2901887"/>
          </a:xfrm>
        </p:spPr>
        <p:txBody>
          <a:bodyPr>
            <a:no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ru-RU" sz="6600" i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Распространение Реформации в Европе.</a:t>
            </a:r>
            <a:br>
              <a:rPr lang="ru-RU" sz="6600" i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</a:br>
            <a:r>
              <a:rPr lang="ru-RU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Контрреформация</a:t>
            </a:r>
            <a:endParaRPr lang="ru-RU" sz="6600" i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33" y="-1"/>
            <a:ext cx="5306097" cy="6869082"/>
          </a:xfrm>
        </p:spPr>
      </p:pic>
    </p:spTree>
    <p:extLst>
      <p:ext uri="{BB962C8B-B14F-4D97-AF65-F5344CB8AC3E}">
        <p14:creationId xmlns:p14="http://schemas.microsoft.com/office/powerpoint/2010/main" val="194320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3574" y="388518"/>
            <a:ext cx="6666105" cy="1195032"/>
          </a:xfrm>
        </p:spPr>
        <p:txBody>
          <a:bodyPr>
            <a:normAutofit/>
          </a:bodyPr>
          <a:lstStyle/>
          <a:p>
            <a:r>
              <a:rPr lang="ru-RU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КОНТРРЕФОРМАЦИЯ</a:t>
            </a:r>
            <a:endParaRPr lang="ru-RU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0654" y="1596982"/>
            <a:ext cx="8512935" cy="4390355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820000"/>
                </a:solidFill>
              </a:rPr>
              <a:t>Контрреформация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– католическое движение, которое своей целью ставило восстановление авторитета католической церкви и Папы Римского.</a:t>
            </a:r>
          </a:p>
          <a:p>
            <a:r>
              <a:rPr lang="ru-RU" sz="2800" dirty="0">
                <a:solidFill>
                  <a:schemeClr val="bg1">
                    <a:lumMod val="10000"/>
                  </a:schemeClr>
                </a:solidFill>
              </a:rPr>
              <a:t>Контрреформацию поддержали Испания, Италия,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bg1">
                    <a:lumMod val="10000"/>
                  </a:schemeClr>
                </a:solidFill>
              </a:rPr>
              <a:t>Франция</a:t>
            </a:r>
          </a:p>
          <a:p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Папа Римский объявил протестантов еретиками</a:t>
            </a:r>
          </a:p>
          <a:p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Был опубликован «Индекс запрещенных книг»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447" y="2456721"/>
            <a:ext cx="3700101" cy="368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7238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61" y="180303"/>
            <a:ext cx="9727798" cy="6387921"/>
          </a:xfrm>
        </p:spPr>
      </p:pic>
    </p:spTree>
    <p:extLst>
      <p:ext uri="{BB962C8B-B14F-4D97-AF65-F5344CB8AC3E}">
        <p14:creationId xmlns:p14="http://schemas.microsoft.com/office/powerpoint/2010/main" val="33658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/>
          <a:stretch/>
        </p:blipFill>
        <p:spPr>
          <a:xfrm>
            <a:off x="1854557" y="0"/>
            <a:ext cx="9066727" cy="6062274"/>
          </a:xfrm>
        </p:spPr>
      </p:pic>
      <p:sp>
        <p:nvSpPr>
          <p:cNvPr id="5" name="Прямоугольник 4"/>
          <p:cNvSpPr/>
          <p:nvPr/>
        </p:nvSpPr>
        <p:spPr>
          <a:xfrm>
            <a:off x="3329189" y="6245111"/>
            <a:ext cx="5769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Варфоломеевская ночь во Франции – 1572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52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348" y="401948"/>
            <a:ext cx="8370036" cy="1073521"/>
          </a:xfrm>
        </p:spPr>
        <p:txBody>
          <a:bodyPr>
            <a:noAutofit/>
          </a:bodyPr>
          <a:lstStyle/>
          <a:p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ОРДЕН ИЕЗУИТОВ - 1534</a:t>
            </a:r>
            <a:endParaRPr lang="ru-RU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2689" y="2675370"/>
            <a:ext cx="6371757" cy="3698804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tx1">
                    <a:lumMod val="50000"/>
                  </a:schemeClr>
                </a:solidFill>
              </a:rPr>
              <a:t>Основатель Ордена Иезуитов</a:t>
            </a:r>
          </a:p>
          <a:p>
            <a:r>
              <a:rPr lang="ru-RU" sz="3000" dirty="0" smtClean="0">
                <a:solidFill>
                  <a:schemeClr val="tx1">
                    <a:lumMod val="50000"/>
                  </a:schemeClr>
                </a:solidFill>
              </a:rPr>
              <a:t>Иезуит – от лат. «Иисус»</a:t>
            </a:r>
          </a:p>
          <a:p>
            <a:r>
              <a:rPr lang="ru-RU" sz="3000" dirty="0" smtClean="0">
                <a:solidFill>
                  <a:schemeClr val="tx1">
                    <a:lumMod val="50000"/>
                  </a:schemeClr>
                </a:solidFill>
              </a:rPr>
              <a:t>Орден основан в 1534 г.</a:t>
            </a:r>
          </a:p>
          <a:p>
            <a:r>
              <a:rPr lang="ru-RU" sz="3000" dirty="0" smtClean="0">
                <a:solidFill>
                  <a:schemeClr val="tx1">
                    <a:lumMod val="50000"/>
                  </a:schemeClr>
                </a:solidFill>
              </a:rPr>
              <a:t>Занимались миссионерской, благотворительной деятельность, строили школы </a:t>
            </a:r>
            <a:endParaRPr lang="ru-RU" sz="3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90" y="1361417"/>
            <a:ext cx="4167603" cy="5209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299726" y="1659921"/>
            <a:ext cx="5195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Игнатий Лойола</a:t>
            </a:r>
          </a:p>
        </p:txBody>
      </p:sp>
    </p:spTree>
    <p:extLst>
      <p:ext uri="{BB962C8B-B14F-4D97-AF65-F5344CB8AC3E}">
        <p14:creationId xmlns:p14="http://schemas.microsoft.com/office/powerpoint/2010/main" val="15891030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3204" y="6170321"/>
            <a:ext cx="5777462" cy="462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 иезуитов считались лучшими в Европе</a:t>
            </a:r>
            <a:endParaRPr lang="ru-RU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68" y="142579"/>
            <a:ext cx="10271009" cy="592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1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556" y="430927"/>
            <a:ext cx="8911687" cy="128089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ТРИДЕНТСКИЙ СОБОР - 1545</a:t>
            </a:r>
            <a:endParaRPr lang="ru-RU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9814" y="1347988"/>
            <a:ext cx="9838901" cy="5297511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</a:rPr>
              <a:t>Заседал 18 лет</a:t>
            </a:r>
          </a:p>
          <a:p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</a:rPr>
              <a:t>Был созван для разрешения разногласий между католиками</a:t>
            </a:r>
          </a:p>
          <a:p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</a:rPr>
              <a:t>Одна часть католиков была за реформы, другая – против</a:t>
            </a:r>
          </a:p>
          <a:p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</a:rPr>
              <a:t>По решению Собора, было решено отказаться от реформ, подтвердилось верховенство Папы Римского над Собором, церковь должна была строго выполнять его распоряжения</a:t>
            </a:r>
          </a:p>
          <a:p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</a:rPr>
              <a:t>Сторонники реформ добились отмены продаж индульгенций</a:t>
            </a:r>
          </a:p>
        </p:txBody>
      </p:sp>
    </p:spTree>
    <p:extLst>
      <p:ext uri="{BB962C8B-B14F-4D97-AF65-F5344CB8AC3E}">
        <p14:creationId xmlns:p14="http://schemas.microsoft.com/office/powerpoint/2010/main" val="2998051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/>
                </a:solidFill>
              </a:rPr>
              <a:t>Значение Реформации</a:t>
            </a:r>
            <a:endParaRPr lang="ru-RU" sz="44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Реформация оставила в истории глубокий след, она изменила духовный, политический и экономический характер европейского общества</a:t>
            </a:r>
          </a:p>
          <a:p>
            <a:r>
              <a:rPr lang="ru-RU" dirty="0" smtClean="0"/>
              <a:t>Реформация вызвала массовые народные движения, направленные также и против феодальных порядков</a:t>
            </a:r>
          </a:p>
          <a:p>
            <a:r>
              <a:rPr lang="ru-RU" dirty="0" smtClean="0"/>
              <a:t>В результате Реформации появились национальные церкви, укрепилась светская власть, создались условия для развития национальных государств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8889" y="633347"/>
            <a:ext cx="8911687" cy="1280890"/>
          </a:xfrm>
        </p:spPr>
        <p:txBody>
          <a:bodyPr/>
          <a:lstStyle/>
          <a:p>
            <a:r>
              <a:rPr lang="ru-RU" b="1" dirty="0" smtClean="0"/>
              <a:t>Блиц-опрос по теме: «Начало Реформации»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1.Церковный суд назывался…</a:t>
            </a:r>
          </a:p>
          <a:p>
            <a:r>
              <a:rPr lang="ru-RU" sz="2800" dirty="0"/>
              <a:t>2.Грамота об отпущении грехов называлась…</a:t>
            </a:r>
          </a:p>
          <a:p>
            <a:r>
              <a:rPr lang="ru-RU" sz="2800" dirty="0"/>
              <a:t>3.Движение за переустройство церкви в Новое время называлось …</a:t>
            </a:r>
          </a:p>
          <a:p>
            <a:r>
              <a:rPr lang="ru-RU" sz="2800" dirty="0"/>
              <a:t>4.Кто выступил против индульгенций в 1517 году?</a:t>
            </a:r>
          </a:p>
          <a:p>
            <a:r>
              <a:rPr lang="ru-RU" sz="2800" dirty="0"/>
              <a:t>5.Название его документа?</a:t>
            </a:r>
          </a:p>
        </p:txBody>
      </p:sp>
    </p:spTree>
    <p:extLst>
      <p:ext uri="{BB962C8B-B14F-4D97-AF65-F5344CB8AC3E}">
        <p14:creationId xmlns:p14="http://schemas.microsoft.com/office/powerpoint/2010/main" val="108357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Блиц-опрос по теме: «Начало Реформации»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/>
              <a:t>6.Учение, которое состояло из трёх главных положений, впоследствии легло в основу нового религиозного течения, стали называть…</a:t>
            </a:r>
          </a:p>
          <a:p>
            <a:r>
              <a:rPr lang="ru-RU" sz="2400" dirty="0"/>
              <a:t>7.Стороников  Реформации  стали называть …</a:t>
            </a:r>
          </a:p>
          <a:p>
            <a:r>
              <a:rPr lang="ru-RU" sz="2400" dirty="0"/>
              <a:t>8.Назовите годы Крестьянской войны в Германии…</a:t>
            </a:r>
          </a:p>
          <a:p>
            <a:r>
              <a:rPr lang="ru-RU" sz="2400" dirty="0"/>
              <a:t>9.Чем закончилось Крестьянская война в Германии?</a:t>
            </a:r>
          </a:p>
          <a:p>
            <a:r>
              <a:rPr lang="ru-RU" sz="2400" dirty="0"/>
              <a:t>10.Протестанских проповедников, которые находились на государственной службе стали называть…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27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/>
                </a:solidFill>
              </a:rPr>
              <a:t>Проблемное задание</a:t>
            </a:r>
            <a:endParaRPr lang="ru-RU" sz="44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Каково значение Реформации?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90762" y="741373"/>
            <a:ext cx="9628632" cy="3986213"/>
          </a:xfrm>
        </p:spPr>
        <p:txBody>
          <a:bodyPr>
            <a:normAutofit/>
          </a:bodyPr>
          <a:lstStyle/>
          <a:p>
            <a:pPr algn="l" defTabSz="914400">
              <a:lnSpc>
                <a:spcPct val="100000"/>
              </a:lnSpc>
              <a:spcBef>
                <a:spcPts val="1500"/>
              </a:spcBef>
              <a:buClr>
                <a:srgbClr val="3C4743"/>
              </a:buClr>
              <a:buBlip>
                <a:blip r:embed="rId2"/>
              </a:buBlip>
            </a:pPr>
            <a:r>
              <a:rPr lang="ru-RU" sz="3200" b="0" i="0" dirty="0" smtClean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События в Германии нанесли удар по могуществу католической церкви. Идеи Реформации начали распространяться и в других странах: Нидерландах, Франции, Дании, Норвегии, Швейцарии. Стали появляться новые протестантские течения.</a:t>
            </a:r>
          </a:p>
          <a:p>
            <a:pPr algn="l" defTabSz="914400">
              <a:lnSpc>
                <a:spcPct val="100000"/>
              </a:lnSpc>
              <a:spcBef>
                <a:spcPts val="1500"/>
              </a:spcBef>
              <a:buClr>
                <a:srgbClr val="3C4743"/>
              </a:buClr>
              <a:buBlip>
                <a:blip r:embed="rId2"/>
              </a:buBlip>
            </a:pP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Одним из крупнейших центров Реформации стала Швейцария </a:t>
            </a:r>
            <a:endParaRPr lang="ru-RU" sz="3200" b="0" i="0" dirty="0">
              <a:solidFill>
                <a:schemeClr val="tx1">
                  <a:lumMod val="50000"/>
                </a:schemeClr>
              </a:solidFill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199" y="3168203"/>
            <a:ext cx="3296219" cy="368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980" y="556496"/>
            <a:ext cx="8881271" cy="1195032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РЕФОРМАЦИЯ В ШВЕЙЦАРИИ</a:t>
            </a:r>
            <a:endParaRPr lang="ru-RU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" y="1544770"/>
            <a:ext cx="4297073" cy="53132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747849" y="3107229"/>
            <a:ext cx="7281019" cy="3593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500"/>
              </a:spcBef>
              <a:buBlip>
                <a:blip r:embed="rId3"/>
              </a:buBlip>
            </a:pP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>Объявил себя протестантом, за что был изгнан из Франции</a:t>
            </a:r>
          </a:p>
          <a:p>
            <a:pPr marL="342900" lvl="0" indent="-342900">
              <a:spcBef>
                <a:spcPts val="1500"/>
              </a:spcBef>
              <a:buBlip>
                <a:blip r:embed="rId3"/>
              </a:buBlip>
            </a:pP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>Главный труд – «Наставление в христианской вере»</a:t>
            </a:r>
          </a:p>
          <a:p>
            <a:pPr marL="342900" lvl="0" indent="-342900">
              <a:spcBef>
                <a:spcPts val="1500"/>
              </a:spcBef>
              <a:buBlip>
                <a:blip r:embed="rId3"/>
              </a:buBlip>
            </a:pP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>Создал течение протестантизма - </a:t>
            </a:r>
            <a:r>
              <a:rPr lang="ru-RU" sz="2800" dirty="0" smtClean="0">
                <a:solidFill>
                  <a:srgbClr val="820000"/>
                </a:solidFill>
              </a:rPr>
              <a:t>кальвинизм</a:t>
            </a:r>
          </a:p>
          <a:p>
            <a:pPr marL="228600" lvl="0" indent="-228600">
              <a:spcBef>
                <a:spcPts val="1500"/>
              </a:spcBef>
              <a:buFont typeface="Wingdings" panose="05000000000000000000" pitchFamily="2" charset="2"/>
              <a:buChar char="§"/>
            </a:pPr>
            <a:endParaRPr lang="ru-RU" sz="2200" dirty="0">
              <a:solidFill>
                <a:srgbClr val="3C474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20040" y="1544075"/>
            <a:ext cx="387317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Жан Кальвин</a:t>
            </a:r>
            <a:b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(1509-1564)</a:t>
            </a:r>
          </a:p>
        </p:txBody>
      </p:sp>
    </p:spTree>
    <p:extLst>
      <p:ext uri="{BB962C8B-B14F-4D97-AF65-F5344CB8AC3E}">
        <p14:creationId xmlns:p14="http://schemas.microsoft.com/office/powerpoint/2010/main" val="364048424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7" y="0"/>
            <a:ext cx="9144000" cy="674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7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087" y="291113"/>
            <a:ext cx="9910944" cy="4860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n w="0"/>
                <a:solidFill>
                  <a:schemeClr val="bg1">
                    <a:lumMod val="10000"/>
                  </a:schemeClr>
                </a:solidFill>
              </a:rPr>
              <a:t>Главная идея кальвинизма – учение о </a:t>
            </a:r>
            <a:r>
              <a:rPr lang="ru-RU" sz="2800" dirty="0" smtClean="0">
                <a:ln w="0"/>
                <a:solidFill>
                  <a:srgbClr val="C00000"/>
                </a:solidFill>
              </a:rPr>
              <a:t>предопределении:</a:t>
            </a:r>
          </a:p>
          <a:p>
            <a:pPr>
              <a:buBlip>
                <a:blip r:embed="rId2"/>
              </a:buBlip>
            </a:pPr>
            <a:r>
              <a:rPr lang="ru-RU" sz="2800" dirty="0">
                <a:ln w="0"/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800" dirty="0" smtClean="0">
                <a:ln w="0"/>
                <a:solidFill>
                  <a:schemeClr val="bg1">
                    <a:lumMod val="10000"/>
                  </a:schemeClr>
                </a:solidFill>
              </a:rPr>
              <a:t>Судьба человека заранее определена Богом</a:t>
            </a:r>
          </a:p>
          <a:p>
            <a:pPr>
              <a:buBlip>
                <a:blip r:embed="rId2"/>
              </a:buBlip>
            </a:pPr>
            <a:r>
              <a:rPr lang="ru-RU" sz="2800" dirty="0">
                <a:ln w="0"/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800" dirty="0" smtClean="0">
                <a:ln w="0"/>
                <a:solidFill>
                  <a:schemeClr val="bg1">
                    <a:lumMod val="10000"/>
                  </a:schemeClr>
                </a:solidFill>
              </a:rPr>
              <a:t>Единственная возможность узнать свою судьбу – успех в деле</a:t>
            </a:r>
          </a:p>
          <a:p>
            <a:pPr>
              <a:buBlip>
                <a:blip r:embed="rId2"/>
              </a:buBlip>
            </a:pPr>
            <a:r>
              <a:rPr lang="ru-RU" sz="2800" dirty="0" smtClean="0">
                <a:ln w="0"/>
                <a:solidFill>
                  <a:schemeClr val="bg1">
                    <a:lumMod val="10000"/>
                  </a:schemeClr>
                </a:solidFill>
              </a:rPr>
              <a:t> Для спасения одной веры мало, надо упорно трудиться</a:t>
            </a:r>
          </a:p>
          <a:p>
            <a:pPr>
              <a:buBlip>
                <a:blip r:embed="rId2"/>
              </a:buBlip>
            </a:pPr>
            <a:r>
              <a:rPr lang="ru-RU" sz="2800" dirty="0" smtClean="0">
                <a:ln w="0"/>
                <a:solidFill>
                  <a:schemeClr val="bg1">
                    <a:lumMod val="10000"/>
                  </a:schemeClr>
                </a:solidFill>
              </a:rPr>
              <a:t>Служение Богу состоит в том, что бы выполнять то, что тебе предначертано</a:t>
            </a:r>
            <a:endParaRPr lang="ru-RU" sz="2800" dirty="0">
              <a:ln w="0"/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" t="18138" r="355" b="12745"/>
          <a:stretch/>
        </p:blipFill>
        <p:spPr>
          <a:xfrm>
            <a:off x="1738648" y="4926168"/>
            <a:ext cx="3193955" cy="15969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062" y="4158912"/>
            <a:ext cx="2841938" cy="26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0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7889" y="350432"/>
            <a:ext cx="8160054" cy="1246547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КАЛЬВИНИСТСКАЯ ЦЕРКОВЬ</a:t>
            </a:r>
            <a:endParaRPr lang="ru-RU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5491" y="1497165"/>
            <a:ext cx="9524849" cy="389908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</a:rPr>
              <a:t>Также называется Пресвитерианской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Пресвитер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</a:rPr>
              <a:t>– выборный глава Кальвинистской церкви</a:t>
            </a:r>
          </a:p>
          <a:p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</a:rPr>
              <a:t>Пасторы – проповедники, которые выбирались из образованных горожан</a:t>
            </a:r>
          </a:p>
          <a:p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</a:rPr>
              <a:t>Признавали только крещение и причащение</a:t>
            </a:r>
            <a:endParaRPr lang="ru-RU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952" y="1275008"/>
            <a:ext cx="1954047" cy="5582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8" t="22451" r="20328" b="27747"/>
          <a:stretch/>
        </p:blipFill>
        <p:spPr>
          <a:xfrm>
            <a:off x="-175179" y="4533363"/>
            <a:ext cx="3072925" cy="25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3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437</Words>
  <Application>Microsoft Office PowerPoint</Application>
  <PresentationFormat>Широкоэкранный</PresentationFormat>
  <Paragraphs>56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Wingdings</vt:lpstr>
      <vt:lpstr>Wingdings 3</vt:lpstr>
      <vt:lpstr>Легкий дым</vt:lpstr>
      <vt:lpstr>Распространение Реформации в Европе. Контрреформация</vt:lpstr>
      <vt:lpstr>Блиц-опрос по теме: «Начало Реформации»</vt:lpstr>
      <vt:lpstr>Блиц-опрос по теме: «Начало Реформации»</vt:lpstr>
      <vt:lpstr>Проблемное задание</vt:lpstr>
      <vt:lpstr>Презентация PowerPoint</vt:lpstr>
      <vt:lpstr>РЕФОРМАЦИЯ В ШВЕЙЦАРИИ</vt:lpstr>
      <vt:lpstr>Презентация PowerPoint</vt:lpstr>
      <vt:lpstr>Презентация PowerPoint</vt:lpstr>
      <vt:lpstr>КАЛЬВИНИСТСКАЯ ЦЕРКОВЬ</vt:lpstr>
      <vt:lpstr>Презентация PowerPoint</vt:lpstr>
      <vt:lpstr>КОНТРРЕФОРМАЦИЯ</vt:lpstr>
      <vt:lpstr>Презентация PowerPoint</vt:lpstr>
      <vt:lpstr>Презентация PowerPoint</vt:lpstr>
      <vt:lpstr>ОРДЕН ИЕЗУИТОВ - 1534</vt:lpstr>
      <vt:lpstr>Презентация PowerPoint</vt:lpstr>
      <vt:lpstr>ТРИДЕНТСКИЙ СОБОР - 1545</vt:lpstr>
      <vt:lpstr>Значение Реформации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2016-09-29T16:34:15Z</dcterms:created>
  <dcterms:modified xsi:type="dcterms:W3CDTF">2020-11-21T05:54:24Z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