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3D805D-AD4B-445F-BAFB-70DDDEC84D4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1C4571-14EE-417E-A6B1-798006F5F0AC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0" i="0" u="none" strike="noStrike" baseline="0" dirty="0" smtClean="0">
              <a:solidFill>
                <a:schemeClr val="tx1"/>
              </a:solidFill>
              <a:latin typeface="HelveticaNeu"/>
            </a:rPr>
            <a:t>антисоциальный</a:t>
          </a:r>
          <a:r>
            <a:rPr lang="ru-RU" sz="1800" b="0" i="0" u="none" strike="noStrike" baseline="0" dirty="0" smtClean="0">
              <a:solidFill>
                <a:schemeClr val="tx1"/>
              </a:solidFill>
              <a:latin typeface="HelveticaNeu"/>
            </a:rPr>
            <a:t> (против социума; противоправное поведение, </a:t>
          </a:r>
          <a:r>
            <a:rPr lang="ru-RU" sz="1800" b="0" i="0" u="none" strike="noStrike" baseline="0" dirty="0" err="1" smtClean="0">
              <a:solidFill>
                <a:schemeClr val="tx1"/>
              </a:solidFill>
              <a:latin typeface="HelveticaNeu"/>
            </a:rPr>
            <a:t>нe</a:t>
          </a:r>
          <a:r>
            <a:rPr lang="ru-RU" sz="1800" b="0" i="0" u="none" strike="noStrike" baseline="0" dirty="0" smtClean="0">
              <a:solidFill>
                <a:schemeClr val="tx1"/>
              </a:solidFill>
              <a:latin typeface="HelveticaNeu"/>
            </a:rPr>
            <a:t> </a:t>
          </a:r>
          <a:r>
            <a:rPr lang="ru-RU" sz="1800" b="0" i="0" u="none" strike="noStrike" baseline="0" dirty="0" err="1" smtClean="0">
              <a:solidFill>
                <a:schemeClr val="tx1"/>
              </a:solidFill>
              <a:latin typeface="HelveticaNeu"/>
            </a:rPr>
            <a:t>соотвeтствующee</a:t>
          </a:r>
          <a:r>
            <a:rPr lang="ru-RU" sz="1800" b="0" i="0" u="none" strike="noStrike" baseline="0" dirty="0" smtClean="0">
              <a:solidFill>
                <a:schemeClr val="tx1"/>
              </a:solidFill>
              <a:latin typeface="HelveticaNeu"/>
            </a:rPr>
            <a:t> </a:t>
          </a:r>
          <a:r>
            <a:rPr lang="ru-RU" sz="1800" b="0" i="0" u="none" strike="noStrike" baseline="0" dirty="0" err="1" smtClean="0">
              <a:solidFill>
                <a:schemeClr val="tx1"/>
              </a:solidFill>
              <a:latin typeface="HelveticaNeu"/>
            </a:rPr>
            <a:t>этикe</a:t>
          </a:r>
          <a:r>
            <a:rPr lang="ru-RU" sz="1800" b="0" i="0" u="none" strike="noStrike" baseline="0" dirty="0" smtClean="0">
              <a:solidFill>
                <a:schemeClr val="tx1"/>
              </a:solidFill>
              <a:latin typeface="HelveticaNeu"/>
            </a:rPr>
            <a:t> и нормам морали </a:t>
          </a:r>
          <a:r>
            <a:rPr lang="ru-RU" sz="1800" b="0" i="0" u="none" strike="noStrike" baseline="0" dirty="0" err="1" smtClean="0">
              <a:solidFill>
                <a:schemeClr val="tx1"/>
              </a:solidFill>
              <a:latin typeface="HelveticaNeu"/>
            </a:rPr>
            <a:t>соврeмeнного</a:t>
          </a:r>
          <a:r>
            <a:rPr lang="ru-RU" sz="1800" b="0" i="0" u="none" strike="noStrike" baseline="0" dirty="0" smtClean="0">
              <a:solidFill>
                <a:schemeClr val="tx1"/>
              </a:solidFill>
              <a:latin typeface="HelveticaNeu"/>
            </a:rPr>
            <a:t> </a:t>
          </a:r>
          <a:r>
            <a:rPr lang="ru-RU" sz="1800" b="0" i="0" u="none" strike="noStrike" baseline="0" dirty="0" err="1" smtClean="0">
              <a:solidFill>
                <a:schemeClr val="tx1"/>
              </a:solidFill>
              <a:latin typeface="HelveticaNeu"/>
            </a:rPr>
            <a:t>общeства</a:t>
          </a:r>
          <a:r>
            <a:rPr lang="ru-RU" sz="1800" b="0" i="0" u="none" strike="noStrike" baseline="0" dirty="0" smtClean="0">
              <a:solidFill>
                <a:schemeClr val="tx1"/>
              </a:solidFill>
              <a:latin typeface="HelveticaNeu"/>
            </a:rPr>
            <a:t>) </a:t>
          </a:r>
          <a:endParaRPr lang="ru-RU" dirty="0">
            <a:solidFill>
              <a:schemeClr val="tx1"/>
            </a:solidFill>
          </a:endParaRPr>
        </a:p>
      </dgm:t>
    </dgm:pt>
    <dgm:pt modelId="{BC55029C-BF0E-4B9E-B342-75B1E616E2B4}" type="parTrans" cxnId="{4D6FCB28-CFA6-4D8E-94E5-F0232CF8974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EB5E5CC-300F-4115-817B-ACD6098386E5}" type="sibTrans" cxnId="{4D6FCB28-CFA6-4D8E-94E5-F0232CF8974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30FD7A9-6DC8-4B10-916A-8A30C603D799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0" u="none" strike="noStrike" baseline="0" dirty="0" err="1" smtClean="0">
              <a:solidFill>
                <a:schemeClr val="tx1"/>
              </a:solidFill>
              <a:latin typeface="HelveticaNeu"/>
            </a:rPr>
            <a:t>аддиктивный</a:t>
          </a:r>
          <a:r>
            <a:rPr lang="ru-RU" sz="1800" b="0" i="0" u="none" strike="noStrike" baseline="0" dirty="0" smtClean="0">
              <a:solidFill>
                <a:schemeClr val="tx1"/>
              </a:solidFill>
              <a:latin typeface="HelveticaNeu"/>
            </a:rPr>
            <a:t> (стремление к уходу от реальности с помощью одурманивающих </a:t>
          </a:r>
          <a:r>
            <a:rPr lang="ru-RU" sz="1800" b="0" i="0" u="none" strike="noStrike" baseline="0" dirty="0" err="1" smtClean="0">
              <a:solidFill>
                <a:schemeClr val="tx1"/>
              </a:solidFill>
              <a:latin typeface="HelveticaNeu"/>
            </a:rPr>
            <a:t>вeщeств</a:t>
          </a:r>
          <a:r>
            <a:rPr lang="ru-RU" sz="1800" b="0" i="0" u="none" strike="noStrike" baseline="0" dirty="0" smtClean="0">
              <a:solidFill>
                <a:schemeClr val="tx1"/>
              </a:solidFill>
              <a:latin typeface="HelveticaNeu"/>
            </a:rPr>
            <a:t>) </a:t>
          </a:r>
        </a:p>
        <a:p>
          <a:pPr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solidFill>
              <a:schemeClr val="tx1"/>
            </a:solidFill>
          </a:endParaRPr>
        </a:p>
      </dgm:t>
    </dgm:pt>
    <dgm:pt modelId="{6B4F154A-378E-4C8A-98A6-0850A627A009}" type="parTrans" cxnId="{DD9F8B1D-B982-4CC3-90A7-06F269DEBCA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02FF588-9D46-46D7-87FC-EBE430147FF1}" type="sibTrans" cxnId="{DD9F8B1D-B982-4CC3-90A7-06F269DEBCA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5097D42-CBFF-48CE-AF21-7F7528E29DDB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0" u="none" strike="noStrike" baseline="0" dirty="0" smtClean="0">
              <a:solidFill>
                <a:schemeClr val="tx1"/>
              </a:solidFill>
              <a:latin typeface="HelveticaNeu"/>
            </a:rPr>
            <a:t>суицидный</a:t>
          </a:r>
          <a:r>
            <a:rPr lang="ru-RU" sz="1800" b="0" i="0" u="none" strike="noStrike" baseline="0" dirty="0" smtClean="0">
              <a:solidFill>
                <a:schemeClr val="tx1"/>
              </a:solidFill>
              <a:latin typeface="HelveticaNeu"/>
            </a:rPr>
            <a:t> (самодеструкция; склонность к суицидальным действиям, обусловленная изоляцией от общества, </a:t>
          </a:r>
          <a:r>
            <a:rPr lang="ru-RU" sz="1800" b="0" i="0" u="none" strike="noStrike" baseline="0" dirty="0" err="1" smtClean="0">
              <a:solidFill>
                <a:schemeClr val="tx1"/>
              </a:solidFill>
              <a:latin typeface="HelveticaNeu"/>
            </a:rPr>
            <a:t>бeспомощностью</a:t>
          </a:r>
          <a:r>
            <a:rPr lang="ru-RU" sz="1800" b="0" i="0" u="none" strike="noStrike" baseline="0" dirty="0" smtClean="0">
              <a:solidFill>
                <a:schemeClr val="tx1"/>
              </a:solidFill>
              <a:latin typeface="HelveticaNeu"/>
            </a:rPr>
            <a:t> (</a:t>
          </a:r>
          <a:r>
            <a:rPr lang="ru-RU" sz="1800" b="0" i="0" u="none" strike="noStrike" baseline="0" dirty="0" err="1" smtClean="0">
              <a:solidFill>
                <a:schemeClr val="tx1"/>
              </a:solidFill>
              <a:latin typeface="HelveticaNeu"/>
            </a:rPr>
            <a:t>физичeской</a:t>
          </a:r>
          <a:r>
            <a:rPr lang="ru-RU" sz="1800" b="0" i="0" u="none" strike="noStrike" baseline="0" dirty="0" smtClean="0">
              <a:solidFill>
                <a:schemeClr val="tx1"/>
              </a:solidFill>
              <a:latin typeface="HelveticaNeu"/>
            </a:rPr>
            <a:t>, правовой, </a:t>
          </a:r>
          <a:r>
            <a:rPr lang="ru-RU" sz="1800" b="0" i="0" u="none" strike="noStrike" baseline="0" dirty="0" err="1" smtClean="0">
              <a:solidFill>
                <a:schemeClr val="tx1"/>
              </a:solidFill>
              <a:latin typeface="HelveticaNeu"/>
            </a:rPr>
            <a:t>интeллектуальной</a:t>
          </a:r>
          <a:r>
            <a:rPr lang="ru-RU" sz="1800" b="0" i="0" u="none" strike="noStrike" baseline="0" dirty="0" smtClean="0">
              <a:solidFill>
                <a:schemeClr val="tx1"/>
              </a:solidFill>
              <a:latin typeface="HelveticaNeu"/>
            </a:rPr>
            <a:t>), </a:t>
          </a:r>
          <a:r>
            <a:rPr lang="ru-RU" sz="1800" b="0" i="0" u="none" strike="noStrike" baseline="0" dirty="0" err="1" smtClean="0">
              <a:solidFill>
                <a:schemeClr val="tx1"/>
              </a:solidFill>
              <a:latin typeface="HelveticaNeu"/>
            </a:rPr>
            <a:t>нeвeриeм</a:t>
          </a:r>
          <a:r>
            <a:rPr lang="ru-RU" sz="1800" b="0" i="0" u="none" strike="noStrike" baseline="0" dirty="0" smtClean="0">
              <a:solidFill>
                <a:schemeClr val="tx1"/>
              </a:solidFill>
              <a:latin typeface="HelveticaNeu"/>
            </a:rPr>
            <a:t> в </a:t>
          </a:r>
          <a:r>
            <a:rPr lang="ru-RU" sz="1800" b="0" i="0" u="none" strike="noStrike" baseline="0" dirty="0" err="1" smtClean="0">
              <a:solidFill>
                <a:schemeClr val="tx1"/>
              </a:solidFill>
              <a:latin typeface="HelveticaNeu"/>
            </a:rPr>
            <a:t>будущee</a:t>
          </a:r>
          <a:r>
            <a:rPr lang="ru-RU" sz="1800" b="0" i="0" u="none" strike="noStrike" baseline="0" dirty="0" smtClean="0">
              <a:solidFill>
                <a:schemeClr val="tx1"/>
              </a:solidFill>
              <a:latin typeface="HelveticaNeu"/>
            </a:rPr>
            <a:t>, </a:t>
          </a:r>
          <a:r>
            <a:rPr lang="ru-RU" sz="1800" b="0" i="0" u="none" strike="noStrike" baseline="0" dirty="0" err="1" smtClean="0">
              <a:solidFill>
                <a:schemeClr val="tx1"/>
              </a:solidFill>
              <a:latin typeface="HelveticaNeu"/>
            </a:rPr>
            <a:t>потeрeй</a:t>
          </a:r>
          <a:r>
            <a:rPr lang="ru-RU" sz="1800" b="0" i="0" u="none" strike="noStrike" baseline="0" dirty="0" smtClean="0">
              <a:solidFill>
                <a:schemeClr val="tx1"/>
              </a:solidFill>
              <a:latin typeface="HelveticaNeu"/>
            </a:rPr>
            <a:t> </a:t>
          </a:r>
          <a:r>
            <a:rPr lang="ru-RU" sz="1800" b="0" i="0" u="none" strike="noStrike" baseline="0" dirty="0" err="1" smtClean="0">
              <a:solidFill>
                <a:schemeClr val="tx1"/>
              </a:solidFill>
              <a:latin typeface="HelveticaNeu"/>
            </a:rPr>
            <a:t>собствeнной</a:t>
          </a:r>
          <a:r>
            <a:rPr lang="ru-RU" sz="1800" b="0" i="0" u="none" strike="noStrike" baseline="0" dirty="0" smtClean="0">
              <a:solidFill>
                <a:schemeClr val="tx1"/>
              </a:solidFill>
              <a:latin typeface="HelveticaNeu"/>
            </a:rPr>
            <a:t> </a:t>
          </a:r>
          <a:r>
            <a:rPr lang="ru-RU" sz="1800" b="0" i="0" u="none" strike="noStrike" baseline="0" dirty="0" err="1" smtClean="0">
              <a:solidFill>
                <a:schemeClr val="tx1"/>
              </a:solidFill>
              <a:latin typeface="HelveticaNeu"/>
            </a:rPr>
            <a:t>нeзависимости</a:t>
          </a:r>
          <a:r>
            <a:rPr lang="ru-RU" sz="1800" b="0" i="0" u="none" strike="noStrike" baseline="0" dirty="0" smtClean="0">
              <a:solidFill>
                <a:schemeClr val="tx1"/>
              </a:solidFill>
              <a:latin typeface="HelveticaNeu"/>
            </a:rPr>
            <a:t>)</a:t>
          </a:r>
          <a:endParaRPr lang="ru-RU" dirty="0">
            <a:solidFill>
              <a:schemeClr val="tx1"/>
            </a:solidFill>
          </a:endParaRPr>
        </a:p>
      </dgm:t>
    </dgm:pt>
    <dgm:pt modelId="{23B218CD-E8CC-49AF-A144-5BB029B427E2}" type="parTrans" cxnId="{9C153DA6-18D8-44D0-AA63-DBC0B1EC3A2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B46A053-D0BC-4B51-BBD7-F883FB536E33}" type="sibTrans" cxnId="{9C153DA6-18D8-44D0-AA63-DBC0B1EC3A2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331391F-CD1E-4953-A0C9-918C87EDA5DA}">
      <dgm:prSet phldrT="[Текст]" custT="1"/>
      <dgm:spPr/>
      <dgm:t>
        <a:bodyPr/>
        <a:lstStyle/>
        <a:p>
          <a:pPr marL="0" marR="0" indent="0" algn="just" defTabSz="2489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b="1" i="0" u="none" strike="noStrike" baseline="0" dirty="0" smtClean="0">
              <a:solidFill>
                <a:schemeClr val="tx1"/>
              </a:solidFill>
              <a:latin typeface="HelveticaNeu"/>
            </a:rPr>
            <a:t>фанатический</a:t>
          </a:r>
          <a:r>
            <a:rPr lang="ru-RU" sz="1800" b="0" i="0" u="none" strike="noStrike" baseline="0" dirty="0" smtClean="0">
              <a:solidFill>
                <a:schemeClr val="tx1"/>
              </a:solidFill>
              <a:latin typeface="HelveticaNeu"/>
            </a:rPr>
            <a:t> (результат фанатического влечения к чему-либо)</a:t>
          </a:r>
          <a:endParaRPr lang="ru-RU" dirty="0">
            <a:solidFill>
              <a:schemeClr val="tx1"/>
            </a:solidFill>
          </a:endParaRPr>
        </a:p>
      </dgm:t>
    </dgm:pt>
    <dgm:pt modelId="{7BB3F833-4120-44D7-B148-38E4EFD25D8C}" type="parTrans" cxnId="{261771CA-EF71-436D-8382-FEC4EB1657E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994B458-1C1E-4B10-8C69-5F982F3B7FD9}" type="sibTrans" cxnId="{261771CA-EF71-436D-8382-FEC4EB1657E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CFDEC37-9A8C-4280-9610-CBE93915F807}">
      <dgm:prSet phldrT="[Текст]" custT="1"/>
      <dgm:spPr/>
      <dgm:t>
        <a:bodyPr/>
        <a:lstStyle/>
        <a:p>
          <a:pPr marL="0" marR="0" indent="0" algn="just" defTabSz="2489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b="0" i="0" u="none" strike="noStrike" baseline="0" dirty="0" smtClean="0">
              <a:solidFill>
                <a:schemeClr val="tx1"/>
              </a:solidFill>
              <a:latin typeface="HelveticaNeu"/>
            </a:rPr>
            <a:t> </a:t>
          </a:r>
          <a:r>
            <a:rPr lang="ru-RU" sz="2400" b="1" i="0" u="none" strike="noStrike" baseline="0" dirty="0" err="1" smtClean="0">
              <a:solidFill>
                <a:schemeClr val="tx1"/>
              </a:solidFill>
              <a:latin typeface="HelveticaNeu"/>
            </a:rPr>
            <a:t>аутический</a:t>
          </a:r>
          <a:r>
            <a:rPr lang="ru-RU" sz="1800" b="0" i="0" u="none" strike="noStrike" baseline="0" dirty="0" smtClean="0">
              <a:solidFill>
                <a:schemeClr val="tx1"/>
              </a:solidFill>
              <a:latin typeface="HelveticaNeu"/>
            </a:rPr>
            <a:t> (затруднение социальных отношений, межличностных контактов, оторванность от реальной действительности)</a:t>
          </a:r>
          <a:endParaRPr lang="ru-RU" dirty="0">
            <a:solidFill>
              <a:schemeClr val="tx1"/>
            </a:solidFill>
          </a:endParaRPr>
        </a:p>
      </dgm:t>
    </dgm:pt>
    <dgm:pt modelId="{426CE39F-8982-4B04-9157-9C920C21C3B4}" type="parTrans" cxnId="{7FA85E65-A667-49BD-A821-93981EC1B55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9336D9C-2DAD-41B1-92F5-94313520374E}" type="sibTrans" cxnId="{7FA85E65-A667-49BD-A821-93981EC1B55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5A3C478-51C8-4102-A2DF-964D83F13390}">
      <dgm:prSet phldrT="[Текст]" custT="1"/>
      <dgm:spPr/>
      <dgm:t>
        <a:bodyPr/>
        <a:lstStyle/>
        <a:p>
          <a:pPr marL="0" marR="0" indent="0" algn="just" defTabSz="2489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400" b="1" i="0" u="none" strike="noStrike" baseline="0" dirty="0" smtClean="0">
              <a:solidFill>
                <a:schemeClr val="tx1"/>
              </a:solidFill>
              <a:latin typeface="HelveticaNeu"/>
            </a:rPr>
            <a:t>нарциссический</a:t>
          </a:r>
          <a:r>
            <a:rPr lang="ru-RU" sz="1800" b="0" i="0" u="none" strike="noStrike" baseline="0" dirty="0" smtClean="0">
              <a:solidFill>
                <a:schemeClr val="tx1"/>
              </a:solidFill>
              <a:latin typeface="HelveticaNeu"/>
            </a:rPr>
            <a:t> (самовлюбленность, повышенная чувствительность к оценкам других людей, на этой основе отсутствие сочувствия к ним, ко всему окружающему)</a:t>
          </a:r>
          <a:endParaRPr lang="ru-RU" dirty="0">
            <a:solidFill>
              <a:schemeClr val="tx1"/>
            </a:solidFill>
          </a:endParaRPr>
        </a:p>
      </dgm:t>
    </dgm:pt>
    <dgm:pt modelId="{B423AC60-7B32-4A4C-8320-45EB3E7A6988}" type="parTrans" cxnId="{0C37323F-EA97-46F1-A999-2265373FDF1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E1774E4-0DCE-464A-BF5E-B818B49D21D5}" type="sibTrans" cxnId="{0C37323F-EA97-46F1-A999-2265373FDF1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3D19EC4-68CD-4450-88E6-F76E04E9380E}">
      <dgm:prSet phldrT="[Текст]" custT="1"/>
      <dgm:spPr/>
      <dgm:t>
        <a:bodyPr/>
        <a:lstStyle/>
        <a:p>
          <a:pPr marL="0" marR="0" indent="0" algn="just" defTabSz="2489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1800" b="0" i="0" u="none" strike="noStrike" baseline="0" dirty="0" smtClean="0">
            <a:solidFill>
              <a:schemeClr val="tx1"/>
            </a:solidFill>
            <a:latin typeface="HelveticaNeu"/>
          </a:endParaRPr>
        </a:p>
        <a:p>
          <a:pPr marL="0" marR="0" indent="0" algn="just" defTabSz="2489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800" b="1" i="0" u="none" strike="noStrike" baseline="0" dirty="0" smtClean="0">
              <a:solidFill>
                <a:schemeClr val="tx1"/>
              </a:solidFill>
              <a:latin typeface="HelveticaNeu"/>
            </a:rPr>
            <a:t>конформистский </a:t>
          </a:r>
          <a:r>
            <a:rPr lang="ru-RU" sz="1800" b="0" i="0" u="none" strike="noStrike" baseline="0" dirty="0" smtClean="0">
              <a:solidFill>
                <a:schemeClr val="tx1"/>
              </a:solidFill>
              <a:latin typeface="HelveticaNeu"/>
            </a:rPr>
            <a:t>(приспособленчество, приверженность к позиции сильнейшего)</a:t>
          </a:r>
          <a:endParaRPr lang="ru-RU" sz="1800" dirty="0" smtClean="0">
            <a:solidFill>
              <a:schemeClr val="tx1"/>
            </a:solidFill>
          </a:endParaRPr>
        </a:p>
        <a:p>
          <a:pPr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solidFill>
              <a:schemeClr val="tx1"/>
            </a:solidFill>
          </a:endParaRPr>
        </a:p>
      </dgm:t>
    </dgm:pt>
    <dgm:pt modelId="{191C62D7-C13F-4AEB-B309-6FBB854695BC}" type="parTrans" cxnId="{1D86DCF6-D269-4B4B-84CD-E057CBE24F1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3D235EC-2DE2-408F-8771-EC2C7BBECE2F}" type="sibTrans" cxnId="{1D86DCF6-D269-4B4B-84CD-E057CBE24F1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1CB68C7-B901-4C66-937F-004BA153963E}" type="pres">
      <dgm:prSet presAssocID="{3E3D805D-AD4B-445F-BAFB-70DDDEC84D4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209891B-AE3F-4503-A1C4-5FA02F282F34}" type="pres">
      <dgm:prSet presAssocID="{3E3D805D-AD4B-445F-BAFB-70DDDEC84D44}" presName="Name1" presStyleCnt="0"/>
      <dgm:spPr/>
    </dgm:pt>
    <dgm:pt modelId="{DB62AE37-97EB-4491-B2B9-D7023CA2E04A}" type="pres">
      <dgm:prSet presAssocID="{3E3D805D-AD4B-445F-BAFB-70DDDEC84D44}" presName="cycle" presStyleCnt="0"/>
      <dgm:spPr/>
    </dgm:pt>
    <dgm:pt modelId="{14F29143-ABAF-4A05-97ED-A684BAA19D9D}" type="pres">
      <dgm:prSet presAssocID="{3E3D805D-AD4B-445F-BAFB-70DDDEC84D44}" presName="srcNode" presStyleLbl="node1" presStyleIdx="0" presStyleCnt="7"/>
      <dgm:spPr/>
    </dgm:pt>
    <dgm:pt modelId="{2D0255F6-D333-4F96-AFBE-0C9BEAF8546B}" type="pres">
      <dgm:prSet presAssocID="{3E3D805D-AD4B-445F-BAFB-70DDDEC84D44}" presName="conn" presStyleLbl="parChTrans1D2" presStyleIdx="0" presStyleCnt="1"/>
      <dgm:spPr/>
      <dgm:t>
        <a:bodyPr/>
        <a:lstStyle/>
        <a:p>
          <a:endParaRPr lang="ru-RU"/>
        </a:p>
      </dgm:t>
    </dgm:pt>
    <dgm:pt modelId="{7B5B9242-1C4A-4920-9C5B-F519F5EC2230}" type="pres">
      <dgm:prSet presAssocID="{3E3D805D-AD4B-445F-BAFB-70DDDEC84D44}" presName="extraNode" presStyleLbl="node1" presStyleIdx="0" presStyleCnt="7"/>
      <dgm:spPr/>
    </dgm:pt>
    <dgm:pt modelId="{30AD60EC-1852-4DC8-B0C8-BF8B32094150}" type="pres">
      <dgm:prSet presAssocID="{3E3D805D-AD4B-445F-BAFB-70DDDEC84D44}" presName="dstNode" presStyleLbl="node1" presStyleIdx="0" presStyleCnt="7"/>
      <dgm:spPr/>
    </dgm:pt>
    <dgm:pt modelId="{9FD630D3-04F7-45FE-A3BA-09F5023CC628}" type="pres">
      <dgm:prSet presAssocID="{951C4571-14EE-417E-A6B1-798006F5F0AC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CA8FE0-F063-4BCF-BCD8-8339799A7A6A}" type="pres">
      <dgm:prSet presAssocID="{951C4571-14EE-417E-A6B1-798006F5F0AC}" presName="accent_1" presStyleCnt="0"/>
      <dgm:spPr/>
    </dgm:pt>
    <dgm:pt modelId="{0472F0D8-2C51-4E32-A255-02F2371AFEA2}" type="pres">
      <dgm:prSet presAssocID="{951C4571-14EE-417E-A6B1-798006F5F0AC}" presName="accentRepeatNode" presStyleLbl="solidFgAcc1" presStyleIdx="0" presStyleCnt="7"/>
      <dgm:spPr/>
    </dgm:pt>
    <dgm:pt modelId="{E7EF6049-8E6A-4B7B-A615-BA8BEDDD439F}" type="pres">
      <dgm:prSet presAssocID="{D30FD7A9-6DC8-4B10-916A-8A30C603D799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439D16-3CD3-4FB2-A93C-AE4E6486C76B}" type="pres">
      <dgm:prSet presAssocID="{D30FD7A9-6DC8-4B10-916A-8A30C603D799}" presName="accent_2" presStyleCnt="0"/>
      <dgm:spPr/>
    </dgm:pt>
    <dgm:pt modelId="{FFF84C55-A464-4440-9CFB-6309B76BDABE}" type="pres">
      <dgm:prSet presAssocID="{D30FD7A9-6DC8-4B10-916A-8A30C603D799}" presName="accentRepeatNode" presStyleLbl="solidFgAcc1" presStyleIdx="1" presStyleCnt="7"/>
      <dgm:spPr/>
    </dgm:pt>
    <dgm:pt modelId="{B35B8CC3-3F57-428E-BD5E-D7A7A128C5A4}" type="pres">
      <dgm:prSet presAssocID="{25097D42-CBFF-48CE-AF21-7F7528E29DDB}" presName="text_3" presStyleLbl="node1" presStyleIdx="2" presStyleCnt="7" custScaleY="172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55F84-A138-4B37-A674-A8689E1E558F}" type="pres">
      <dgm:prSet presAssocID="{25097D42-CBFF-48CE-AF21-7F7528E29DDB}" presName="accent_3" presStyleCnt="0"/>
      <dgm:spPr/>
    </dgm:pt>
    <dgm:pt modelId="{35458DA3-2D95-4840-B8FB-C3454B72CF23}" type="pres">
      <dgm:prSet presAssocID="{25097D42-CBFF-48CE-AF21-7F7528E29DDB}" presName="accentRepeatNode" presStyleLbl="solidFgAcc1" presStyleIdx="2" presStyleCnt="7"/>
      <dgm:spPr/>
    </dgm:pt>
    <dgm:pt modelId="{3E28C0D9-55BD-4B3F-A840-B15B91B3277F}" type="pres">
      <dgm:prSet presAssocID="{A331391F-CD1E-4953-A0C9-918C87EDA5DA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20AC0-4014-4058-AA2B-201D43DDD1D9}" type="pres">
      <dgm:prSet presAssocID="{A331391F-CD1E-4953-A0C9-918C87EDA5DA}" presName="accent_4" presStyleCnt="0"/>
      <dgm:spPr/>
    </dgm:pt>
    <dgm:pt modelId="{1F85E804-72B1-49C4-A4DE-7AEFE95B4F01}" type="pres">
      <dgm:prSet presAssocID="{A331391F-CD1E-4953-A0C9-918C87EDA5DA}" presName="accentRepeatNode" presStyleLbl="solidFgAcc1" presStyleIdx="3" presStyleCnt="7"/>
      <dgm:spPr/>
    </dgm:pt>
    <dgm:pt modelId="{04515E6E-2319-460D-8085-0E76C2D4DB43}" type="pres">
      <dgm:prSet presAssocID="{BCFDEC37-9A8C-4280-9610-CBE93915F807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DE0B9-1918-4AA5-857B-D332D8BC8EE0}" type="pres">
      <dgm:prSet presAssocID="{BCFDEC37-9A8C-4280-9610-CBE93915F807}" presName="accent_5" presStyleCnt="0"/>
      <dgm:spPr/>
    </dgm:pt>
    <dgm:pt modelId="{9C1462D3-9BAF-4C4A-B31E-1E41ED45CACE}" type="pres">
      <dgm:prSet presAssocID="{BCFDEC37-9A8C-4280-9610-CBE93915F807}" presName="accentRepeatNode" presStyleLbl="solidFgAcc1" presStyleIdx="4" presStyleCnt="7"/>
      <dgm:spPr/>
    </dgm:pt>
    <dgm:pt modelId="{50327290-659C-4412-B6DD-19FF7F183005}" type="pres">
      <dgm:prSet presAssocID="{A5A3C478-51C8-4102-A2DF-964D83F13390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E5F72-63EA-4D5A-BBA9-0A962BD0A0F0}" type="pres">
      <dgm:prSet presAssocID="{A5A3C478-51C8-4102-A2DF-964D83F13390}" presName="accent_6" presStyleCnt="0"/>
      <dgm:spPr/>
    </dgm:pt>
    <dgm:pt modelId="{EEC5B6AD-FD9F-497E-A290-B19DE74351CF}" type="pres">
      <dgm:prSet presAssocID="{A5A3C478-51C8-4102-A2DF-964D83F13390}" presName="accentRepeatNode" presStyleLbl="solidFgAcc1" presStyleIdx="5" presStyleCnt="7"/>
      <dgm:spPr/>
    </dgm:pt>
    <dgm:pt modelId="{1EFCC609-618D-4908-BEAB-DA93ACE20A9A}" type="pres">
      <dgm:prSet presAssocID="{53D19EC4-68CD-4450-88E6-F76E04E9380E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8E5B64-E9BA-4B00-8AC6-E7765CA0053F}" type="pres">
      <dgm:prSet presAssocID="{53D19EC4-68CD-4450-88E6-F76E04E9380E}" presName="accent_7" presStyleCnt="0"/>
      <dgm:spPr/>
    </dgm:pt>
    <dgm:pt modelId="{3A12E87F-D772-4D70-9F49-23E8B6BC4CC0}" type="pres">
      <dgm:prSet presAssocID="{53D19EC4-68CD-4450-88E6-F76E04E9380E}" presName="accentRepeatNode" presStyleLbl="solidFgAcc1" presStyleIdx="6" presStyleCnt="7"/>
      <dgm:spPr/>
    </dgm:pt>
  </dgm:ptLst>
  <dgm:cxnLst>
    <dgm:cxn modelId="{0C37323F-EA97-46F1-A999-2265373FDF11}" srcId="{3E3D805D-AD4B-445F-BAFB-70DDDEC84D44}" destId="{A5A3C478-51C8-4102-A2DF-964D83F13390}" srcOrd="5" destOrd="0" parTransId="{B423AC60-7B32-4A4C-8320-45EB3E7A6988}" sibTransId="{DE1774E4-0DCE-464A-BF5E-B818B49D21D5}"/>
    <dgm:cxn modelId="{4F76E89A-A9E7-4FCD-B929-621E871B3A5A}" type="presOf" srcId="{D30FD7A9-6DC8-4B10-916A-8A30C603D799}" destId="{E7EF6049-8E6A-4B7B-A615-BA8BEDDD439F}" srcOrd="0" destOrd="0" presId="urn:microsoft.com/office/officeart/2008/layout/VerticalCurvedList"/>
    <dgm:cxn modelId="{261771CA-EF71-436D-8382-FEC4EB1657EA}" srcId="{3E3D805D-AD4B-445F-BAFB-70DDDEC84D44}" destId="{A331391F-CD1E-4953-A0C9-918C87EDA5DA}" srcOrd="3" destOrd="0" parTransId="{7BB3F833-4120-44D7-B148-38E4EFD25D8C}" sibTransId="{0994B458-1C1E-4B10-8C69-5F982F3B7FD9}"/>
    <dgm:cxn modelId="{806D8639-92AA-47BF-B4D9-F2B67833AD14}" type="presOf" srcId="{3E3D805D-AD4B-445F-BAFB-70DDDEC84D44}" destId="{F1CB68C7-B901-4C66-937F-004BA153963E}" srcOrd="0" destOrd="0" presId="urn:microsoft.com/office/officeart/2008/layout/VerticalCurvedList"/>
    <dgm:cxn modelId="{9E12876C-6F56-4C21-9032-A7DB542055A6}" type="presOf" srcId="{25097D42-CBFF-48CE-AF21-7F7528E29DDB}" destId="{B35B8CC3-3F57-428E-BD5E-D7A7A128C5A4}" srcOrd="0" destOrd="0" presId="urn:microsoft.com/office/officeart/2008/layout/VerticalCurvedList"/>
    <dgm:cxn modelId="{9C153DA6-18D8-44D0-AA63-DBC0B1EC3A29}" srcId="{3E3D805D-AD4B-445F-BAFB-70DDDEC84D44}" destId="{25097D42-CBFF-48CE-AF21-7F7528E29DDB}" srcOrd="2" destOrd="0" parTransId="{23B218CD-E8CC-49AF-A144-5BB029B427E2}" sibTransId="{4B46A053-D0BC-4B51-BBD7-F883FB536E33}"/>
    <dgm:cxn modelId="{1D86DCF6-D269-4B4B-84CD-E057CBE24F13}" srcId="{3E3D805D-AD4B-445F-BAFB-70DDDEC84D44}" destId="{53D19EC4-68CD-4450-88E6-F76E04E9380E}" srcOrd="6" destOrd="0" parTransId="{191C62D7-C13F-4AEB-B309-6FBB854695BC}" sibTransId="{D3D235EC-2DE2-408F-8771-EC2C7BBECE2F}"/>
    <dgm:cxn modelId="{23FAA4F7-3EDC-4F1D-9D72-F330E34582FB}" type="presOf" srcId="{53D19EC4-68CD-4450-88E6-F76E04E9380E}" destId="{1EFCC609-618D-4908-BEAB-DA93ACE20A9A}" srcOrd="0" destOrd="0" presId="urn:microsoft.com/office/officeart/2008/layout/VerticalCurvedList"/>
    <dgm:cxn modelId="{BD7A1194-7902-4834-97CE-C64985E64F8F}" type="presOf" srcId="{A331391F-CD1E-4953-A0C9-918C87EDA5DA}" destId="{3E28C0D9-55BD-4B3F-A840-B15B91B3277F}" srcOrd="0" destOrd="0" presId="urn:microsoft.com/office/officeart/2008/layout/VerticalCurvedList"/>
    <dgm:cxn modelId="{C42264E2-3F90-4789-8785-9AE198F299B6}" type="presOf" srcId="{BCFDEC37-9A8C-4280-9610-CBE93915F807}" destId="{04515E6E-2319-460D-8085-0E76C2D4DB43}" srcOrd="0" destOrd="0" presId="urn:microsoft.com/office/officeart/2008/layout/VerticalCurvedList"/>
    <dgm:cxn modelId="{969A4A17-082E-4259-915C-2E530439AF85}" type="presOf" srcId="{951C4571-14EE-417E-A6B1-798006F5F0AC}" destId="{9FD630D3-04F7-45FE-A3BA-09F5023CC628}" srcOrd="0" destOrd="0" presId="urn:microsoft.com/office/officeart/2008/layout/VerticalCurvedList"/>
    <dgm:cxn modelId="{196AC726-66CF-4A0A-96DD-3A96E849B33D}" type="presOf" srcId="{EEB5E5CC-300F-4115-817B-ACD6098386E5}" destId="{2D0255F6-D333-4F96-AFBE-0C9BEAF8546B}" srcOrd="0" destOrd="0" presId="urn:microsoft.com/office/officeart/2008/layout/VerticalCurvedList"/>
    <dgm:cxn modelId="{DD9F8B1D-B982-4CC3-90A7-06F269DEBCA9}" srcId="{3E3D805D-AD4B-445F-BAFB-70DDDEC84D44}" destId="{D30FD7A9-6DC8-4B10-916A-8A30C603D799}" srcOrd="1" destOrd="0" parTransId="{6B4F154A-378E-4C8A-98A6-0850A627A009}" sibTransId="{202FF588-9D46-46D7-87FC-EBE430147FF1}"/>
    <dgm:cxn modelId="{4D6FCB28-CFA6-4D8E-94E5-F0232CF89746}" srcId="{3E3D805D-AD4B-445F-BAFB-70DDDEC84D44}" destId="{951C4571-14EE-417E-A6B1-798006F5F0AC}" srcOrd="0" destOrd="0" parTransId="{BC55029C-BF0E-4B9E-B342-75B1E616E2B4}" sibTransId="{EEB5E5CC-300F-4115-817B-ACD6098386E5}"/>
    <dgm:cxn modelId="{7FA85E65-A667-49BD-A821-93981EC1B551}" srcId="{3E3D805D-AD4B-445F-BAFB-70DDDEC84D44}" destId="{BCFDEC37-9A8C-4280-9610-CBE93915F807}" srcOrd="4" destOrd="0" parTransId="{426CE39F-8982-4B04-9157-9C920C21C3B4}" sibTransId="{09336D9C-2DAD-41B1-92F5-94313520374E}"/>
    <dgm:cxn modelId="{F61E1BCD-5851-4DD5-8141-08A9B41FC47E}" type="presOf" srcId="{A5A3C478-51C8-4102-A2DF-964D83F13390}" destId="{50327290-659C-4412-B6DD-19FF7F183005}" srcOrd="0" destOrd="0" presId="urn:microsoft.com/office/officeart/2008/layout/VerticalCurvedList"/>
    <dgm:cxn modelId="{06666E53-C4CE-48CC-AC63-F0C25753D1B5}" type="presParOf" srcId="{F1CB68C7-B901-4C66-937F-004BA153963E}" destId="{0209891B-AE3F-4503-A1C4-5FA02F282F34}" srcOrd="0" destOrd="0" presId="urn:microsoft.com/office/officeart/2008/layout/VerticalCurvedList"/>
    <dgm:cxn modelId="{9F28259A-8375-40C1-89BD-04708AC964FF}" type="presParOf" srcId="{0209891B-AE3F-4503-A1C4-5FA02F282F34}" destId="{DB62AE37-97EB-4491-B2B9-D7023CA2E04A}" srcOrd="0" destOrd="0" presId="urn:microsoft.com/office/officeart/2008/layout/VerticalCurvedList"/>
    <dgm:cxn modelId="{F9DF84D4-1027-4DAC-BB9C-F466517CE385}" type="presParOf" srcId="{DB62AE37-97EB-4491-B2B9-D7023CA2E04A}" destId="{14F29143-ABAF-4A05-97ED-A684BAA19D9D}" srcOrd="0" destOrd="0" presId="urn:microsoft.com/office/officeart/2008/layout/VerticalCurvedList"/>
    <dgm:cxn modelId="{B47504EF-2AA4-430C-B3E7-E8972E1195AE}" type="presParOf" srcId="{DB62AE37-97EB-4491-B2B9-D7023CA2E04A}" destId="{2D0255F6-D333-4F96-AFBE-0C9BEAF8546B}" srcOrd="1" destOrd="0" presId="urn:microsoft.com/office/officeart/2008/layout/VerticalCurvedList"/>
    <dgm:cxn modelId="{204BE927-D65B-40AF-B300-2B57DDCE0AD2}" type="presParOf" srcId="{DB62AE37-97EB-4491-B2B9-D7023CA2E04A}" destId="{7B5B9242-1C4A-4920-9C5B-F519F5EC2230}" srcOrd="2" destOrd="0" presId="urn:microsoft.com/office/officeart/2008/layout/VerticalCurvedList"/>
    <dgm:cxn modelId="{377A64D9-4251-4B20-9266-6BB91208A0E0}" type="presParOf" srcId="{DB62AE37-97EB-4491-B2B9-D7023CA2E04A}" destId="{30AD60EC-1852-4DC8-B0C8-BF8B32094150}" srcOrd="3" destOrd="0" presId="urn:microsoft.com/office/officeart/2008/layout/VerticalCurvedList"/>
    <dgm:cxn modelId="{3E652A6C-E6B6-4DDD-962D-004216EB61E0}" type="presParOf" srcId="{0209891B-AE3F-4503-A1C4-5FA02F282F34}" destId="{9FD630D3-04F7-45FE-A3BA-09F5023CC628}" srcOrd="1" destOrd="0" presId="urn:microsoft.com/office/officeart/2008/layout/VerticalCurvedList"/>
    <dgm:cxn modelId="{E28AFF24-AAB9-4A79-B753-FB84FAB3D387}" type="presParOf" srcId="{0209891B-AE3F-4503-A1C4-5FA02F282F34}" destId="{6BCA8FE0-F063-4BCF-BCD8-8339799A7A6A}" srcOrd="2" destOrd="0" presId="urn:microsoft.com/office/officeart/2008/layout/VerticalCurvedList"/>
    <dgm:cxn modelId="{E5DE0DE4-6A5C-4E03-A7D8-5D4E104BB7C4}" type="presParOf" srcId="{6BCA8FE0-F063-4BCF-BCD8-8339799A7A6A}" destId="{0472F0D8-2C51-4E32-A255-02F2371AFEA2}" srcOrd="0" destOrd="0" presId="urn:microsoft.com/office/officeart/2008/layout/VerticalCurvedList"/>
    <dgm:cxn modelId="{149F2CC4-A227-4A0F-A4B1-8CEA8752C6B4}" type="presParOf" srcId="{0209891B-AE3F-4503-A1C4-5FA02F282F34}" destId="{E7EF6049-8E6A-4B7B-A615-BA8BEDDD439F}" srcOrd="3" destOrd="0" presId="urn:microsoft.com/office/officeart/2008/layout/VerticalCurvedList"/>
    <dgm:cxn modelId="{8F03C6D2-9FD1-45DA-8B6B-B9DA359F3FC3}" type="presParOf" srcId="{0209891B-AE3F-4503-A1C4-5FA02F282F34}" destId="{4D439D16-3CD3-4FB2-A93C-AE4E6486C76B}" srcOrd="4" destOrd="0" presId="urn:microsoft.com/office/officeart/2008/layout/VerticalCurvedList"/>
    <dgm:cxn modelId="{3CC18C95-D44E-46B2-9BBA-95C655AF0770}" type="presParOf" srcId="{4D439D16-3CD3-4FB2-A93C-AE4E6486C76B}" destId="{FFF84C55-A464-4440-9CFB-6309B76BDABE}" srcOrd="0" destOrd="0" presId="urn:microsoft.com/office/officeart/2008/layout/VerticalCurvedList"/>
    <dgm:cxn modelId="{675F041B-6462-4F75-B9DB-1C4C175CED78}" type="presParOf" srcId="{0209891B-AE3F-4503-A1C4-5FA02F282F34}" destId="{B35B8CC3-3F57-428E-BD5E-D7A7A128C5A4}" srcOrd="5" destOrd="0" presId="urn:microsoft.com/office/officeart/2008/layout/VerticalCurvedList"/>
    <dgm:cxn modelId="{DFB7D405-28A1-446F-819D-45B657F55369}" type="presParOf" srcId="{0209891B-AE3F-4503-A1C4-5FA02F282F34}" destId="{99F55F84-A138-4B37-A674-A8689E1E558F}" srcOrd="6" destOrd="0" presId="urn:microsoft.com/office/officeart/2008/layout/VerticalCurvedList"/>
    <dgm:cxn modelId="{29224C1F-4328-4DD7-A94E-72679078C36D}" type="presParOf" srcId="{99F55F84-A138-4B37-A674-A8689E1E558F}" destId="{35458DA3-2D95-4840-B8FB-C3454B72CF23}" srcOrd="0" destOrd="0" presId="urn:microsoft.com/office/officeart/2008/layout/VerticalCurvedList"/>
    <dgm:cxn modelId="{68BBFEA0-1931-4080-9A47-9F022016C65E}" type="presParOf" srcId="{0209891B-AE3F-4503-A1C4-5FA02F282F34}" destId="{3E28C0D9-55BD-4B3F-A840-B15B91B3277F}" srcOrd="7" destOrd="0" presId="urn:microsoft.com/office/officeart/2008/layout/VerticalCurvedList"/>
    <dgm:cxn modelId="{393FCB7C-B296-456B-876D-94683A9596E8}" type="presParOf" srcId="{0209891B-AE3F-4503-A1C4-5FA02F282F34}" destId="{75A20AC0-4014-4058-AA2B-201D43DDD1D9}" srcOrd="8" destOrd="0" presId="urn:microsoft.com/office/officeart/2008/layout/VerticalCurvedList"/>
    <dgm:cxn modelId="{13507300-CEE0-4E1E-9E00-494B4D184F4B}" type="presParOf" srcId="{75A20AC0-4014-4058-AA2B-201D43DDD1D9}" destId="{1F85E804-72B1-49C4-A4DE-7AEFE95B4F01}" srcOrd="0" destOrd="0" presId="urn:microsoft.com/office/officeart/2008/layout/VerticalCurvedList"/>
    <dgm:cxn modelId="{79221226-B76A-4C75-9CC5-5E13B34F5085}" type="presParOf" srcId="{0209891B-AE3F-4503-A1C4-5FA02F282F34}" destId="{04515E6E-2319-460D-8085-0E76C2D4DB43}" srcOrd="9" destOrd="0" presId="urn:microsoft.com/office/officeart/2008/layout/VerticalCurvedList"/>
    <dgm:cxn modelId="{B75416B0-E6C4-4106-AE04-2AC90AEB744C}" type="presParOf" srcId="{0209891B-AE3F-4503-A1C4-5FA02F282F34}" destId="{203DE0B9-1918-4AA5-857B-D332D8BC8EE0}" srcOrd="10" destOrd="0" presId="urn:microsoft.com/office/officeart/2008/layout/VerticalCurvedList"/>
    <dgm:cxn modelId="{D476EA68-D3C9-4E04-AE53-DB04CF35CF55}" type="presParOf" srcId="{203DE0B9-1918-4AA5-857B-D332D8BC8EE0}" destId="{9C1462D3-9BAF-4C4A-B31E-1E41ED45CACE}" srcOrd="0" destOrd="0" presId="urn:microsoft.com/office/officeart/2008/layout/VerticalCurvedList"/>
    <dgm:cxn modelId="{ABD13E46-839A-41BB-B68D-AA78F0B7DAF4}" type="presParOf" srcId="{0209891B-AE3F-4503-A1C4-5FA02F282F34}" destId="{50327290-659C-4412-B6DD-19FF7F183005}" srcOrd="11" destOrd="0" presId="urn:microsoft.com/office/officeart/2008/layout/VerticalCurvedList"/>
    <dgm:cxn modelId="{BB2BF90E-BF1E-4BD7-B3C6-9BC3404EBD68}" type="presParOf" srcId="{0209891B-AE3F-4503-A1C4-5FA02F282F34}" destId="{391E5F72-63EA-4D5A-BBA9-0A962BD0A0F0}" srcOrd="12" destOrd="0" presId="urn:microsoft.com/office/officeart/2008/layout/VerticalCurvedList"/>
    <dgm:cxn modelId="{0B31BDDE-10E7-44C5-8488-606E699079B9}" type="presParOf" srcId="{391E5F72-63EA-4D5A-BBA9-0A962BD0A0F0}" destId="{EEC5B6AD-FD9F-497E-A290-B19DE74351CF}" srcOrd="0" destOrd="0" presId="urn:microsoft.com/office/officeart/2008/layout/VerticalCurvedList"/>
    <dgm:cxn modelId="{BACEF35C-5E4C-4655-9CFA-222E6FB6C7E8}" type="presParOf" srcId="{0209891B-AE3F-4503-A1C4-5FA02F282F34}" destId="{1EFCC609-618D-4908-BEAB-DA93ACE20A9A}" srcOrd="13" destOrd="0" presId="urn:microsoft.com/office/officeart/2008/layout/VerticalCurvedList"/>
    <dgm:cxn modelId="{03760F9F-1421-4828-BD16-4BBAFD9274E2}" type="presParOf" srcId="{0209891B-AE3F-4503-A1C4-5FA02F282F34}" destId="{C08E5B64-E9BA-4B00-8AC6-E7765CA0053F}" srcOrd="14" destOrd="0" presId="urn:microsoft.com/office/officeart/2008/layout/VerticalCurvedList"/>
    <dgm:cxn modelId="{0BB70815-507D-4154-B27C-E52E14FA9D50}" type="presParOf" srcId="{C08E5B64-E9BA-4B00-8AC6-E7765CA0053F}" destId="{3A12E87F-D772-4D70-9F49-23E8B6BC4CC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255F6-D333-4F96-AFBE-0C9BEAF8546B}">
      <dsp:nvSpPr>
        <dsp:cNvPr id="0" name=""/>
        <dsp:cNvSpPr/>
      </dsp:nvSpPr>
      <dsp:spPr>
        <a:xfrm>
          <a:off x="-7132549" y="-1091261"/>
          <a:ext cx="8495668" cy="8495668"/>
        </a:xfrm>
        <a:prstGeom prst="blockArc">
          <a:avLst>
            <a:gd name="adj1" fmla="val 18900000"/>
            <a:gd name="adj2" fmla="val 2700000"/>
            <a:gd name="adj3" fmla="val 254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D630D3-04F7-45FE-A3BA-09F5023CC628}">
      <dsp:nvSpPr>
        <dsp:cNvPr id="0" name=""/>
        <dsp:cNvSpPr/>
      </dsp:nvSpPr>
      <dsp:spPr>
        <a:xfrm>
          <a:off x="442867" y="286995"/>
          <a:ext cx="10728988" cy="5737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405" tIns="60960" rIns="60960" bIns="6096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0" i="0" u="none" strike="noStrike" kern="1200" baseline="0" dirty="0" smtClean="0">
              <a:solidFill>
                <a:schemeClr val="tx1"/>
              </a:solidFill>
              <a:latin typeface="HelveticaNeu"/>
            </a:rPr>
            <a:t>антисоциальный</a:t>
          </a:r>
          <a:r>
            <a:rPr lang="ru-RU" sz="1800" b="0" i="0" u="none" strike="noStrike" kern="1200" baseline="0" dirty="0" smtClean="0">
              <a:solidFill>
                <a:schemeClr val="tx1"/>
              </a:solidFill>
              <a:latin typeface="HelveticaNeu"/>
            </a:rPr>
            <a:t> (против социума; противоправное поведение, </a:t>
          </a:r>
          <a:r>
            <a:rPr lang="ru-RU" sz="1800" b="0" i="0" u="none" strike="noStrike" kern="1200" baseline="0" dirty="0" err="1" smtClean="0">
              <a:solidFill>
                <a:schemeClr val="tx1"/>
              </a:solidFill>
              <a:latin typeface="HelveticaNeu"/>
            </a:rPr>
            <a:t>нe</a:t>
          </a:r>
          <a:r>
            <a:rPr lang="ru-RU" sz="1800" b="0" i="0" u="none" strike="noStrike" kern="1200" baseline="0" dirty="0" smtClean="0">
              <a:solidFill>
                <a:schemeClr val="tx1"/>
              </a:solidFill>
              <a:latin typeface="HelveticaNeu"/>
            </a:rPr>
            <a:t> </a:t>
          </a:r>
          <a:r>
            <a:rPr lang="ru-RU" sz="1800" b="0" i="0" u="none" strike="noStrike" kern="1200" baseline="0" dirty="0" err="1" smtClean="0">
              <a:solidFill>
                <a:schemeClr val="tx1"/>
              </a:solidFill>
              <a:latin typeface="HelveticaNeu"/>
            </a:rPr>
            <a:t>соотвeтствующee</a:t>
          </a:r>
          <a:r>
            <a:rPr lang="ru-RU" sz="1800" b="0" i="0" u="none" strike="noStrike" kern="1200" baseline="0" dirty="0" smtClean="0">
              <a:solidFill>
                <a:schemeClr val="tx1"/>
              </a:solidFill>
              <a:latin typeface="HelveticaNeu"/>
            </a:rPr>
            <a:t> </a:t>
          </a:r>
          <a:r>
            <a:rPr lang="ru-RU" sz="1800" b="0" i="0" u="none" strike="noStrike" kern="1200" baseline="0" dirty="0" err="1" smtClean="0">
              <a:solidFill>
                <a:schemeClr val="tx1"/>
              </a:solidFill>
              <a:latin typeface="HelveticaNeu"/>
            </a:rPr>
            <a:t>этикe</a:t>
          </a:r>
          <a:r>
            <a:rPr lang="ru-RU" sz="1800" b="0" i="0" u="none" strike="noStrike" kern="1200" baseline="0" dirty="0" smtClean="0">
              <a:solidFill>
                <a:schemeClr val="tx1"/>
              </a:solidFill>
              <a:latin typeface="HelveticaNeu"/>
            </a:rPr>
            <a:t> и нормам морали </a:t>
          </a:r>
          <a:r>
            <a:rPr lang="ru-RU" sz="1800" b="0" i="0" u="none" strike="noStrike" kern="1200" baseline="0" dirty="0" err="1" smtClean="0">
              <a:solidFill>
                <a:schemeClr val="tx1"/>
              </a:solidFill>
              <a:latin typeface="HelveticaNeu"/>
            </a:rPr>
            <a:t>соврeмeнного</a:t>
          </a:r>
          <a:r>
            <a:rPr lang="ru-RU" sz="1800" b="0" i="0" u="none" strike="noStrike" kern="1200" baseline="0" dirty="0" smtClean="0">
              <a:solidFill>
                <a:schemeClr val="tx1"/>
              </a:solidFill>
              <a:latin typeface="HelveticaNeu"/>
            </a:rPr>
            <a:t> </a:t>
          </a:r>
          <a:r>
            <a:rPr lang="ru-RU" sz="1800" b="0" i="0" u="none" strike="noStrike" kern="1200" baseline="0" dirty="0" err="1" smtClean="0">
              <a:solidFill>
                <a:schemeClr val="tx1"/>
              </a:solidFill>
              <a:latin typeface="HelveticaNeu"/>
            </a:rPr>
            <a:t>общeства</a:t>
          </a:r>
          <a:r>
            <a:rPr lang="ru-RU" sz="1800" b="0" i="0" u="none" strike="noStrike" kern="1200" baseline="0" dirty="0" smtClean="0">
              <a:solidFill>
                <a:schemeClr val="tx1"/>
              </a:solidFill>
              <a:latin typeface="HelveticaNeu"/>
            </a:rPr>
            <a:t>) </a:t>
          </a:r>
          <a:endParaRPr lang="ru-RU" kern="1200" dirty="0">
            <a:solidFill>
              <a:schemeClr val="tx1"/>
            </a:solidFill>
          </a:endParaRPr>
        </a:p>
      </dsp:txBody>
      <dsp:txXfrm>
        <a:off x="442867" y="286995"/>
        <a:ext cx="10728988" cy="573738"/>
      </dsp:txXfrm>
    </dsp:sp>
    <dsp:sp modelId="{0472F0D8-2C51-4E32-A255-02F2371AFEA2}">
      <dsp:nvSpPr>
        <dsp:cNvPr id="0" name=""/>
        <dsp:cNvSpPr/>
      </dsp:nvSpPr>
      <dsp:spPr>
        <a:xfrm>
          <a:off x="84280" y="215278"/>
          <a:ext cx="717173" cy="7171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F6049-8E6A-4B7B-A615-BA8BEDDD439F}">
      <dsp:nvSpPr>
        <dsp:cNvPr id="0" name=""/>
        <dsp:cNvSpPr/>
      </dsp:nvSpPr>
      <dsp:spPr>
        <a:xfrm>
          <a:off x="962439" y="1148108"/>
          <a:ext cx="10209416" cy="5737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405" tIns="60960" rIns="60960" bIns="6096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0" u="none" strike="noStrike" kern="1200" baseline="0" dirty="0" err="1" smtClean="0">
              <a:solidFill>
                <a:schemeClr val="tx1"/>
              </a:solidFill>
              <a:latin typeface="HelveticaNeu"/>
            </a:rPr>
            <a:t>аддиктивный</a:t>
          </a:r>
          <a:r>
            <a:rPr lang="ru-RU" sz="1800" b="0" i="0" u="none" strike="noStrike" kern="1200" baseline="0" dirty="0" smtClean="0">
              <a:solidFill>
                <a:schemeClr val="tx1"/>
              </a:solidFill>
              <a:latin typeface="HelveticaNeu"/>
            </a:rPr>
            <a:t> (стремление к уходу от реальности с помощью одурманивающих </a:t>
          </a:r>
          <a:r>
            <a:rPr lang="ru-RU" sz="1800" b="0" i="0" u="none" strike="noStrike" kern="1200" baseline="0" dirty="0" err="1" smtClean="0">
              <a:solidFill>
                <a:schemeClr val="tx1"/>
              </a:solidFill>
              <a:latin typeface="HelveticaNeu"/>
            </a:rPr>
            <a:t>вeщeств</a:t>
          </a:r>
          <a:r>
            <a:rPr lang="ru-RU" sz="1800" b="0" i="0" u="none" strike="noStrike" kern="1200" baseline="0" dirty="0" smtClean="0">
              <a:solidFill>
                <a:schemeClr val="tx1"/>
              </a:solidFill>
              <a:latin typeface="HelveticaNeu"/>
            </a:rPr>
            <a:t>) </a:t>
          </a:r>
        </a:p>
        <a:p>
          <a:pPr lvl="0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>
            <a:solidFill>
              <a:schemeClr val="tx1"/>
            </a:solidFill>
          </a:endParaRPr>
        </a:p>
      </dsp:txBody>
      <dsp:txXfrm>
        <a:off x="962439" y="1148108"/>
        <a:ext cx="10209416" cy="573738"/>
      </dsp:txXfrm>
    </dsp:sp>
    <dsp:sp modelId="{FFF84C55-A464-4440-9CFB-6309B76BDABE}">
      <dsp:nvSpPr>
        <dsp:cNvPr id="0" name=""/>
        <dsp:cNvSpPr/>
      </dsp:nvSpPr>
      <dsp:spPr>
        <a:xfrm>
          <a:off x="603852" y="1076391"/>
          <a:ext cx="717173" cy="7171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8CC3-3F57-428E-BD5E-D7A7A128C5A4}">
      <dsp:nvSpPr>
        <dsp:cNvPr id="0" name=""/>
        <dsp:cNvSpPr/>
      </dsp:nvSpPr>
      <dsp:spPr>
        <a:xfrm>
          <a:off x="1247161" y="1800899"/>
          <a:ext cx="9924693" cy="9891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405" tIns="50800" rIns="50800" bIns="5080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0" u="none" strike="noStrike" kern="1200" baseline="0" dirty="0" smtClean="0">
              <a:solidFill>
                <a:schemeClr val="tx1"/>
              </a:solidFill>
              <a:latin typeface="HelveticaNeu"/>
            </a:rPr>
            <a:t>суицидный</a:t>
          </a:r>
          <a:r>
            <a:rPr lang="ru-RU" sz="1800" b="0" i="0" u="none" strike="noStrike" kern="1200" baseline="0" dirty="0" smtClean="0">
              <a:solidFill>
                <a:schemeClr val="tx1"/>
              </a:solidFill>
              <a:latin typeface="HelveticaNeu"/>
            </a:rPr>
            <a:t> (самодеструкция; склонность к суицидальным действиям, обусловленная изоляцией от общества, </a:t>
          </a:r>
          <a:r>
            <a:rPr lang="ru-RU" sz="1800" b="0" i="0" u="none" strike="noStrike" kern="1200" baseline="0" dirty="0" err="1" smtClean="0">
              <a:solidFill>
                <a:schemeClr val="tx1"/>
              </a:solidFill>
              <a:latin typeface="HelveticaNeu"/>
            </a:rPr>
            <a:t>бeспомощностью</a:t>
          </a:r>
          <a:r>
            <a:rPr lang="ru-RU" sz="1800" b="0" i="0" u="none" strike="noStrike" kern="1200" baseline="0" dirty="0" smtClean="0">
              <a:solidFill>
                <a:schemeClr val="tx1"/>
              </a:solidFill>
              <a:latin typeface="HelveticaNeu"/>
            </a:rPr>
            <a:t> (</a:t>
          </a:r>
          <a:r>
            <a:rPr lang="ru-RU" sz="1800" b="0" i="0" u="none" strike="noStrike" kern="1200" baseline="0" dirty="0" err="1" smtClean="0">
              <a:solidFill>
                <a:schemeClr val="tx1"/>
              </a:solidFill>
              <a:latin typeface="HelveticaNeu"/>
            </a:rPr>
            <a:t>физичeской</a:t>
          </a:r>
          <a:r>
            <a:rPr lang="ru-RU" sz="1800" b="0" i="0" u="none" strike="noStrike" kern="1200" baseline="0" dirty="0" smtClean="0">
              <a:solidFill>
                <a:schemeClr val="tx1"/>
              </a:solidFill>
              <a:latin typeface="HelveticaNeu"/>
            </a:rPr>
            <a:t>, правовой, </a:t>
          </a:r>
          <a:r>
            <a:rPr lang="ru-RU" sz="1800" b="0" i="0" u="none" strike="noStrike" kern="1200" baseline="0" dirty="0" err="1" smtClean="0">
              <a:solidFill>
                <a:schemeClr val="tx1"/>
              </a:solidFill>
              <a:latin typeface="HelveticaNeu"/>
            </a:rPr>
            <a:t>интeллектуальной</a:t>
          </a:r>
          <a:r>
            <a:rPr lang="ru-RU" sz="1800" b="0" i="0" u="none" strike="noStrike" kern="1200" baseline="0" dirty="0" smtClean="0">
              <a:solidFill>
                <a:schemeClr val="tx1"/>
              </a:solidFill>
              <a:latin typeface="HelveticaNeu"/>
            </a:rPr>
            <a:t>), </a:t>
          </a:r>
          <a:r>
            <a:rPr lang="ru-RU" sz="1800" b="0" i="0" u="none" strike="noStrike" kern="1200" baseline="0" dirty="0" err="1" smtClean="0">
              <a:solidFill>
                <a:schemeClr val="tx1"/>
              </a:solidFill>
              <a:latin typeface="HelveticaNeu"/>
            </a:rPr>
            <a:t>нeвeриeм</a:t>
          </a:r>
          <a:r>
            <a:rPr lang="ru-RU" sz="1800" b="0" i="0" u="none" strike="noStrike" kern="1200" baseline="0" dirty="0" smtClean="0">
              <a:solidFill>
                <a:schemeClr val="tx1"/>
              </a:solidFill>
              <a:latin typeface="HelveticaNeu"/>
            </a:rPr>
            <a:t> в </a:t>
          </a:r>
          <a:r>
            <a:rPr lang="ru-RU" sz="1800" b="0" i="0" u="none" strike="noStrike" kern="1200" baseline="0" dirty="0" err="1" smtClean="0">
              <a:solidFill>
                <a:schemeClr val="tx1"/>
              </a:solidFill>
              <a:latin typeface="HelveticaNeu"/>
            </a:rPr>
            <a:t>будущee</a:t>
          </a:r>
          <a:r>
            <a:rPr lang="ru-RU" sz="1800" b="0" i="0" u="none" strike="noStrike" kern="1200" baseline="0" dirty="0" smtClean="0">
              <a:solidFill>
                <a:schemeClr val="tx1"/>
              </a:solidFill>
              <a:latin typeface="HelveticaNeu"/>
            </a:rPr>
            <a:t>, </a:t>
          </a:r>
          <a:r>
            <a:rPr lang="ru-RU" sz="1800" b="0" i="0" u="none" strike="noStrike" kern="1200" baseline="0" dirty="0" err="1" smtClean="0">
              <a:solidFill>
                <a:schemeClr val="tx1"/>
              </a:solidFill>
              <a:latin typeface="HelveticaNeu"/>
            </a:rPr>
            <a:t>потeрeй</a:t>
          </a:r>
          <a:r>
            <a:rPr lang="ru-RU" sz="1800" b="0" i="0" u="none" strike="noStrike" kern="1200" baseline="0" dirty="0" smtClean="0">
              <a:solidFill>
                <a:schemeClr val="tx1"/>
              </a:solidFill>
              <a:latin typeface="HelveticaNeu"/>
            </a:rPr>
            <a:t> </a:t>
          </a:r>
          <a:r>
            <a:rPr lang="ru-RU" sz="1800" b="0" i="0" u="none" strike="noStrike" kern="1200" baseline="0" dirty="0" err="1" smtClean="0">
              <a:solidFill>
                <a:schemeClr val="tx1"/>
              </a:solidFill>
              <a:latin typeface="HelveticaNeu"/>
            </a:rPr>
            <a:t>собствeнной</a:t>
          </a:r>
          <a:r>
            <a:rPr lang="ru-RU" sz="1800" b="0" i="0" u="none" strike="noStrike" kern="1200" baseline="0" dirty="0" smtClean="0">
              <a:solidFill>
                <a:schemeClr val="tx1"/>
              </a:solidFill>
              <a:latin typeface="HelveticaNeu"/>
            </a:rPr>
            <a:t> </a:t>
          </a:r>
          <a:r>
            <a:rPr lang="ru-RU" sz="1800" b="0" i="0" u="none" strike="noStrike" kern="1200" baseline="0" dirty="0" err="1" smtClean="0">
              <a:solidFill>
                <a:schemeClr val="tx1"/>
              </a:solidFill>
              <a:latin typeface="HelveticaNeu"/>
            </a:rPr>
            <a:t>нeзависимости</a:t>
          </a:r>
          <a:r>
            <a:rPr lang="ru-RU" sz="1800" b="0" i="0" u="none" strike="noStrike" kern="1200" baseline="0" dirty="0" smtClean="0">
              <a:solidFill>
                <a:schemeClr val="tx1"/>
              </a:solidFill>
              <a:latin typeface="HelveticaNeu"/>
            </a:rPr>
            <a:t>)</a:t>
          </a:r>
          <a:endParaRPr lang="ru-RU" kern="1200" dirty="0">
            <a:solidFill>
              <a:schemeClr val="tx1"/>
            </a:solidFill>
          </a:endParaRPr>
        </a:p>
      </dsp:txBody>
      <dsp:txXfrm>
        <a:off x="1247161" y="1800899"/>
        <a:ext cx="9924693" cy="989119"/>
      </dsp:txXfrm>
    </dsp:sp>
    <dsp:sp modelId="{35458DA3-2D95-4840-B8FB-C3454B72CF23}">
      <dsp:nvSpPr>
        <dsp:cNvPr id="0" name=""/>
        <dsp:cNvSpPr/>
      </dsp:nvSpPr>
      <dsp:spPr>
        <a:xfrm>
          <a:off x="888575" y="1936873"/>
          <a:ext cx="717173" cy="7171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28C0D9-55BD-4B3F-A840-B15B91B3277F}">
      <dsp:nvSpPr>
        <dsp:cNvPr id="0" name=""/>
        <dsp:cNvSpPr/>
      </dsp:nvSpPr>
      <dsp:spPr>
        <a:xfrm>
          <a:off x="1338071" y="2869703"/>
          <a:ext cx="9833784" cy="5737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405" tIns="50800" rIns="50800" bIns="50800" numCol="1" spcCol="1270" anchor="ctr" anchorCtr="0">
          <a:noAutofit/>
        </a:bodyPr>
        <a:lstStyle/>
        <a:p>
          <a:pPr marL="0" marR="0" lvl="0" indent="0" algn="just" defTabSz="2489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b="1" i="0" u="none" strike="noStrike" kern="1200" baseline="0" dirty="0" smtClean="0">
              <a:solidFill>
                <a:schemeClr val="tx1"/>
              </a:solidFill>
              <a:latin typeface="HelveticaNeu"/>
            </a:rPr>
            <a:t>фанатический</a:t>
          </a:r>
          <a:r>
            <a:rPr lang="ru-RU" sz="1800" b="0" i="0" u="none" strike="noStrike" kern="1200" baseline="0" dirty="0" smtClean="0">
              <a:solidFill>
                <a:schemeClr val="tx1"/>
              </a:solidFill>
              <a:latin typeface="HelveticaNeu"/>
            </a:rPr>
            <a:t> (результат фанатического влечения к чему-либо)</a:t>
          </a:r>
          <a:endParaRPr lang="ru-RU" kern="1200" dirty="0">
            <a:solidFill>
              <a:schemeClr val="tx1"/>
            </a:solidFill>
          </a:endParaRPr>
        </a:p>
      </dsp:txBody>
      <dsp:txXfrm>
        <a:off x="1338071" y="2869703"/>
        <a:ext cx="9833784" cy="573738"/>
      </dsp:txXfrm>
    </dsp:sp>
    <dsp:sp modelId="{1F85E804-72B1-49C4-A4DE-7AEFE95B4F01}">
      <dsp:nvSpPr>
        <dsp:cNvPr id="0" name=""/>
        <dsp:cNvSpPr/>
      </dsp:nvSpPr>
      <dsp:spPr>
        <a:xfrm>
          <a:off x="979484" y="2797986"/>
          <a:ext cx="717173" cy="7171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515E6E-2319-460D-8085-0E76C2D4DB43}">
      <dsp:nvSpPr>
        <dsp:cNvPr id="0" name=""/>
        <dsp:cNvSpPr/>
      </dsp:nvSpPr>
      <dsp:spPr>
        <a:xfrm>
          <a:off x="1247161" y="3730816"/>
          <a:ext cx="9924693" cy="5737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405" tIns="45720" rIns="45720" bIns="45720" numCol="1" spcCol="1270" anchor="ctr" anchorCtr="0">
          <a:noAutofit/>
        </a:bodyPr>
        <a:lstStyle/>
        <a:p>
          <a:pPr marL="0" marR="0" lvl="0" indent="0" algn="just" defTabSz="2489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b="0" i="0" u="none" strike="noStrike" kern="1200" baseline="0" dirty="0" smtClean="0">
              <a:solidFill>
                <a:schemeClr val="tx1"/>
              </a:solidFill>
              <a:latin typeface="HelveticaNeu"/>
            </a:rPr>
            <a:t> </a:t>
          </a:r>
          <a:r>
            <a:rPr lang="ru-RU" sz="2400" b="1" i="0" u="none" strike="noStrike" kern="1200" baseline="0" dirty="0" err="1" smtClean="0">
              <a:solidFill>
                <a:schemeClr val="tx1"/>
              </a:solidFill>
              <a:latin typeface="HelveticaNeu"/>
            </a:rPr>
            <a:t>аутический</a:t>
          </a:r>
          <a:r>
            <a:rPr lang="ru-RU" sz="1800" b="0" i="0" u="none" strike="noStrike" kern="1200" baseline="0" dirty="0" smtClean="0">
              <a:solidFill>
                <a:schemeClr val="tx1"/>
              </a:solidFill>
              <a:latin typeface="HelveticaNeu"/>
            </a:rPr>
            <a:t> (затруднение социальных отношений, межличностных контактов, оторванность от реальной действительности)</a:t>
          </a:r>
          <a:endParaRPr lang="ru-RU" kern="1200" dirty="0">
            <a:solidFill>
              <a:schemeClr val="tx1"/>
            </a:solidFill>
          </a:endParaRPr>
        </a:p>
      </dsp:txBody>
      <dsp:txXfrm>
        <a:off x="1247161" y="3730816"/>
        <a:ext cx="9924693" cy="573738"/>
      </dsp:txXfrm>
    </dsp:sp>
    <dsp:sp modelId="{9C1462D3-9BAF-4C4A-B31E-1E41ED45CACE}">
      <dsp:nvSpPr>
        <dsp:cNvPr id="0" name=""/>
        <dsp:cNvSpPr/>
      </dsp:nvSpPr>
      <dsp:spPr>
        <a:xfrm>
          <a:off x="888575" y="3659099"/>
          <a:ext cx="717173" cy="7171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327290-659C-4412-B6DD-19FF7F183005}">
      <dsp:nvSpPr>
        <dsp:cNvPr id="0" name=""/>
        <dsp:cNvSpPr/>
      </dsp:nvSpPr>
      <dsp:spPr>
        <a:xfrm>
          <a:off x="962439" y="4591298"/>
          <a:ext cx="10209416" cy="5737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405" tIns="60960" rIns="60960" bIns="60960" numCol="1" spcCol="1270" anchor="ctr" anchorCtr="0">
          <a:noAutofit/>
        </a:bodyPr>
        <a:lstStyle/>
        <a:p>
          <a:pPr marL="0" marR="0" lvl="0" indent="0" algn="just" defTabSz="2489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400" b="1" i="0" u="none" strike="noStrike" kern="1200" baseline="0" dirty="0" smtClean="0">
              <a:solidFill>
                <a:schemeClr val="tx1"/>
              </a:solidFill>
              <a:latin typeface="HelveticaNeu"/>
            </a:rPr>
            <a:t>нарциссический</a:t>
          </a:r>
          <a:r>
            <a:rPr lang="ru-RU" sz="1800" b="0" i="0" u="none" strike="noStrike" kern="1200" baseline="0" dirty="0" smtClean="0">
              <a:solidFill>
                <a:schemeClr val="tx1"/>
              </a:solidFill>
              <a:latin typeface="HelveticaNeu"/>
            </a:rPr>
            <a:t> (самовлюбленность, повышенная чувствительность к оценкам других людей, на этой основе отсутствие сочувствия к ним, ко всему окружающему)</a:t>
          </a:r>
          <a:endParaRPr lang="ru-RU" kern="1200" dirty="0">
            <a:solidFill>
              <a:schemeClr val="tx1"/>
            </a:solidFill>
          </a:endParaRPr>
        </a:p>
      </dsp:txBody>
      <dsp:txXfrm>
        <a:off x="962439" y="4591298"/>
        <a:ext cx="10209416" cy="573738"/>
      </dsp:txXfrm>
    </dsp:sp>
    <dsp:sp modelId="{EEC5B6AD-FD9F-497E-A290-B19DE74351CF}">
      <dsp:nvSpPr>
        <dsp:cNvPr id="0" name=""/>
        <dsp:cNvSpPr/>
      </dsp:nvSpPr>
      <dsp:spPr>
        <a:xfrm>
          <a:off x="603852" y="4519581"/>
          <a:ext cx="717173" cy="7171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CC609-618D-4908-BEAB-DA93ACE20A9A}">
      <dsp:nvSpPr>
        <dsp:cNvPr id="0" name=""/>
        <dsp:cNvSpPr/>
      </dsp:nvSpPr>
      <dsp:spPr>
        <a:xfrm>
          <a:off x="442867" y="5452411"/>
          <a:ext cx="10728988" cy="5737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405" tIns="45720" rIns="45720" bIns="45720" numCol="1" spcCol="1270" anchor="ctr" anchorCtr="0">
          <a:noAutofit/>
        </a:bodyPr>
        <a:lstStyle/>
        <a:p>
          <a:pPr marL="0" marR="0" lvl="0" indent="0" algn="just" defTabSz="2489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1800" b="0" i="0" u="none" strike="noStrike" kern="1200" baseline="0" dirty="0" smtClean="0">
            <a:solidFill>
              <a:schemeClr val="tx1"/>
            </a:solidFill>
            <a:latin typeface="HelveticaNeu"/>
          </a:endParaRPr>
        </a:p>
        <a:p>
          <a:pPr marL="0" marR="0" lvl="0" indent="0" algn="just" defTabSz="2489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800" b="1" i="0" u="none" strike="noStrike" kern="1200" baseline="0" dirty="0" smtClean="0">
              <a:solidFill>
                <a:schemeClr val="tx1"/>
              </a:solidFill>
              <a:latin typeface="HelveticaNeu"/>
            </a:rPr>
            <a:t>конформистский </a:t>
          </a:r>
          <a:r>
            <a:rPr lang="ru-RU" sz="1800" b="0" i="0" u="none" strike="noStrike" kern="1200" baseline="0" dirty="0" smtClean="0">
              <a:solidFill>
                <a:schemeClr val="tx1"/>
              </a:solidFill>
              <a:latin typeface="HelveticaNeu"/>
            </a:rPr>
            <a:t>(приспособленчество, приверженность к позиции сильнейшего)</a:t>
          </a:r>
          <a:endParaRPr lang="ru-RU" sz="1800" kern="1200" dirty="0" smtClean="0">
            <a:solidFill>
              <a:schemeClr val="tx1"/>
            </a:solidFill>
          </a:endParaRPr>
        </a:p>
        <a:p>
          <a:pPr lvl="0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>
            <a:solidFill>
              <a:schemeClr val="tx1"/>
            </a:solidFill>
          </a:endParaRPr>
        </a:p>
      </dsp:txBody>
      <dsp:txXfrm>
        <a:off x="442867" y="5452411"/>
        <a:ext cx="10728988" cy="573738"/>
      </dsp:txXfrm>
    </dsp:sp>
    <dsp:sp modelId="{3A12E87F-D772-4D70-9F49-23E8B6BC4CC0}">
      <dsp:nvSpPr>
        <dsp:cNvPr id="0" name=""/>
        <dsp:cNvSpPr/>
      </dsp:nvSpPr>
      <dsp:spPr>
        <a:xfrm>
          <a:off x="84280" y="5380694"/>
          <a:ext cx="717173" cy="7171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A8A5-938B-4F9B-800C-EA5FC0024B1B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1A79-8780-4D4F-97BC-40E04CA8D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4610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A8A5-938B-4F9B-800C-EA5FC0024B1B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1A79-8780-4D4F-97BC-40E04CA8D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6902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A8A5-938B-4F9B-800C-EA5FC0024B1B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1A79-8780-4D4F-97BC-40E04CA8D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3146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A8A5-938B-4F9B-800C-EA5FC0024B1B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1A79-8780-4D4F-97BC-40E04CA8D0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07444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A8A5-938B-4F9B-800C-EA5FC0024B1B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1A79-8780-4D4F-97BC-40E04CA8D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2242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A8A5-938B-4F9B-800C-EA5FC0024B1B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1A79-8780-4D4F-97BC-40E04CA8D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5249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A8A5-938B-4F9B-800C-EA5FC0024B1B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1A79-8780-4D4F-97BC-40E04CA8D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3647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A8A5-938B-4F9B-800C-EA5FC0024B1B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1A79-8780-4D4F-97BC-40E04CA8D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1198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A8A5-938B-4F9B-800C-EA5FC0024B1B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1A79-8780-4D4F-97BC-40E04CA8D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573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A8A5-938B-4F9B-800C-EA5FC0024B1B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1A79-8780-4D4F-97BC-40E04CA8D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820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A8A5-938B-4F9B-800C-EA5FC0024B1B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1A79-8780-4D4F-97BC-40E04CA8D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2314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A8A5-938B-4F9B-800C-EA5FC0024B1B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1A79-8780-4D4F-97BC-40E04CA8D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7708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A8A5-938B-4F9B-800C-EA5FC0024B1B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1A79-8780-4D4F-97BC-40E04CA8D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2073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A8A5-938B-4F9B-800C-EA5FC0024B1B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1A79-8780-4D4F-97BC-40E04CA8D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065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A8A5-938B-4F9B-800C-EA5FC0024B1B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1A79-8780-4D4F-97BC-40E04CA8D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066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A8A5-938B-4F9B-800C-EA5FC0024B1B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1A79-8780-4D4F-97BC-40E04CA8D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22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A8A5-938B-4F9B-800C-EA5FC0024B1B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1A79-8780-4D4F-97BC-40E04CA8D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3406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63A8A5-938B-4F9B-800C-EA5FC0024B1B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5631A79-8780-4D4F-97BC-40E04CA8D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386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00012" y="434805"/>
            <a:ext cx="860308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0" i="0" u="none" strike="noStrike" baseline="0" dirty="0" smtClean="0">
              <a:solidFill>
                <a:srgbClr val="000000"/>
              </a:solidFill>
              <a:latin typeface="HelveticaNeu"/>
            </a:endParaRPr>
          </a:p>
          <a:p>
            <a:endParaRPr lang="ru-RU" sz="2000" b="0" i="0" u="none" strike="noStrike" baseline="0" dirty="0" smtClean="0">
              <a:latin typeface="HelveticaNeu"/>
            </a:endParaRPr>
          </a:p>
          <a:p>
            <a:pPr algn="ctr"/>
            <a:r>
              <a:rPr lang="ru-RU" sz="4000" b="0" i="0" u="none" strike="noStrike" baseline="0" dirty="0" smtClean="0">
                <a:latin typeface="HelveticaNeu"/>
              </a:rPr>
              <a:t> </a:t>
            </a:r>
            <a:r>
              <a:rPr lang="ru-RU" sz="5400" b="1" i="0" u="none" strike="noStrike" baseline="0" dirty="0" smtClean="0">
                <a:latin typeface="HelveticaNeu"/>
              </a:rPr>
              <a:t>АЛГОРИТМ ДЕЙСТВИЙ ДЛЯ ПЕДАГОГОВ </a:t>
            </a:r>
            <a:endParaRPr lang="ru-RU" sz="5400" b="0" i="0" u="none" strike="noStrike" baseline="0" dirty="0" smtClean="0">
              <a:latin typeface="HelveticaNeu"/>
            </a:endParaRPr>
          </a:p>
          <a:p>
            <a:pPr algn="ctr"/>
            <a:r>
              <a:rPr lang="ru-RU" sz="3600" b="0" i="0" u="none" strike="noStrike" baseline="0" dirty="0" smtClean="0">
                <a:latin typeface="HelveticaNeu"/>
              </a:rPr>
              <a:t>по раннему выявлению и реагированию на деструктивное поведение несовершеннолетних, проявляющееся под воздействием информации негативного характера, распространяемой в сети Интернет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653758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941" y="98659"/>
            <a:ext cx="1164515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0" i="0" u="none" strike="noStrike" baseline="0" dirty="0" smtClean="0">
              <a:solidFill>
                <a:srgbClr val="000000"/>
              </a:solidFill>
              <a:latin typeface="HelveticaNeu"/>
            </a:endParaRPr>
          </a:p>
          <a:p>
            <a:pPr algn="ctr"/>
            <a:r>
              <a:rPr lang="ru-RU" sz="3200" b="1" i="0" u="none" strike="noStrike" baseline="0" dirty="0" smtClean="0">
                <a:latin typeface="HelveticaNeu"/>
              </a:rPr>
              <a:t>В ХОДЕ БЕСЕДЫ С НЕСОВЕРШЕННОЛЕТНИМИ ПЕДАГОГУ РЕКОМЕНДУЕТСЯ </a:t>
            </a:r>
            <a:endParaRPr lang="ru-RU" b="1" i="0" u="none" strike="noStrike" baseline="0" dirty="0" smtClean="0">
              <a:latin typeface="HelveticaNeu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b="0" i="0" u="none" strike="noStrike" baseline="0" dirty="0" smtClean="0">
                <a:latin typeface="HelveticaNeu"/>
              </a:rPr>
              <a:t>основной упор сделать на установление психологического контакта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b="0" i="0" u="none" strike="noStrike" baseline="0" dirty="0" smtClean="0">
                <a:latin typeface="HelveticaNeu"/>
              </a:rPr>
              <a:t>проявить полное знание обсуждаемой темы, терпение, настойчивость, доброжелательность, иначе можно спровоцировать у подростков эмоциональный дискомфорт, недоверие и агрессию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b="0" i="0" u="none" strike="noStrike" baseline="0" dirty="0" smtClean="0">
                <a:latin typeface="HelveticaNeu"/>
              </a:rPr>
              <a:t>поддерживать позитивные суждения, вселять веру в свои силы, в возможность благоприятных жизненных перспектив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b="0" i="0" u="none" strike="noStrike" baseline="0" dirty="0" smtClean="0">
                <a:latin typeface="HelveticaNeu"/>
              </a:rPr>
              <a:t>помнить, что запретительные меры малоэффективны (введение запрета заставит подростка замкнуться в себе, стать более скрытным, охраняющим групповые «ценности», что еще больше сплотит группу несовершеннолетних с </a:t>
            </a:r>
            <a:r>
              <a:rPr lang="ru-RU" sz="2800" b="0" i="0" u="none" strike="noStrike" baseline="0" dirty="0" err="1" smtClean="0">
                <a:latin typeface="HelveticaNeu"/>
              </a:rPr>
              <a:t>девиантным</a:t>
            </a:r>
            <a:r>
              <a:rPr lang="ru-RU" sz="2800" b="0" i="0" u="none" strike="noStrike" baseline="0" dirty="0" smtClean="0">
                <a:latin typeface="HelveticaNeu"/>
              </a:rPr>
              <a:t> поведением) </a:t>
            </a:r>
          </a:p>
        </p:txBody>
      </p:sp>
    </p:spTree>
    <p:extLst>
      <p:ext uri="{BB962C8B-B14F-4D97-AF65-F5344CB8AC3E}">
        <p14:creationId xmlns:p14="http://schemas.microsoft.com/office/powerpoint/2010/main" xmlns="" val="1188297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941" y="98659"/>
            <a:ext cx="1164515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0" i="0" u="none" strike="noStrike" baseline="0" dirty="0" smtClean="0">
              <a:solidFill>
                <a:srgbClr val="000000"/>
              </a:solidFill>
              <a:latin typeface="HelveticaNeu"/>
            </a:endParaRPr>
          </a:p>
          <a:p>
            <a:pPr algn="ctr"/>
            <a:r>
              <a:rPr lang="ru-RU" sz="3200" b="1" i="0" u="none" strike="noStrike" baseline="0" dirty="0" smtClean="0">
                <a:latin typeface="HelveticaNeu"/>
              </a:rPr>
              <a:t>В ХОДЕ БЕСЕДЫ С НЕСОВЕРШЕННОЛЕТНИМИ ПЕДАГОГУ РЕКОМЕНДУЕТСЯ </a:t>
            </a:r>
            <a:endParaRPr lang="ru-RU" b="1" i="0" u="none" strike="noStrike" baseline="0" dirty="0" smtClean="0">
              <a:latin typeface="HelveticaNeu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0" i="0" u="none" strike="noStrike" baseline="0" dirty="0" smtClean="0">
                <a:latin typeface="HelveticaNeu"/>
              </a:rPr>
              <a:t>раскрыть пагубность и бесперспективность противоправного поведения, подкрепляя хорошо известными несовершеннолетним фактами (можно предложить ребенку встать на место жертвы преступления и с этой точки зрения оценить справедливость и логичность криминальной субкультуры)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0" i="0" u="none" strike="noStrike" baseline="0" dirty="0" smtClean="0">
                <a:latin typeface="HelveticaNeu"/>
              </a:rPr>
              <a:t>обеспечить осознание обучающимися степени риска противоправного поведения и суровости ответственности за совершенное преступление (привести примеры деструктивного манипулирования, спровоцировавшие психологический срыв у ребенка, повлекшие причинение вреда здоровью себе и/или окружающим, совершение преступления)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0" i="0" u="none" strike="noStrike" baseline="0" dirty="0" smtClean="0">
                <a:latin typeface="HelveticaNeu"/>
              </a:rPr>
              <a:t>провести совместный с детьми критический анализ негативного контента, «друзей и товарищей», идеализирующих криминальный образ жизни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0" i="0" u="none" strike="noStrike" baseline="0" dirty="0" smtClean="0">
                <a:latin typeface="HelveticaNeu"/>
              </a:rPr>
              <a:t>После проведения беседы важно обязательно фиксировать реакцию обучающихся, наблюдать за изменением в их поведении.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04051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3988" y="1630105"/>
            <a:ext cx="94801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0" i="0" u="none" strike="noStrike" baseline="0" dirty="0" smtClean="0">
              <a:solidFill>
                <a:srgbClr val="000000"/>
              </a:solidFill>
              <a:latin typeface="HelveticaNeu"/>
            </a:endParaRPr>
          </a:p>
          <a:p>
            <a:pPr algn="ctr"/>
            <a:r>
              <a:rPr lang="ru-RU" sz="4000" b="1" i="0" u="none" strike="noStrike" baseline="0" dirty="0" smtClean="0">
                <a:solidFill>
                  <a:srgbClr val="FF0000"/>
                </a:solidFill>
                <a:latin typeface="HelveticaNeu"/>
              </a:rPr>
              <a:t>ЛУЧШАЯ ПРОФИЛАКТИКА НЕГАТИВНЫХ ПОСЛЕДСТВИЙ — ДОВЕРИТЕЛЬНОЕ ОБЩЕНИЕ С ПОДРОСТКОМ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8958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9854" y="687691"/>
            <a:ext cx="1074098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0" i="0" u="none" strike="noStrike" baseline="0" dirty="0" smtClean="0">
              <a:solidFill>
                <a:srgbClr val="000000"/>
              </a:solidFill>
              <a:latin typeface="HelveticaNeu"/>
            </a:endParaRPr>
          </a:p>
          <a:p>
            <a:pPr algn="just"/>
            <a:r>
              <a:rPr lang="ru-RU" sz="4000" b="1" i="1" u="none" strike="noStrike" baseline="0" dirty="0" smtClean="0">
                <a:latin typeface="HelveticaNeu"/>
              </a:rPr>
              <a:t>Деструктивное поведение </a:t>
            </a:r>
            <a:r>
              <a:rPr lang="ru-RU" sz="3200" b="0" i="0" u="none" strike="noStrike" baseline="0" dirty="0" smtClean="0">
                <a:latin typeface="HelveticaNeu"/>
              </a:rPr>
              <a:t>— форма активности личности, связанная с разрушением субъектом структур, как «составляющих» его (организм), так и заключающих его в «себе» (общество). В зависимости от определенных ситуационных, социокультурных и индивидуально- психологических факторов деструкция может быть направлена человеком на самого себя или вовне, выступать в виде импульсивного, неосознанного, рефлекторного или сознательного, расчетливого поступка.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316142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722" y="-349623"/>
            <a:ext cx="112561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0" i="0" u="none" strike="noStrike" baseline="0" dirty="0" smtClean="0">
              <a:solidFill>
                <a:srgbClr val="000000"/>
              </a:solidFill>
              <a:latin typeface="HelveticaNeu"/>
            </a:endParaRPr>
          </a:p>
          <a:p>
            <a:pPr algn="ctr">
              <a:tabLst>
                <a:tab pos="631825" algn="l"/>
              </a:tabLst>
            </a:pPr>
            <a:r>
              <a:rPr lang="ru-RU" sz="3200" b="1" i="1" u="none" strike="noStrike" baseline="0" dirty="0" smtClean="0">
                <a:latin typeface="HelveticaNeu"/>
              </a:rPr>
              <a:t>ТИПЫ ДЕСТРУКТИВНОЙ МОДЕЛИ ПОВЕДЕНИЯ 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977738673"/>
              </p:ext>
            </p:extLst>
          </p:nvPr>
        </p:nvGraphicFramePr>
        <p:xfrm>
          <a:off x="315722" y="544854"/>
          <a:ext cx="11256136" cy="6313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50070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1696" t="16176" r="34463" b="6985"/>
          <a:stretch/>
        </p:blipFill>
        <p:spPr>
          <a:xfrm>
            <a:off x="2743200" y="-161365"/>
            <a:ext cx="6347012" cy="813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0407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2111" t="17279" r="33010" b="21323"/>
          <a:stretch/>
        </p:blipFill>
        <p:spPr>
          <a:xfrm>
            <a:off x="2743200" y="-26014"/>
            <a:ext cx="6925235" cy="68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8815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2729" y="0"/>
            <a:ext cx="1171238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u-RU" sz="2800" b="0" i="0" u="none" strike="noStrike" baseline="0" dirty="0" smtClean="0">
              <a:solidFill>
                <a:srgbClr val="000000"/>
              </a:solidFill>
              <a:latin typeface="HelveticaNeu"/>
            </a:endParaRPr>
          </a:p>
          <a:p>
            <a:pPr algn="ctr"/>
            <a:r>
              <a:rPr lang="ru-RU" sz="3600" b="1" i="0" u="none" strike="noStrike" baseline="0" dirty="0" smtClean="0">
                <a:latin typeface="HelveticaNeu"/>
              </a:rPr>
              <a:t>ПСИХОЛОГИЧЕСКИЕ ПРИЗНАКИ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0" i="0" u="none" strike="noStrike" baseline="0" dirty="0" smtClean="0">
                <a:latin typeface="HelveticaNeu"/>
              </a:rPr>
              <a:t>повышенная возбудимость, тревожность, перерастающая в грубость, откровенную агрессию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0" i="0" u="none" strike="noStrike" baseline="0" dirty="0" smtClean="0">
                <a:latin typeface="HelveticaNeu"/>
              </a:rPr>
              <a:t>зацикленность на негативных эмоциях, склонность к депрессии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0" i="0" u="none" strike="noStrike" baseline="0" dirty="0" smtClean="0">
                <a:latin typeface="HelveticaNeu"/>
              </a:rPr>
              <a:t>проявление навязчивых движений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0" i="0" u="none" strike="noStrike" baseline="0" dirty="0" smtClean="0">
                <a:latin typeface="HelveticaNeu"/>
              </a:rPr>
              <a:t>неспособность сопереживать, сочувствовать другим людям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0" i="0" u="none" strike="noStrike" baseline="0" dirty="0" smtClean="0">
                <a:latin typeface="HelveticaNeu"/>
              </a:rPr>
              <a:t>утрата прежнего эмоционального контакта с одноклассниками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0" i="0" u="none" strike="noStrike" baseline="0" dirty="0" smtClean="0">
                <a:latin typeface="HelveticaNeu"/>
              </a:rPr>
              <a:t>стремление показать свое «бесстрашие» окружающим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0" i="0" u="none" strike="noStrike" baseline="0" dirty="0" smtClean="0">
                <a:latin typeface="HelveticaNeu"/>
              </a:rPr>
              <a:t>стремление быть в центре внимания любой ценой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0" i="0" u="none" strike="noStrike" baseline="0" dirty="0" smtClean="0">
                <a:latin typeface="HelveticaNeu"/>
              </a:rPr>
              <a:t>нелюдимость, отчужденность в школьной среде, отсутствие друзей, низкие коммуникативные навыки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0" i="0" u="none" strike="noStrike" baseline="0" dirty="0" smtClean="0">
                <a:latin typeface="HelveticaNeu"/>
              </a:rPr>
              <a:t>избегание зрительного контакта (уводит взгляд, предпочитает смотреть вниз, себе под ноги)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096219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435" y="309282"/>
            <a:ext cx="1191857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0" i="0" u="none" strike="noStrike" baseline="0" dirty="0" smtClean="0">
              <a:solidFill>
                <a:srgbClr val="000000"/>
              </a:solidFill>
              <a:latin typeface="HelveticaNeu"/>
            </a:endParaRPr>
          </a:p>
          <a:p>
            <a:pPr algn="ctr"/>
            <a:r>
              <a:rPr lang="ru-RU" sz="2800" b="1" i="0" u="none" strike="noStrike" baseline="0" dirty="0" smtClean="0">
                <a:latin typeface="HelveticaNeu"/>
              </a:rPr>
              <a:t>НЕОБХОДИМЫЕ ДЕЙСТВИЯ ПЕДАГОГА ПРИ ОБНАРУЖЕНИИ ПРИЗНАКОВ ДЕСТРУКТИВНОГО ПОВЕДЕНИЯ У ОБУЧАЮЩИХСЯ </a:t>
            </a:r>
            <a:endParaRPr lang="ru-RU" sz="2800" b="0" i="0" u="none" strike="noStrike" baseline="0" dirty="0" smtClean="0">
              <a:latin typeface="HelveticaNeu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b="0" i="0" u="none" strike="noStrike" baseline="0" dirty="0" smtClean="0">
                <a:latin typeface="HelveticaNeu"/>
              </a:rPr>
              <a:t>привлечь к работе с несовершеннолетним педагога- психолога для проведения диагностических и, при необходимости, коррекционных мероприятий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b="0" i="0" u="none" strike="noStrike" baseline="0" dirty="0" smtClean="0">
                <a:latin typeface="HelveticaNeu"/>
              </a:rPr>
              <a:t>проинформировать родителей (законных представителей) несовершеннолетнего и определить единую воспитательную стратегию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b="0" i="0" u="none" strike="noStrike" baseline="0" dirty="0" smtClean="0">
                <a:latin typeface="HelveticaNeu"/>
              </a:rPr>
              <a:t>проинформировать классного руководителя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b="0" i="0" u="none" strike="noStrike" baseline="0" dirty="0" smtClean="0">
                <a:latin typeface="HelveticaNeu"/>
              </a:rPr>
              <a:t>сообщить о признаках противоправных деяний несовершеннолетнего администрации образовательной организации для принятия решения об информировании сотрудника подразделения по делам несовершеннолетних органа внутренних дел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059322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812" y="-427468"/>
            <a:ext cx="1181548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0" i="0" u="none" strike="noStrike" baseline="0" dirty="0" smtClean="0">
              <a:solidFill>
                <a:srgbClr val="000000"/>
              </a:solidFill>
              <a:latin typeface="HelveticaNeu"/>
            </a:endParaRPr>
          </a:p>
          <a:p>
            <a:pPr algn="ctr"/>
            <a:r>
              <a:rPr lang="ru-RU" sz="3600" b="1" i="0" u="none" strike="noStrike" baseline="0" dirty="0" smtClean="0">
                <a:latin typeface="HelveticaNeu"/>
              </a:rPr>
              <a:t>ДЕЙСТВИЯ ПЕДАГОГА ПРИ СОПРОВОЖДЕНИИ НЕСОВЕРШЕННОЛЕТНЕГО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b="0" i="0" u="none" strike="noStrike" baseline="0" dirty="0" smtClean="0">
                <a:latin typeface="HelveticaNeu"/>
              </a:rPr>
              <a:t>выстроить конструктивное взаимодействие с ребенком и его родителями (законными представителями), иными значимыми для ребенка лицами, мнение которых для него важно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0" i="0" u="none" strike="noStrike" baseline="0" dirty="0" smtClean="0">
                <a:latin typeface="HelveticaNeu"/>
              </a:rPr>
              <a:t>выявить проблемы, особенности развития и потенциала несовершеннолетнего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0" i="0" u="none" strike="noStrike" baseline="0" dirty="0" smtClean="0">
                <a:latin typeface="HelveticaNeu"/>
              </a:rPr>
              <a:t>обеспечить постоянную поддержку ребенку в направлении позитивных изменений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0" i="0" u="none" strike="noStrike" baseline="0" dirty="0" smtClean="0">
                <a:latin typeface="HelveticaNeu"/>
              </a:rPr>
              <a:t>организовать специализированную комплексную помощь в процессе индивидуального сопровождения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b="0" i="0" u="none" strike="noStrike" baseline="0" dirty="0" smtClean="0">
                <a:latin typeface="HelveticaNeu"/>
              </a:rPr>
              <a:t>оказать индивидуальную помощь в развитии социальной компетентности через вовлечение подростка в различные мероприятия (учебные, воспитательные, трудовые, общественно-полезные, спортивные и др.)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b="0" i="0" u="none" strike="noStrike" baseline="0" dirty="0" smtClean="0">
                <a:latin typeface="HelveticaNeu"/>
              </a:rPr>
              <a:t>обеспечить поддержку подростка социальной группой несовершеннолетних (одноклассников), имеющей позитивные социальные цели (применяется только при исключении возможности вовлечения других детей в деструктивную деятельность)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b="0" i="0" u="none" strike="noStrike" baseline="0" dirty="0" smtClean="0">
                <a:latin typeface="HelveticaNeu"/>
              </a:rPr>
              <a:t>организовать взаимодействие специалистов с семьей несовершеннолетнего по его сопровождению; а также при необходимости работу по коррекции детско-родительских отношений </a:t>
            </a:r>
          </a:p>
        </p:txBody>
      </p:sp>
    </p:spTree>
    <p:extLst>
      <p:ext uri="{BB962C8B-B14F-4D97-AF65-F5344CB8AC3E}">
        <p14:creationId xmlns:p14="http://schemas.microsoft.com/office/powerpoint/2010/main" xmlns="" val="4172194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941" y="0"/>
            <a:ext cx="11779623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i="0" u="none" strike="noStrike" baseline="0" dirty="0" smtClean="0">
              <a:latin typeface="HelveticaNeu"/>
            </a:endParaRPr>
          </a:p>
          <a:p>
            <a:pPr algn="ctr"/>
            <a:r>
              <a:rPr lang="ru-RU" sz="3200" b="1" i="0" u="none" strike="noStrike" baseline="0" dirty="0" smtClean="0">
                <a:latin typeface="HelveticaNeu"/>
              </a:rPr>
              <a:t>Главная цель </a:t>
            </a:r>
            <a:r>
              <a:rPr lang="ru-RU" sz="3200" b="0" i="0" u="none" strike="noStrike" baseline="0" dirty="0" smtClean="0">
                <a:latin typeface="HelveticaNeu"/>
              </a:rPr>
              <a:t>— переключить внимание и активизировать положительные качества и внутренний потенциал ребенка, мотивировать его на социально-позитивное и законопослушное поведение. </a:t>
            </a:r>
          </a:p>
          <a:p>
            <a:pPr algn="just"/>
            <a:endParaRPr lang="ru-RU" sz="2400" b="0" i="0" u="none" strike="noStrike" baseline="0" dirty="0" smtClean="0">
              <a:latin typeface="HelveticaNeu"/>
            </a:endParaRPr>
          </a:p>
          <a:p>
            <a:pPr algn="just"/>
            <a:r>
              <a:rPr lang="ru-RU" sz="2400" b="0" i="0" u="none" strike="noStrike" baseline="0" dirty="0" smtClean="0">
                <a:latin typeface="HelveticaNeu"/>
              </a:rPr>
              <a:t>Важной составляющей воспитательной деятельности педагога является </a:t>
            </a:r>
            <a:r>
              <a:rPr lang="ru-RU" sz="2400" b="1" i="0" u="none" strike="noStrike" baseline="0" dirty="0" smtClean="0">
                <a:latin typeface="HelveticaNeu"/>
              </a:rPr>
              <a:t>мотивирование обучающихся к участию в детских и молодежных объединениях </a:t>
            </a:r>
            <a:r>
              <a:rPr lang="ru-RU" sz="2400" b="0" i="0" u="none" strike="noStrike" baseline="0" dirty="0" smtClean="0">
                <a:latin typeface="HelveticaNeu"/>
              </a:rPr>
              <a:t>(например, в Общероссийской общественно-государственной детско-юношеской организации «Российское движение школьников»). </a:t>
            </a:r>
          </a:p>
          <a:p>
            <a:pPr algn="just"/>
            <a:r>
              <a:rPr lang="ru-RU" sz="2400" b="0" i="0" u="none" strike="noStrike" baseline="0" dirty="0" smtClean="0">
                <a:latin typeface="HelveticaNeu"/>
              </a:rPr>
              <a:t>Важно, чтобы воспитательная работа педагога с несовершеннолетними обучающимися была направлена не только на устранение последствий деструктивных действий, но и на </a:t>
            </a:r>
            <a:r>
              <a:rPr lang="ru-RU" sz="2400" b="1" i="0" u="none" strike="noStrike" baseline="0" dirty="0" smtClean="0">
                <a:latin typeface="HelveticaNeu"/>
              </a:rPr>
              <a:t>предотвращение возникновения </a:t>
            </a:r>
            <a:r>
              <a:rPr lang="ru-RU" sz="2400" b="0" i="0" u="none" strike="noStrike" baseline="0" dirty="0" smtClean="0">
                <a:latin typeface="HelveticaNeu"/>
              </a:rPr>
              <a:t>деструктивного поведения несовершеннолетних - формирования благоприятного психологического климата в школьном коллективе: безопасности, взаимопомощи, принятия иной точки зрения и т.д.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292777603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25</TotalTime>
  <Words>779</Words>
  <Application>Microsoft Office PowerPoint</Application>
  <PresentationFormat>Произвольный</PresentationFormat>
  <Paragraphs>61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Капля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Админ</cp:lastModifiedBy>
  <cp:revision>6</cp:revision>
  <dcterms:created xsi:type="dcterms:W3CDTF">2020-10-14T06:18:44Z</dcterms:created>
  <dcterms:modified xsi:type="dcterms:W3CDTF">2022-05-25T07:06:39Z</dcterms:modified>
</cp:coreProperties>
</file>