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61" r:id="rId6"/>
    <p:sldId id="264" r:id="rId7"/>
    <p:sldId id="263" r:id="rId8"/>
    <p:sldId id="262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ru-R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03-003-1640-g.-Nachalo-Anglijskoj-revoljutsii_.jpg"/>
          <p:cNvPicPr>
            <a:picLocks noChangeAspect="1"/>
          </p:cNvPicPr>
          <p:nvPr/>
        </p:nvPicPr>
        <p:blipFill>
          <a:blip r:embed="rId2" cstate="email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892286"/>
            <a:ext cx="6477000" cy="1914144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/>
                <a:cs typeface="Times New Roman"/>
              </a:rPr>
              <a:t>Английская революция </a:t>
            </a:r>
            <a:r>
              <a:rPr lang="en-US" dirty="0" smtClean="0">
                <a:latin typeface="Times New Roman"/>
                <a:cs typeface="Times New Roman"/>
              </a:rPr>
              <a:t>XVII </a:t>
            </a:r>
            <a:r>
              <a:rPr lang="ru-RU" dirty="0" smtClean="0">
                <a:latin typeface="Times New Roman"/>
                <a:cs typeface="Times New Roman"/>
              </a:rPr>
              <a:t>века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7378" y="2806430"/>
            <a:ext cx="4830306" cy="1174088"/>
          </a:xfrm>
        </p:spPr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Парламентский этап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1640-1642 гг.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025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9955"/>
            <a:ext cx="7612520" cy="604353"/>
          </a:xfrm>
        </p:spPr>
        <p:txBody>
          <a:bodyPr/>
          <a:lstStyle/>
          <a:p>
            <a:r>
              <a:rPr lang="ru-RU" sz="4000" dirty="0" smtClean="0">
                <a:latin typeface="Times New Roman"/>
                <a:cs typeface="Times New Roman"/>
              </a:rPr>
              <a:t>Парламентский этап революции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272" y="1018318"/>
            <a:ext cx="3867192" cy="583968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1628г. – «</a:t>
            </a:r>
            <a:r>
              <a:rPr lang="ru-RU" sz="1600" b="1" dirty="0" smtClean="0">
                <a:latin typeface="Times New Roman"/>
                <a:cs typeface="Times New Roman"/>
              </a:rPr>
              <a:t>Петиция о праве</a:t>
            </a:r>
            <a:r>
              <a:rPr lang="ru-RU" sz="1600" dirty="0" smtClean="0">
                <a:latin typeface="Times New Roman"/>
                <a:cs typeface="Times New Roman"/>
              </a:rPr>
              <a:t>» подана парламентом королю. Требование соблюдать права парламента</a:t>
            </a:r>
          </a:p>
          <a:p>
            <a:r>
              <a:rPr lang="ru-RU" sz="1600" dirty="0" smtClean="0">
                <a:latin typeface="Times New Roman"/>
                <a:cs typeface="Times New Roman"/>
              </a:rPr>
              <a:t>1630-е гг. Усложнение англо-шотландских отношений из-за стремления Шотландии к независимости. Попытка в 1637г. Ввести англиканские обряды в шотландской церкви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ru-RU" sz="1600" dirty="0" smtClean="0">
              <a:latin typeface="Times New Roman"/>
              <a:cs typeface="Times New Roman"/>
            </a:endParaRPr>
          </a:p>
          <a:p>
            <a:r>
              <a:rPr lang="ru-RU" sz="1600" dirty="0" smtClean="0">
                <a:latin typeface="Times New Roman"/>
                <a:cs typeface="Times New Roman"/>
              </a:rPr>
              <a:t>Апрель-май 1640г. – созыв «</a:t>
            </a:r>
            <a:r>
              <a:rPr lang="ru-RU" sz="1600" b="1" dirty="0" smtClean="0">
                <a:latin typeface="Times New Roman"/>
                <a:cs typeface="Times New Roman"/>
              </a:rPr>
              <a:t>короткого парламента</a:t>
            </a:r>
            <a:r>
              <a:rPr lang="ru-RU" sz="1600" dirty="0" smtClean="0">
                <a:latin typeface="Times New Roman"/>
                <a:cs typeface="Times New Roman"/>
              </a:rPr>
              <a:t>» для ввода налога. Парламент повторил просьбу 1628г. В ответ – роспуск =</a:t>
            </a:r>
            <a:r>
              <a:rPr lang="en-US" sz="1600" dirty="0" smtClean="0">
                <a:latin typeface="Times New Roman"/>
                <a:cs typeface="Times New Roman"/>
              </a:rPr>
              <a:t>&gt; </a:t>
            </a:r>
            <a:r>
              <a:rPr lang="ru-RU" sz="1600" dirty="0" smtClean="0">
                <a:latin typeface="Times New Roman"/>
                <a:cs typeface="Times New Roman"/>
              </a:rPr>
              <a:t>волнения в стране</a:t>
            </a:r>
          </a:p>
          <a:p>
            <a:r>
              <a:rPr lang="ru-RU" sz="1600" dirty="0" smtClean="0">
                <a:latin typeface="Times New Roman"/>
                <a:cs typeface="Times New Roman"/>
              </a:rPr>
              <a:t>Ноябрь 1640г. Созыв «</a:t>
            </a:r>
            <a:r>
              <a:rPr lang="ru-RU" sz="1600" b="1" dirty="0" smtClean="0">
                <a:latin typeface="Times New Roman"/>
                <a:cs typeface="Times New Roman"/>
              </a:rPr>
              <a:t>долгого» парламента</a:t>
            </a:r>
            <a:r>
              <a:rPr lang="ru-RU" sz="1600" dirty="0" smtClean="0">
                <a:latin typeface="Times New Roman"/>
                <a:cs typeface="Times New Roman"/>
              </a:rPr>
              <a:t> (12 лет)</a:t>
            </a:r>
          </a:p>
          <a:p>
            <a:r>
              <a:rPr lang="ru-RU" sz="1600" dirty="0" smtClean="0">
                <a:latin typeface="Times New Roman"/>
                <a:cs typeface="Times New Roman"/>
              </a:rPr>
              <a:t>1642г. Король отверг Великую ремонстрацию и попытался арестовать оппозицию</a:t>
            </a:r>
          </a:p>
          <a:p>
            <a:r>
              <a:rPr lang="ru-RU" sz="1600" dirty="0" smtClean="0">
                <a:latin typeface="Times New Roman"/>
                <a:cs typeface="Times New Roman"/>
              </a:rPr>
              <a:t>Король бежал из столицы и стал собирать соратников (</a:t>
            </a:r>
            <a:r>
              <a:rPr lang="ru-RU" sz="1600" b="1" dirty="0" smtClean="0">
                <a:latin typeface="Times New Roman"/>
                <a:cs typeface="Times New Roman"/>
              </a:rPr>
              <a:t>кавалеров</a:t>
            </a:r>
            <a:r>
              <a:rPr lang="ru-RU" sz="1600" dirty="0" smtClean="0">
                <a:latin typeface="Times New Roman"/>
                <a:cs typeface="Times New Roman"/>
              </a:rPr>
              <a:t>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18317"/>
            <a:ext cx="3878720" cy="583968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>
                <a:latin typeface="Times New Roman"/>
                <a:cs typeface="Times New Roman"/>
              </a:rPr>
              <a:t>1629г. – ответ короля: </a:t>
            </a:r>
            <a:r>
              <a:rPr lang="ru-RU" sz="1600" b="1" dirty="0">
                <a:latin typeface="Times New Roman"/>
                <a:cs typeface="Times New Roman"/>
              </a:rPr>
              <a:t>роспуск </a:t>
            </a:r>
            <a:r>
              <a:rPr lang="ru-RU" sz="1600" b="1" dirty="0" smtClean="0">
                <a:latin typeface="Times New Roman"/>
                <a:cs typeface="Times New Roman"/>
              </a:rPr>
              <a:t>парламента</a:t>
            </a:r>
            <a:endParaRPr lang="ru-RU" sz="1600" b="1" dirty="0">
              <a:latin typeface="Times New Roman"/>
              <a:cs typeface="Times New Roman"/>
            </a:endParaRPr>
          </a:p>
          <a:p>
            <a:r>
              <a:rPr lang="ru-RU" sz="1600" dirty="0" smtClean="0">
                <a:latin typeface="Times New Roman"/>
                <a:cs typeface="Times New Roman"/>
              </a:rPr>
              <a:t>Недовольство шотландцев =</a:t>
            </a:r>
            <a:r>
              <a:rPr lang="en-US" sz="1600" dirty="0" smtClean="0">
                <a:latin typeface="Times New Roman"/>
                <a:cs typeface="Times New Roman"/>
              </a:rPr>
              <a:t>&gt; </a:t>
            </a:r>
            <a:r>
              <a:rPr lang="ru-RU" sz="1600" dirty="0" smtClean="0">
                <a:latin typeface="Times New Roman"/>
                <a:cs typeface="Times New Roman"/>
              </a:rPr>
              <a:t>шотландская армия заняла север Англии =</a:t>
            </a:r>
            <a:r>
              <a:rPr lang="en-US" sz="1600" dirty="0" smtClean="0">
                <a:latin typeface="Times New Roman"/>
                <a:cs typeface="Times New Roman"/>
              </a:rPr>
              <a:t>&gt; 1639</a:t>
            </a:r>
            <a:r>
              <a:rPr lang="ru-RU" sz="1600" dirty="0" smtClean="0">
                <a:latin typeface="Times New Roman"/>
                <a:cs typeface="Times New Roman"/>
              </a:rPr>
              <a:t>г. Подписание мирного договора (сохранение </a:t>
            </a:r>
            <a:r>
              <a:rPr lang="ru-RU" sz="1600" i="1" dirty="0" smtClean="0">
                <a:latin typeface="Times New Roman"/>
                <a:cs typeface="Times New Roman"/>
              </a:rPr>
              <a:t>унии</a:t>
            </a:r>
            <a:r>
              <a:rPr lang="ru-RU" sz="1600" dirty="0" smtClean="0">
                <a:latin typeface="Times New Roman"/>
                <a:cs typeface="Times New Roman"/>
              </a:rPr>
              <a:t>, предоставление свободы в церковных и светских вопросах)</a:t>
            </a:r>
          </a:p>
          <a:p>
            <a:r>
              <a:rPr lang="ru-RU" sz="1600" dirty="0" smtClean="0">
                <a:latin typeface="Times New Roman"/>
                <a:cs typeface="Times New Roman"/>
              </a:rPr>
              <a:t>Узнав о попытки нарушения мирного договоры разгром англичан </a:t>
            </a:r>
            <a:r>
              <a:rPr lang="ru-RU" sz="1600" i="1" dirty="0" smtClean="0">
                <a:latin typeface="Times New Roman"/>
                <a:cs typeface="Times New Roman"/>
              </a:rPr>
              <a:t>в битве при </a:t>
            </a:r>
            <a:r>
              <a:rPr lang="ru-RU" sz="1600" i="1" dirty="0" err="1" smtClean="0">
                <a:latin typeface="Times New Roman"/>
                <a:cs typeface="Times New Roman"/>
              </a:rPr>
              <a:t>Ньюберне</a:t>
            </a:r>
            <a:r>
              <a:rPr lang="ru-RU" sz="1600" i="1" dirty="0" smtClean="0"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cs typeface="Times New Roman"/>
              </a:rPr>
              <a:t>в 1640г.</a:t>
            </a:r>
            <a:endParaRPr lang="ru-RU" sz="1600" dirty="0">
              <a:latin typeface="Times New Roman"/>
              <a:cs typeface="Times New Roman"/>
            </a:endParaRPr>
          </a:p>
          <a:p>
            <a:r>
              <a:rPr lang="ru-RU" sz="1600" dirty="0" smtClean="0">
                <a:latin typeface="Times New Roman"/>
                <a:cs typeface="Times New Roman"/>
              </a:rPr>
              <a:t>Парламент повторил требования, были арестованы ближайшие соратники Короля (</a:t>
            </a:r>
            <a:r>
              <a:rPr lang="ru-RU" sz="1600" dirty="0" err="1" smtClean="0">
                <a:latin typeface="Times New Roman"/>
                <a:cs typeface="Times New Roman"/>
              </a:rPr>
              <a:t>Лод</a:t>
            </a:r>
            <a:r>
              <a:rPr lang="ru-RU" sz="1600" dirty="0" smtClean="0">
                <a:latin typeface="Times New Roman"/>
                <a:cs typeface="Times New Roman"/>
              </a:rPr>
              <a:t> и Стаффорд); роспуск Звездной палаты и Высокой комиссии; 1641г. принята </a:t>
            </a:r>
            <a:r>
              <a:rPr lang="ru-RU" sz="1600" b="1" dirty="0" smtClean="0">
                <a:latin typeface="Times New Roman"/>
                <a:cs typeface="Times New Roman"/>
              </a:rPr>
              <a:t>Великая ремонстрация</a:t>
            </a:r>
            <a:r>
              <a:rPr lang="ru-RU" sz="1600" dirty="0" smtClean="0">
                <a:latin typeface="Times New Roman"/>
                <a:cs typeface="Times New Roman"/>
              </a:rPr>
              <a:t> – свод обвинений и жалоб на злоупотребления королевской власти</a:t>
            </a:r>
          </a:p>
          <a:p>
            <a:r>
              <a:rPr lang="ru-RU" sz="1600" dirty="0" smtClean="0">
                <a:latin typeface="Times New Roman"/>
                <a:cs typeface="Times New Roman"/>
              </a:rPr>
              <a:t>На защиту оппозиции стал народ и милиция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82297" y="1346297"/>
            <a:ext cx="6779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48095" y="2310666"/>
            <a:ext cx="10885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48095" y="2702143"/>
            <a:ext cx="1088543" cy="687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781255" y="3981602"/>
            <a:ext cx="1269968" cy="649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82297" y="3733349"/>
            <a:ext cx="7543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67194" y="4840941"/>
            <a:ext cx="11553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972229" y="5375269"/>
            <a:ext cx="1088543" cy="687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848095" y="6339638"/>
            <a:ext cx="11553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3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tedkingdom-1024x640.jpg"/>
          <p:cNvPicPr>
            <a:picLocks noChangeAspect="1"/>
          </p:cNvPicPr>
          <p:nvPr/>
        </p:nvPicPr>
        <p:blipFill rotWithShape="1">
          <a:blip r:embed="rId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893" r="7655" b="8335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25175" y="1518165"/>
            <a:ext cx="9863728" cy="510829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Кавалеры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Круглоголовые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Пуританизм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Оппозиция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Великая ремонстрация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Петиция о праве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Уния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Пресвитериане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Индепенденты</a:t>
            </a:r>
          </a:p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Стюарты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Необходимо знать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723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37419"/>
            <a:ext cx="7313613" cy="868362"/>
          </a:xfrm>
        </p:spPr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Домашнее задание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94560"/>
            <a:ext cx="7313613" cy="359664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§</a:t>
            </a:r>
            <a:r>
              <a:rPr lang="ru-RU" dirty="0" smtClean="0">
                <a:latin typeface="Times New Roman"/>
                <a:cs typeface="Times New Roman"/>
              </a:rPr>
              <a:t> 11 – пересказ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Выучить записи в тетрадях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з. 3 стр. 11 (п)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в. 2,4 (у)</a:t>
            </a:r>
          </a:p>
          <a:p>
            <a:r>
              <a:rPr lang="ru-RU" smtClean="0">
                <a:latin typeface="Times New Roman"/>
                <a:cs typeface="Times New Roman"/>
              </a:rPr>
              <a:t>учить </a:t>
            </a:r>
            <a:r>
              <a:rPr lang="ru-RU" dirty="0" smtClean="0">
                <a:latin typeface="Times New Roman"/>
                <a:cs typeface="Times New Roman"/>
              </a:rPr>
              <a:t>термины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290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/>
                <a:cs typeface="Times New Roman"/>
              </a:rPr>
              <a:t>Работа на повторение 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414881" cy="5286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Объясните :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 1)Буржуазная революция – это…;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2)  Назовите причины  Нидерландской революции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 3)Ход Нидерландской </a:t>
            </a:r>
            <a:r>
              <a:rPr lang="ru-RU" dirty="0" smtClean="0">
                <a:latin typeface="Times New Roman"/>
                <a:cs typeface="Times New Roman"/>
              </a:rPr>
              <a:t>революции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4)объясните термины: штатгальтер, иконоборцы, гёзы, уния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4)</a:t>
            </a:r>
            <a:r>
              <a:rPr lang="ru-RU" dirty="0">
                <a:latin typeface="Times New Roman"/>
                <a:cs typeface="Times New Roman"/>
              </a:rPr>
              <a:t> Назовите 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итоги Нидерландской революции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Вспомните , какой политический строй был характерен для Англии эпохи Тюдоров.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362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545609" cy="1504551"/>
          </a:xfrm>
        </p:spPr>
        <p:txBody>
          <a:bodyPr/>
          <a:lstStyle/>
          <a:p>
            <a:r>
              <a:rPr lang="ru-RU" sz="4400" b="1" i="1" dirty="0">
                <a:latin typeface="Times New Roman"/>
                <a:cs typeface="Times New Roman"/>
              </a:rPr>
              <a:t>Парламент против короля. Революция в Англии:</a:t>
            </a:r>
            <a:r>
              <a:rPr lang="ru-RU" sz="4400" dirty="0">
                <a:latin typeface="Times New Roman"/>
                <a:cs typeface="Times New Roman"/>
              </a:rPr>
              <a:t/>
            </a:r>
            <a:br>
              <a:rPr lang="ru-RU" sz="4400" dirty="0">
                <a:latin typeface="Times New Roman"/>
                <a:cs typeface="Times New Roman"/>
              </a:rPr>
            </a:br>
            <a:endParaRPr lang="en-US" sz="44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64"/>
            <a:ext cx="7313613" cy="3886135"/>
          </a:xfrm>
        </p:spPr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1</a:t>
            </a:r>
            <a:r>
              <a:rPr lang="ru-RU" dirty="0">
                <a:latin typeface="Times New Roman"/>
                <a:cs typeface="Times New Roman"/>
              </a:rPr>
              <a:t>. Англия накануне революции. Стюарты на </a:t>
            </a:r>
            <a:r>
              <a:rPr lang="ru-RU" dirty="0" smtClean="0">
                <a:latin typeface="Times New Roman"/>
                <a:cs typeface="Times New Roman"/>
              </a:rPr>
              <a:t>троне</a:t>
            </a:r>
            <a:r>
              <a:rPr lang="ru-RU" dirty="0">
                <a:latin typeface="Times New Roman"/>
                <a:cs typeface="Times New Roman"/>
              </a:rPr>
              <a:t>. 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2</a:t>
            </a:r>
            <a:r>
              <a:rPr lang="ru-RU" dirty="0">
                <a:latin typeface="Times New Roman"/>
                <a:cs typeface="Times New Roman"/>
              </a:rPr>
              <a:t>. Пуританская этика и образ жизни </a:t>
            </a:r>
            <a:r>
              <a:rPr lang="ru-RU" dirty="0" smtClean="0">
                <a:latin typeface="Times New Roman"/>
                <a:cs typeface="Times New Roman"/>
              </a:rPr>
              <a:t>английского </a:t>
            </a:r>
            <a:r>
              <a:rPr lang="ru-RU" dirty="0">
                <a:latin typeface="Times New Roman"/>
                <a:cs typeface="Times New Roman"/>
              </a:rPr>
              <a:t>общества. 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3</a:t>
            </a:r>
            <a:r>
              <a:rPr lang="ru-RU" dirty="0">
                <a:latin typeface="Times New Roman"/>
                <a:cs typeface="Times New Roman"/>
              </a:rPr>
              <a:t>. Причины революции. 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4</a:t>
            </a:r>
            <a:r>
              <a:rPr lang="ru-RU" dirty="0">
                <a:latin typeface="Times New Roman"/>
                <a:cs typeface="Times New Roman"/>
              </a:rPr>
              <a:t>. Борьба Карла </a:t>
            </a:r>
            <a:r>
              <a:rPr lang="ru-RU" dirty="0" err="1">
                <a:latin typeface="Times New Roman"/>
                <a:cs typeface="Times New Roman"/>
              </a:rPr>
              <a:t>I</a:t>
            </a:r>
            <a:r>
              <a:rPr lang="ru-RU" dirty="0">
                <a:latin typeface="Times New Roman"/>
                <a:cs typeface="Times New Roman"/>
              </a:rPr>
              <a:t> с парламентом.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703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Англия в </a:t>
            </a:r>
            <a:r>
              <a:rPr lang="en-US" dirty="0" smtClean="0">
                <a:latin typeface="Times New Roman"/>
                <a:cs typeface="Times New Roman"/>
              </a:rPr>
              <a:t>XVII </a:t>
            </a:r>
            <a:r>
              <a:rPr lang="ru-RU" dirty="0" smtClean="0">
                <a:latin typeface="Times New Roman"/>
                <a:cs typeface="Times New Roman"/>
              </a:rPr>
              <a:t>веке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997959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/>
                <a:cs typeface="Times New Roman"/>
              </a:rPr>
              <a:t>В экономике: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-сильная морская торговая держава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-освоение новых территорий и их колонизация (Северная Америка)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-развитая внутренняя торговля (формирование единого английского рынка)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-развитая внешняя торговля (монополизирована крупными компаниями: Ост-Индской, Московской, Африканской и др.)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-основные развивающиеся отрасли: сукноделие, металлургия, судостроение, горное дело (добыча угля – 80</a:t>
            </a:r>
            <a:r>
              <a:rPr lang="en-US" dirty="0" smtClean="0">
                <a:latin typeface="Times New Roman"/>
                <a:cs typeface="Times New Roman"/>
              </a:rPr>
              <a:t>%</a:t>
            </a:r>
            <a:r>
              <a:rPr lang="ru-RU" dirty="0" smtClean="0">
                <a:latin typeface="Times New Roman"/>
                <a:cs typeface="Times New Roman"/>
              </a:rPr>
              <a:t> от всего добываемого в Европе количества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-преобладают товарно-денежные отношения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/>
                <a:cs typeface="Times New Roman"/>
              </a:rPr>
              <a:t>При этом страна по-прежнему </a:t>
            </a:r>
            <a:r>
              <a:rPr lang="ru-RU" b="1" u="sng" dirty="0" smtClean="0">
                <a:latin typeface="Times New Roman"/>
                <a:cs typeface="Times New Roman"/>
              </a:rPr>
              <a:t>аграрная</a:t>
            </a:r>
            <a:r>
              <a:rPr lang="ru-RU" dirty="0" smtClean="0">
                <a:latin typeface="Times New Roman"/>
                <a:cs typeface="Times New Roman"/>
              </a:rPr>
              <a:t> (феодальные отношения полностью не уничтожены, основная часть населения проживает в селе)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684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cs typeface="Times New Roman"/>
              </a:rPr>
              <a:t>Англия в </a:t>
            </a:r>
            <a:r>
              <a:rPr lang="en-US" dirty="0">
                <a:latin typeface="Times New Roman"/>
                <a:cs typeface="Times New Roman"/>
              </a:rPr>
              <a:t>XVII </a:t>
            </a:r>
            <a:r>
              <a:rPr lang="ru-RU" dirty="0">
                <a:latin typeface="Times New Roman"/>
                <a:cs typeface="Times New Roman"/>
              </a:rPr>
              <a:t>веке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371600"/>
            <a:ext cx="7050708" cy="19529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В социальной сфере:</a:t>
            </a:r>
          </a:p>
          <a:p>
            <a:pPr algn="ctr"/>
            <a:r>
              <a:rPr lang="ru-RU" b="1" dirty="0" smtClean="0">
                <a:latin typeface="Times New Roman"/>
                <a:cs typeface="Times New Roman"/>
              </a:rPr>
              <a:t>дворянство</a:t>
            </a:r>
            <a:endParaRPr lang="en-US" b="1" dirty="0"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57251" y="2420267"/>
            <a:ext cx="943114" cy="550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99940" y="2420267"/>
            <a:ext cx="896425" cy="550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6796" y="2815285"/>
            <a:ext cx="2993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/>
                <a:cs typeface="Times New Roman"/>
              </a:rPr>
              <a:t>старое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(основное желание – сохранить привилегии и доходы, старые порядки)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2157" y="2730787"/>
            <a:ext cx="5194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/>
                <a:cs typeface="Times New Roman"/>
              </a:rPr>
              <a:t>новое – </a:t>
            </a:r>
            <a:r>
              <a:rPr lang="ru-RU" b="1" dirty="0" smtClean="0">
                <a:latin typeface="Times New Roman"/>
                <a:cs typeface="Times New Roman"/>
              </a:rPr>
              <a:t>джентри</a:t>
            </a:r>
          </a:p>
          <a:p>
            <a:pPr algn="r"/>
            <a:r>
              <a:rPr lang="ru-RU" b="1" dirty="0" smtClean="0">
                <a:latin typeface="Times New Roman"/>
                <a:cs typeface="Times New Roman"/>
              </a:rPr>
              <a:t>Превращаются в буржуазию</a:t>
            </a:r>
          </a:p>
          <a:p>
            <a:pPr algn="r"/>
            <a:r>
              <a:rPr lang="ru-RU" dirty="0" smtClean="0">
                <a:latin typeface="Times New Roman"/>
                <a:cs typeface="Times New Roman"/>
              </a:rPr>
              <a:t>(увеличить доходы,</a:t>
            </a:r>
          </a:p>
          <a:p>
            <a:pPr algn="r"/>
            <a:r>
              <a:rPr lang="ru-RU" dirty="0" smtClean="0">
                <a:latin typeface="Times New Roman"/>
                <a:cs typeface="Times New Roman"/>
              </a:rPr>
              <a:t>перестроить хоз-во на капиталистический лад)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8495" y="4153471"/>
            <a:ext cx="160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/>
                <a:cs typeface="Times New Roman"/>
              </a:rPr>
              <a:t>крестьянство</a:t>
            </a:r>
            <a:endParaRPr lang="en-US" b="1" dirty="0"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>
            <a:off x="1580220" y="4338137"/>
            <a:ext cx="2318275" cy="569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35" idx="0"/>
          </p:cNvCxnSpPr>
          <p:nvPr/>
        </p:nvCxnSpPr>
        <p:spPr>
          <a:xfrm flipH="1">
            <a:off x="3052552" y="4522803"/>
            <a:ext cx="976969" cy="633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3789" y="4538462"/>
            <a:ext cx="0" cy="5602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38203" y="4338137"/>
            <a:ext cx="1890626" cy="760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626746" y="5468075"/>
            <a:ext cx="324651" cy="432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965109" y="5468075"/>
            <a:ext cx="342193" cy="432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0070" y="4907778"/>
            <a:ext cx="2129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/>
                <a:cs typeface="Times New Roman"/>
              </a:rPr>
              <a:t>Фригольдеры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Зажиточные крестьяне с правом свободного владения землей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6609" y="5156032"/>
            <a:ext cx="169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/>
                <a:cs typeface="Times New Roman"/>
              </a:rPr>
              <a:t>Копигольдеры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(земля на основе договора)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9068" y="5162128"/>
            <a:ext cx="1728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/>
                <a:cs typeface="Times New Roman"/>
              </a:rPr>
              <a:t>Лизгольдеры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(владение землей с правом ее аренды)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18214" y="5098743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Разорившиеся крестьяне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0322" y="5824406"/>
            <a:ext cx="2267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/>
                <a:cs typeface="Times New Roman"/>
              </a:rPr>
              <a:t>Батраки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Наемные с/х рабочие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17366" y="5824406"/>
            <a:ext cx="1315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Нищие, бродяги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561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671192"/>
          </a:xfrm>
        </p:spPr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Политическое устройство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890627" y="1313698"/>
            <a:ext cx="5394972" cy="210456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/>
                <a:cs typeface="Times New Roman"/>
              </a:rPr>
              <a:t>Абсолютный монарх - король</a:t>
            </a:r>
          </a:p>
          <a:p>
            <a:pPr algn="ctr"/>
            <a:r>
              <a:rPr lang="ru-RU" dirty="0">
                <a:latin typeface="Times New Roman"/>
                <a:cs typeface="Times New Roman"/>
              </a:rPr>
              <a:t>(с 1603 года династию Тюдоров сменила династия Стюартов)</a:t>
            </a:r>
            <a:endParaRPr lang="en-US" dirty="0">
              <a:latin typeface="Times New Roman"/>
              <a:cs typeface="Times New Roman"/>
            </a:endParaRPr>
          </a:p>
          <a:p>
            <a:pPr algn="ctr"/>
            <a:endParaRPr lang="en-US" dirty="0"/>
          </a:p>
        </p:txBody>
      </p:sp>
      <p:sp>
        <p:nvSpPr>
          <p:cNvPr id="6" name="Left-Right Arrow Callout 5"/>
          <p:cNvSpPr/>
          <p:nvPr/>
        </p:nvSpPr>
        <p:spPr>
          <a:xfrm>
            <a:off x="2110246" y="3513740"/>
            <a:ext cx="4879346" cy="1050303"/>
          </a:xfrm>
          <a:prstGeom prst="left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Парламент</a:t>
            </a:r>
          </a:p>
          <a:p>
            <a:pPr algn="ctr"/>
            <a:r>
              <a:rPr lang="ru-RU" dirty="0" smtClean="0">
                <a:latin typeface="Times New Roman"/>
                <a:cs typeface="Times New Roman"/>
              </a:rPr>
              <a:t>(созывался и распускался королем)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494" y="4564043"/>
            <a:ext cx="2549482" cy="10312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Палата общин</a:t>
            </a:r>
          </a:p>
          <a:p>
            <a:pPr algn="ctr"/>
            <a:r>
              <a:rPr lang="ru-RU" dirty="0" smtClean="0">
                <a:latin typeface="Times New Roman"/>
                <a:cs typeface="Times New Roman"/>
              </a:rPr>
              <a:t>(избиралась, состояла из джентри)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8935" y="4564043"/>
            <a:ext cx="2549482" cy="10312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Палата лордов</a:t>
            </a:r>
          </a:p>
          <a:p>
            <a:pPr algn="ctr"/>
            <a:r>
              <a:rPr lang="ru-RU" sz="1600" dirty="0" smtClean="0">
                <a:latin typeface="Times New Roman"/>
                <a:cs typeface="Times New Roman"/>
              </a:rPr>
              <a:t>(назначалась королем, состояла из старого дворянства)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3445" y="2852020"/>
            <a:ext cx="2632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/>
                <a:cs typeface="Times New Roman"/>
              </a:rPr>
              <a:t>Стюарты желали ослабить роль парламента, а то и вовсе уничтожить его. </a:t>
            </a:r>
          </a:p>
          <a:p>
            <a:pPr algn="r"/>
            <a:r>
              <a:rPr lang="ru-RU" sz="1600" dirty="0" smtClean="0">
                <a:latin typeface="Times New Roman"/>
                <a:cs typeface="Times New Roman"/>
              </a:rPr>
              <a:t>1629г. – роспуск парламента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498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6792"/>
            <a:ext cx="7313613" cy="868362"/>
          </a:xfrm>
        </p:spPr>
        <p:txBody>
          <a:bodyPr/>
          <a:lstStyle/>
          <a:p>
            <a:r>
              <a:rPr lang="ru-RU" dirty="0" smtClean="0">
                <a:latin typeface="Times New Roman"/>
                <a:cs typeface="Times New Roman"/>
              </a:rPr>
              <a:t>Религиозный вопрос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3014"/>
            <a:ext cx="7313613" cy="56620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ru-RU" b="1" dirty="0" smtClean="0">
                <a:latin typeface="Times New Roman"/>
                <a:cs typeface="Times New Roman"/>
              </a:rPr>
              <a:t>Пуританизм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ru-RU" sz="1900" dirty="0" smtClean="0">
                <a:latin typeface="Times New Roman"/>
                <a:cs typeface="Times New Roman"/>
              </a:rPr>
              <a:t>разновидность протестантского учения</a:t>
            </a:r>
          </a:p>
          <a:p>
            <a:pPr marL="0" indent="0">
              <a:buNone/>
            </a:pPr>
            <a:endParaRPr lang="ru-RU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/>
                <a:cs typeface="Times New Roman"/>
              </a:rPr>
              <a:t>Пресвитериане                                                        </a:t>
            </a:r>
            <a:r>
              <a:rPr lang="ru-RU" b="1" dirty="0">
                <a:latin typeface="Times New Roman"/>
                <a:cs typeface="Times New Roman"/>
              </a:rPr>
              <a:t>Индепенденты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/>
              </a:rPr>
              <a:t>          </a:t>
            </a:r>
          </a:p>
          <a:p>
            <a:pPr marL="0" indent="0" algn="ctr">
              <a:buNone/>
            </a:pPr>
            <a:endParaRPr lang="ru-RU" b="1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/>
                <a:cs typeface="Times New Roman"/>
              </a:rPr>
              <a:t>Основные положения:</a:t>
            </a:r>
          </a:p>
          <a:p>
            <a:pPr>
              <a:lnSpc>
                <a:spcPct val="70000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«очищение» англиканкой церкви от пышных обрядов и идолопоклонства</a:t>
            </a:r>
          </a:p>
          <a:p>
            <a:pPr>
              <a:lnSpc>
                <a:spcPct val="70000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отмена подчинения церкви королю</a:t>
            </a:r>
          </a:p>
          <a:p>
            <a:pPr>
              <a:lnSpc>
                <a:spcPct val="70000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трудолюбие и бережливость</a:t>
            </a:r>
          </a:p>
          <a:p>
            <a:pPr>
              <a:lnSpc>
                <a:spcPct val="70000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развлечения - греховны</a:t>
            </a:r>
          </a:p>
          <a:p>
            <a:pPr>
              <a:lnSpc>
                <a:spcPct val="70000"/>
              </a:lnSpc>
            </a:pPr>
            <a:r>
              <a:rPr lang="ru-RU" sz="1600" dirty="0" smtClean="0">
                <a:latin typeface="Times New Roman"/>
                <a:cs typeface="Times New Roman"/>
              </a:rPr>
              <a:t>особый внешний вид, более скромный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/>
                <a:cs typeface="Times New Roman"/>
              </a:rPr>
              <a:t>За свой внешний вид получили прозвище </a:t>
            </a:r>
            <a:r>
              <a:rPr lang="ru-RU" b="1" dirty="0" smtClean="0">
                <a:latin typeface="Times New Roman"/>
                <a:cs typeface="Times New Roman"/>
              </a:rPr>
              <a:t>круглоголовых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25350" y="1642292"/>
            <a:ext cx="926217" cy="658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862478" y="1642292"/>
            <a:ext cx="716524" cy="658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1181" y="2587565"/>
            <a:ext cx="2425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Замена епископов старейшинами (пресвитерами), опирались на джентри и купцов</a:t>
            </a:r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1392" y="2558921"/>
            <a:ext cx="375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Полное самоуправление церковной общины, опирались на народ, мелкую и среднюю буржуазию, несостоятельную часть джентри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326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/>
                <a:cs typeface="Times New Roman"/>
              </a:rPr>
              <a:t>Обострение социальных противоречий</a:t>
            </a:r>
            <a:endParaRPr lang="en-US" sz="40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104940_html_m2055e3c-2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t="535" r="313"/>
          <a:stretch/>
        </p:blipFill>
        <p:spPr>
          <a:xfrm>
            <a:off x="0" y="1756870"/>
            <a:ext cx="9144000" cy="4034330"/>
          </a:xfrm>
        </p:spPr>
      </p:pic>
    </p:spTree>
    <p:extLst>
      <p:ext uri="{BB962C8B-B14F-4D97-AF65-F5344CB8AC3E}">
        <p14:creationId xmlns:p14="http://schemas.microsoft.com/office/powerpoint/2010/main" val="93347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/>
                <a:cs typeface="Times New Roman"/>
              </a:rPr>
              <a:t>Причины Английской революции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2327" y="1371600"/>
            <a:ext cx="4611984" cy="52739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Абсолютная </a:t>
            </a:r>
            <a:r>
              <a:rPr lang="ru-RU" dirty="0">
                <a:latin typeface="Times New Roman"/>
                <a:cs typeface="Times New Roman"/>
              </a:rPr>
              <a:t>власть короля. 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Конфликт </a:t>
            </a:r>
            <a:r>
              <a:rPr lang="ru-RU" dirty="0">
                <a:latin typeface="Times New Roman"/>
                <a:cs typeface="Times New Roman"/>
              </a:rPr>
              <a:t>между королем и парламентом. 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Нарушение </a:t>
            </a:r>
            <a:r>
              <a:rPr lang="ru-RU" dirty="0">
                <a:latin typeface="Times New Roman"/>
                <a:cs typeface="Times New Roman"/>
              </a:rPr>
              <a:t>прав подданных (незаконные аресты и казни)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Казнокрадство </a:t>
            </a:r>
            <a:r>
              <a:rPr lang="ru-RU" dirty="0">
                <a:latin typeface="Times New Roman"/>
                <a:cs typeface="Times New Roman"/>
              </a:rPr>
              <a:t>и взяточничество при дворе и среди чиновников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Экономическая </a:t>
            </a:r>
            <a:r>
              <a:rPr lang="ru-RU" dirty="0">
                <a:latin typeface="Times New Roman"/>
                <a:cs typeface="Times New Roman"/>
              </a:rPr>
              <a:t>политика короля: высокие налоги, поддержка цеховой системы, монополии на производство и торговлю товарами, феодальные платежи в пользу короны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Внешняя </a:t>
            </a:r>
            <a:r>
              <a:rPr lang="ru-RU" dirty="0">
                <a:latin typeface="Times New Roman"/>
                <a:cs typeface="Times New Roman"/>
              </a:rPr>
              <a:t>политика: сближение с Испанией и Францией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Защита </a:t>
            </a:r>
            <a:r>
              <a:rPr lang="ru-RU" dirty="0">
                <a:latin typeface="Times New Roman"/>
                <a:cs typeface="Times New Roman"/>
              </a:rPr>
              <a:t>англиканской церкви и преследование пуритан.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Content Placeholder 5" descr="1321596505_grazhi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t="-1555" r="2754" b="-12500"/>
          <a:stretch/>
        </p:blipFill>
        <p:spPr>
          <a:xfrm>
            <a:off x="4688374" y="1371600"/>
            <a:ext cx="4220492" cy="5140277"/>
          </a:xfrm>
        </p:spPr>
      </p:pic>
    </p:spTree>
    <p:extLst>
      <p:ext uri="{BB962C8B-B14F-4D97-AF65-F5344CB8AC3E}">
        <p14:creationId xmlns:p14="http://schemas.microsoft.com/office/powerpoint/2010/main" val="697829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276</TotalTime>
  <Words>681</Words>
  <Application>Microsoft Office PowerPoint</Application>
  <PresentationFormat>Экран (4:3)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Goudy Old Style</vt:lpstr>
      <vt:lpstr>Impact</vt:lpstr>
      <vt:lpstr>Rockwell</vt:lpstr>
      <vt:lpstr>Times New Roman</vt:lpstr>
      <vt:lpstr>Inkwell</vt:lpstr>
      <vt:lpstr>Английская революция XVII века</vt:lpstr>
      <vt:lpstr>Работа на повторение </vt:lpstr>
      <vt:lpstr>Парламент против короля. Революция в Англии: </vt:lpstr>
      <vt:lpstr>Англия в XVII веке</vt:lpstr>
      <vt:lpstr>Англия в XVII веке</vt:lpstr>
      <vt:lpstr>Политическое устройство</vt:lpstr>
      <vt:lpstr>Религиозный вопрос</vt:lpstr>
      <vt:lpstr>Обострение социальных противоречий</vt:lpstr>
      <vt:lpstr>Причины Английской революции</vt:lpstr>
      <vt:lpstr>Парламентский этап революции</vt:lpstr>
      <vt:lpstr>Необходимо знать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Английская революция XVII века</dc:title>
  <dc:creator>Я</dc:creator>
  <cp:lastModifiedBy>Windows User</cp:lastModifiedBy>
  <cp:revision>18</cp:revision>
  <dcterms:created xsi:type="dcterms:W3CDTF">2014-10-19T15:51:54Z</dcterms:created>
  <dcterms:modified xsi:type="dcterms:W3CDTF">2020-12-10T09:42:32Z</dcterms:modified>
</cp:coreProperties>
</file>