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72" r:id="rId8"/>
    <p:sldId id="273" r:id="rId9"/>
    <p:sldId id="274" r:id="rId10"/>
    <p:sldId id="263" r:id="rId11"/>
    <p:sldId id="275" r:id="rId12"/>
    <p:sldId id="276" r:id="rId13"/>
    <p:sldId id="277" r:id="rId14"/>
    <p:sldId id="258" r:id="rId15"/>
    <p:sldId id="278" r:id="rId16"/>
    <p:sldId id="26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WCQ-7iy3Z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resh.edu.ru/subject/lesson/3321/mai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563197"/>
            <a:ext cx="77153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spc="50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Нравственность и здоровье.</a:t>
            </a:r>
          </a:p>
          <a:p>
            <a:pPr algn="r"/>
            <a:r>
              <a:rPr lang="ru-RU" sz="4000" b="1" spc="50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Репродуктивное здоровье</a:t>
            </a:r>
            <a:endParaRPr lang="ru-RU" sz="4000" b="1" spc="50" dirty="0">
              <a:ln w="12700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7752" y="5429264"/>
            <a:ext cx="4286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ru-RU" sz="2400" dirty="0" smtClean="0"/>
              <a:t> </a:t>
            </a:r>
          </a:p>
          <a:p>
            <a:r>
              <a:rPr lang="ru-RU" sz="2400" u="sng" dirty="0" smtClean="0">
                <a:hlinkClick r:id="rId3"/>
              </a:rPr>
              <a:t>https://</a:t>
            </a:r>
            <a:r>
              <a:rPr lang="ru-RU" sz="2400" u="sng" dirty="0" smtClean="0">
                <a:hlinkClick r:id="rId3"/>
              </a:rPr>
              <a:t>youtu.be/wWCQ-7iy3Zo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329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Факторы, разрушающие репродуктивное здоровье</a:t>
            </a:r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1500174"/>
            <a:ext cx="207170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Раннее начало половой жизни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571868" y="3357562"/>
            <a:ext cx="2143140" cy="857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Аморальное поведение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3643314"/>
            <a:ext cx="250033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 </a:t>
            </a:r>
            <a:r>
              <a:rPr lang="ru-RU" sz="2000" dirty="0" smtClean="0"/>
              <a:t>плохое состояние окружающей среды и некачественное питание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072198" y="3786190"/>
            <a:ext cx="250033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Инфекции и заболевания, которые передаются половым путем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357554" y="1428736"/>
            <a:ext cx="2571768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Генетические сбои и </a:t>
            </a:r>
            <a:r>
              <a:rPr lang="ru-RU" sz="2000" dirty="0" smtClean="0"/>
              <a:t>гормональные нарушения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714744" y="4786322"/>
            <a:ext cx="2143140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Раннее начало половой жизни</a:t>
            </a:r>
            <a:endParaRPr lang="ru-RU" sz="2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572264" y="1428736"/>
            <a:ext cx="207170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Обилие вредных привычек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Влияние курения на репродуктивное здоровье</a:t>
            </a:r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Мужчины:</a:t>
            </a:r>
          </a:p>
          <a:p>
            <a:pPr marL="0" indent="0" algn="just" fontAlgn="base">
              <a:buNone/>
            </a:pP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нарушает </a:t>
            </a: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подвижность сперматозоидов, что делает мужскую сперму вязкой и затрудняет ее прохождение по семявыводящим протокам.</a:t>
            </a:r>
          </a:p>
          <a:p>
            <a:pPr marL="0" indent="0" algn="just" fontAlgn="base">
              <a:buNone/>
            </a:pP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При стаже курения 10 и более лет в сперме мужчин остаются подвижными всего 40% сперматозоидов. 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Женщины:</a:t>
            </a: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   приводит </a:t>
            </a: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к гибели яйцеклеток</a:t>
            </a: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6314" y="2714620"/>
            <a:ext cx="3055880" cy="400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Влияние алкоголя на репродуктивное здоровье</a:t>
            </a:r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7207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Мужчины: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pPr marL="0" indent="0" algn="just" fontAlgn="base">
              <a:buNone/>
            </a:pPr>
            <a:r>
              <a:rPr lang="ru-RU" sz="3800" dirty="0" smtClean="0"/>
              <a:t>Пьянство приводит к критическому снижению </a:t>
            </a:r>
            <a:r>
              <a:rPr lang="ru-RU" sz="3800" b="1" dirty="0" smtClean="0"/>
              <a:t>тестостерона </a:t>
            </a:r>
            <a:r>
              <a:rPr lang="ru-RU" sz="3800" dirty="0" smtClean="0"/>
              <a:t>в организме, что </a:t>
            </a:r>
            <a:r>
              <a:rPr lang="ru-RU" sz="3800" b="1" dirty="0" smtClean="0"/>
              <a:t>лишает</a:t>
            </a:r>
            <a:r>
              <a:rPr lang="ru-RU" sz="3800" dirty="0" smtClean="0"/>
              <a:t> мужчину </a:t>
            </a:r>
            <a:r>
              <a:rPr lang="ru-RU" sz="3800" b="1" dirty="0" smtClean="0"/>
              <a:t>возможности</a:t>
            </a:r>
            <a:r>
              <a:rPr lang="ru-RU" sz="3800" dirty="0" smtClean="0"/>
              <a:t> когда-либо </a:t>
            </a:r>
            <a:r>
              <a:rPr lang="ru-RU" sz="3800" b="1" dirty="0" smtClean="0"/>
              <a:t>стать </a:t>
            </a:r>
            <a:r>
              <a:rPr lang="ru-RU" sz="3800" b="1" dirty="0" smtClean="0"/>
              <a:t> отцом</a:t>
            </a:r>
            <a:r>
              <a:rPr lang="ru-RU" sz="3800" dirty="0" smtClean="0"/>
              <a:t>. </a:t>
            </a:r>
          </a:p>
          <a:p>
            <a:pPr marL="0" indent="0" algn="just" fontAlgn="base">
              <a:buNone/>
            </a:pPr>
            <a:r>
              <a:rPr lang="ru-RU" sz="3800" dirty="0" smtClean="0"/>
              <a:t>Алкоголь является причиной </a:t>
            </a:r>
            <a:r>
              <a:rPr lang="ru-RU" sz="3800" b="1" dirty="0" smtClean="0"/>
              <a:t>уменьшения</a:t>
            </a:r>
            <a:r>
              <a:rPr lang="ru-RU" sz="3800" dirty="0" smtClean="0"/>
              <a:t> размеров </a:t>
            </a:r>
            <a:r>
              <a:rPr lang="ru-RU" sz="3800" b="1" dirty="0" smtClean="0"/>
              <a:t>половых желез </a:t>
            </a:r>
            <a:r>
              <a:rPr lang="ru-RU" sz="3800" dirty="0" smtClean="0"/>
              <a:t>и </a:t>
            </a:r>
            <a:r>
              <a:rPr lang="ru-RU" sz="3800" b="1" dirty="0" smtClean="0"/>
              <a:t>атрофии</a:t>
            </a:r>
            <a:r>
              <a:rPr lang="ru-RU" sz="3800" dirty="0" smtClean="0"/>
              <a:t> функции выработки сперматозоидов, а также приводит к дисфункции семенников.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0063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Женщины:</a:t>
            </a:r>
          </a:p>
          <a:p>
            <a:pPr marL="0" lvl="0" indent="0" algn="just" fontAlgn="base">
              <a:buNone/>
            </a:pPr>
            <a:r>
              <a:rPr lang="ru-RU" sz="35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ru-RU" sz="3500" dirty="0" smtClean="0"/>
              <a:t>У женщин злоупотребление алкоголем вызывает нарушение менструального цикла.</a:t>
            </a:r>
          </a:p>
          <a:p>
            <a:pPr marL="0" lvl="0" indent="0" algn="just" fontAlgn="base">
              <a:buNone/>
            </a:pPr>
            <a:r>
              <a:rPr lang="ru-RU" sz="3500" dirty="0" smtClean="0"/>
              <a:t> Нестабильный цикл делает невозможной планируемую беременность.</a:t>
            </a:r>
          </a:p>
          <a:p>
            <a:pPr marL="0" lvl="0" indent="0" algn="just" fontAlgn="base">
              <a:buNone/>
            </a:pPr>
            <a:r>
              <a:rPr lang="ru-RU" sz="3500" dirty="0" smtClean="0"/>
              <a:t> Если забеременеть удается, то риск возникновения патологий у плода превышает среднестатистический на 40-50 процентов. </a:t>
            </a:r>
          </a:p>
          <a:p>
            <a:pPr marL="0" lvl="0" indent="0" algn="just" fontAlgn="base">
              <a:buNone/>
            </a:pPr>
            <a:r>
              <a:rPr lang="ru-RU" sz="3500" dirty="0" smtClean="0"/>
              <a:t>Часто у пьющих женщин происходят выкидыши, самопроизвольные роды, замирание плода.</a:t>
            </a:r>
          </a:p>
          <a:p>
            <a:pPr>
              <a:buNone/>
            </a:pPr>
            <a:endParaRPr lang="ru-RU" sz="35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Влияние </a:t>
            </a:r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наркотиков </a:t>
            </a:r>
            <a:r>
              <a:rPr lang="ru-RU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на репродуктивное здоровье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1285860"/>
            <a:ext cx="8186766" cy="135732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Независимо от того, как они опадают в организм – путем инъекций, вдыхания или курения – наркотики изменяют гормональный фон, нарушают фертильность </a:t>
            </a:r>
            <a:r>
              <a:rPr lang="ru-RU" sz="29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ru-RU" sz="2900" dirty="0" smtClean="0"/>
              <a:t>способность половозрелого организма производить жизнеспособное потомство.)</a:t>
            </a:r>
            <a:r>
              <a:rPr lang="ru-RU" sz="29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28596" y="2428869"/>
            <a:ext cx="3500462" cy="2428892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Мужчины:</a:t>
            </a:r>
          </a:p>
          <a:p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снижается уровень тестостерона, что делает его практически бесплодным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214282" y="5286388"/>
            <a:ext cx="8358246" cy="1571612"/>
          </a:xfrm>
        </p:spPr>
        <p:txBody>
          <a:bodyPr>
            <a:normAutofit fontScale="92500" lnSpcReduction="20000"/>
          </a:bodyPr>
          <a:lstStyle/>
          <a:p>
            <a:pPr lvl="0" algn="just" fontAlgn="base">
              <a:spcBef>
                <a:spcPts val="0"/>
              </a:spcBef>
            </a:pPr>
            <a:r>
              <a:rPr lang="ru-RU" b="0" dirty="0" smtClean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У родителей-наркоманов малыши рождаются с разноплановыми умственными и физическими отклонениями.</a:t>
            </a:r>
          </a:p>
          <a:p>
            <a:pPr lvl="0" algn="just" fontAlgn="base">
              <a:spcBef>
                <a:spcPts val="0"/>
              </a:spcBef>
            </a:pPr>
            <a:r>
              <a:rPr lang="ru-RU" b="0" dirty="0" smtClean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Употребление наркотических средств мамой и папой плохо сказывается на здоровье их детей не только тогда, когда они находятся еще в утробе женщины, но и после родов.</a:t>
            </a:r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3929058" y="2357431"/>
            <a:ext cx="4757742" cy="271464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Женщины:</a:t>
            </a:r>
          </a:p>
          <a:p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вызывает  увеличение </a:t>
            </a: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концентрации гормона </a:t>
            </a:r>
            <a:r>
              <a:rPr lang="ru-RU" b="1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пролактина</a:t>
            </a: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, в результате чего наступает преждевременный климакс. Если зачатие происходит, то плод практически всегда обречен на гибель или развитие патологий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4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Для сохранение репродуктивного здоровья надо пропагандировать</a:t>
            </a:r>
            <a:endParaRPr lang="ru-RU" sz="3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1500174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предохранение от нежелательной беременности</a:t>
            </a:r>
            <a:r>
              <a:rPr lang="ru-RU" sz="1600" dirty="0" smtClean="0">
                <a:solidFill>
                  <a:srgbClr val="333333"/>
                </a:solidFill>
              </a:rPr>
              <a:t>.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6314" y="1500174"/>
            <a:ext cx="4143404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своевременная диагностика и лечение заболеваний, передаваемых половым путем.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929198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Лечение эрозий и </a:t>
            </a:r>
            <a:r>
              <a:rPr lang="ru-RU" sz="2400" dirty="0" err="1" smtClean="0">
                <a:solidFill>
                  <a:schemeClr val="bg1"/>
                </a:solidFill>
              </a:rPr>
              <a:t>псевдоэрозий</a:t>
            </a:r>
            <a:r>
              <a:rPr lang="ru-RU" sz="2400" dirty="0" smtClean="0">
                <a:solidFill>
                  <a:schemeClr val="bg1"/>
                </a:solidFill>
              </a:rPr>
              <a:t> у девушек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57752" y="4929198"/>
            <a:ext cx="4143404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Тщательное планирование </a:t>
            </a:r>
          </a:p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беременности обоими партнерами.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214686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333333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Предупреждение абортов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57752" y="3214686"/>
            <a:ext cx="4071966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Своевременное и правильное лечение хронических заболеваний органов малого таза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4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Для сохранение репродуктивного здоровья надо пропагандировать</a:t>
            </a:r>
            <a:endParaRPr lang="ru-RU" sz="3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1500174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Здоровый образ жизни </a:t>
            </a:r>
          </a:p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будущих родителей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6314" y="1500174"/>
            <a:ext cx="4143404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Соблюдение правил личной гигиены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929198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Повышать качество </a:t>
            </a:r>
            <a:r>
              <a:rPr lang="ru-RU" sz="2400" dirty="0" smtClean="0">
                <a:solidFill>
                  <a:schemeClr val="bg1"/>
                </a:solidFill>
              </a:rPr>
              <a:t>рекомендаций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и </a:t>
            </a:r>
            <a:endParaRPr lang="ru-RU" sz="2400" dirty="0" smtClean="0">
              <a:solidFill>
                <a:schemeClr val="bg1"/>
              </a:solidFill>
            </a:endParaRPr>
          </a:p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информации в области здоровья семьи</a:t>
            </a:r>
            <a:r>
              <a:rPr lang="ru-RU" sz="2400" dirty="0" smtClean="0">
                <a:solidFill>
                  <a:srgbClr val="333333"/>
                </a:solidFill>
              </a:rPr>
              <a:t>.</a:t>
            </a:r>
            <a:endParaRPr lang="ru-RU" sz="2400" dirty="0">
              <a:solidFill>
                <a:srgbClr val="333333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57752" y="4572008"/>
            <a:ext cx="4143404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Вовлекать мужчин в решение </a:t>
            </a:r>
          </a:p>
          <a:p>
            <a:pPr lvl="0" algn="ctr" fontAlgn="base"/>
            <a:r>
              <a:rPr lang="ru-RU" sz="2400" dirty="0" smtClean="0">
                <a:solidFill>
                  <a:schemeClr val="bg1"/>
                </a:solidFill>
              </a:rPr>
              <a:t>проблемы охраны здоровья женщин и повышать их ответственность за деторождение и воспитание детей.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214686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Профилактические мероприятия по укреплению иммунитета будущих родителей.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57752" y="3214686"/>
            <a:ext cx="4071966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Сбалансированное питание</a:t>
            </a:r>
            <a:r>
              <a:rPr lang="ru-RU" sz="2400" dirty="0" smtClean="0">
                <a:solidFill>
                  <a:srgbClr val="333333"/>
                </a:solidFill>
              </a:rPr>
              <a:t>.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28" y="260648"/>
            <a:ext cx="6959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Домашнее задание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857224" y="1428736"/>
            <a:ext cx="7215238" cy="4643470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hlinkClick r:id="rId2"/>
              </a:rPr>
              <a:t>https://resh.edu.ru/subject/lesson/3321/main</a:t>
            </a:r>
            <a:r>
              <a:rPr lang="en-US" sz="3600" dirty="0" smtClean="0">
                <a:hlinkClick r:id="rId2"/>
              </a:rPr>
              <a:t>/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714348" y="428604"/>
            <a:ext cx="7776864" cy="621510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rgbClr val="C00000"/>
                </a:solidFill>
              </a:rPr>
              <a:t>Репродуктивное здоровье </a:t>
            </a:r>
            <a:r>
              <a:rPr lang="ru-RU" sz="2800" dirty="0" smtClean="0"/>
              <a:t>- это состояние полного физического, умственного и социального благополучия при отсутствии заболеваний репродуктивной системы на всех этапах жизни.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Репродуктивная система </a:t>
            </a:r>
            <a:r>
              <a:rPr lang="ru-RU" sz="2800" dirty="0" smtClean="0">
                <a:solidFill>
                  <a:prstClr val="black"/>
                </a:solidFill>
              </a:rPr>
              <a:t>– это совокупность органов и систем организма, обеспечивающих функцию деторождения.</a:t>
            </a:r>
          </a:p>
          <a:p>
            <a:endParaRPr lang="ru-RU" sz="2800" dirty="0" smtClean="0">
              <a:solidFill>
                <a:srgbClr val="333333"/>
              </a:solidFill>
            </a:endParaRPr>
          </a:p>
          <a:p>
            <a:r>
              <a:rPr lang="ru-RU" sz="2800" dirty="0" smtClean="0">
                <a:solidFill>
                  <a:srgbClr val="333333"/>
                </a:solidFill>
              </a:rPr>
              <a:t>И </a:t>
            </a:r>
            <a:r>
              <a:rPr lang="ru-RU" sz="2800" dirty="0" smtClean="0">
                <a:solidFill>
                  <a:srgbClr val="333333"/>
                </a:solidFill>
              </a:rPr>
              <a:t>влияет на ее состояние все, что есть в нашей жизни: </a:t>
            </a:r>
            <a:r>
              <a:rPr lang="ru-RU" sz="2800" dirty="0" smtClean="0">
                <a:solidFill>
                  <a:srgbClr val="C00000"/>
                </a:solidFill>
              </a:rPr>
              <a:t>стрессы, гормоны, неправильное питание, половая жизнь и также вредные привычки.</a:t>
            </a:r>
          </a:p>
          <a:p>
            <a:pPr algn="just"/>
            <a:endParaRPr lang="ru-RU" sz="31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42910" y="357166"/>
            <a:ext cx="7776864" cy="6143668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0000"/>
                </a:solidFill>
                <a:ea typeface="Times New Roman"/>
              </a:rPr>
              <a:t>Репродукция биологическая –</a:t>
            </a:r>
          </a:p>
          <a:p>
            <a:r>
              <a:rPr lang="ru-RU" sz="2800" dirty="0" smtClean="0">
                <a:solidFill>
                  <a:srgbClr val="000000"/>
                </a:solidFill>
                <a:ea typeface="Times New Roman"/>
              </a:rPr>
              <a:t> это воспроизведение </a:t>
            </a:r>
          </a:p>
          <a:p>
            <a:r>
              <a:rPr lang="ru-RU" sz="2800" dirty="0" smtClean="0">
                <a:solidFill>
                  <a:srgbClr val="000000"/>
                </a:solidFill>
                <a:ea typeface="Times New Roman"/>
              </a:rPr>
              <a:t>организмами себе подобных, </a:t>
            </a:r>
          </a:p>
          <a:p>
            <a:r>
              <a:rPr lang="ru-RU" sz="2800" dirty="0" smtClean="0">
                <a:solidFill>
                  <a:srgbClr val="000000"/>
                </a:solidFill>
                <a:ea typeface="Times New Roman"/>
              </a:rPr>
              <a:t>то же самое, что и размножение.</a:t>
            </a:r>
          </a:p>
          <a:p>
            <a:pPr>
              <a:spcAft>
                <a:spcPts val="0"/>
              </a:spcAft>
            </a:pPr>
            <a:endParaRPr lang="ru-RU" sz="2800" dirty="0" smtClean="0">
              <a:ea typeface="Times New Roman"/>
            </a:endParaRPr>
          </a:p>
          <a:p>
            <a:endParaRPr lang="ru-RU" sz="2800" dirty="0" smtClean="0">
              <a:ea typeface="Times New Roman"/>
            </a:endParaRPr>
          </a:p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Воспроизводство населения включает в себя не только рождение ребёнка, но и его 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ea typeface="Calibri"/>
              </a:rPr>
              <a:t>воспитание, подготовку полноценного члена социума, способного выполнять необходимые функции, обеспечивающие социальное развитие общества.</a:t>
            </a:r>
            <a:endParaRPr lang="ru-RU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2" descr="http://static.medportal.ru/pic/common/260310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43636" y="642918"/>
            <a:ext cx="2831108" cy="212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dirty="0" smtClean="0">
                <a:solidFill>
                  <a:srgbClr val="9900FF"/>
                </a:solidFill>
              </a:rPr>
              <a:t>Факторы, влияющие на</a:t>
            </a:r>
            <a:br>
              <a:rPr lang="ru-RU" sz="3600" b="1" dirty="0" smtClean="0">
                <a:solidFill>
                  <a:srgbClr val="9900FF"/>
                </a:solidFill>
              </a:rPr>
            </a:br>
            <a:r>
              <a:rPr lang="ru-RU" sz="3600" b="1" dirty="0" smtClean="0">
                <a:solidFill>
                  <a:srgbClr val="9900FF"/>
                </a:solidFill>
              </a:rPr>
              <a:t> репродуктивное здоровье женщин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428736"/>
            <a:ext cx="7776864" cy="492922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3200" dirty="0" smtClean="0">
                <a:solidFill>
                  <a:srgbClr val="333333"/>
                </a:solidFill>
              </a:rPr>
              <a:t>1. </a:t>
            </a:r>
            <a:r>
              <a:rPr lang="ru-RU" sz="2800" dirty="0" smtClean="0">
                <a:solidFill>
                  <a:srgbClr val="333333"/>
                </a:solidFill>
              </a:rPr>
              <a:t> ЭКЗОГЕННЫЕ ФАКТОРЫ:</a:t>
            </a:r>
          </a:p>
          <a:p>
            <a:pPr fontAlgn="base"/>
            <a:r>
              <a:rPr lang="ru-RU" sz="2800" dirty="0" smtClean="0">
                <a:solidFill>
                  <a:srgbClr val="333333"/>
                </a:solidFill>
              </a:rPr>
              <a:t>         Экологические — электромагнитные поля, вибрация, ионизирующее излучение, высокая температура</a:t>
            </a:r>
          </a:p>
          <a:p>
            <a:pPr fontAlgn="base"/>
            <a:r>
              <a:rPr lang="ru-RU" sz="2800" dirty="0" smtClean="0">
                <a:solidFill>
                  <a:srgbClr val="333333"/>
                </a:solidFill>
              </a:rPr>
              <a:t>        Химические — алкоголь, никотин, наркотики, производственные и бытовые яды, лекарственные препараты</a:t>
            </a:r>
          </a:p>
          <a:p>
            <a:pPr fontAlgn="base"/>
            <a:r>
              <a:rPr lang="ru-RU" sz="2800" dirty="0" smtClean="0">
                <a:solidFill>
                  <a:srgbClr val="333333"/>
                </a:solidFill>
              </a:rPr>
              <a:t>         Биологические — экология.</a:t>
            </a:r>
          </a:p>
          <a:p>
            <a:pPr fontAlgn="base"/>
            <a:r>
              <a:rPr lang="ru-RU" sz="2800" dirty="0" smtClean="0">
                <a:solidFill>
                  <a:srgbClr val="333333"/>
                </a:solidFill>
              </a:rPr>
              <a:t>2.  ЭНДОГЕННЫЕ ФАКТОРЫ:</a:t>
            </a:r>
          </a:p>
          <a:p>
            <a:pPr fontAlgn="base"/>
            <a:r>
              <a:rPr lang="ru-RU" sz="2800" dirty="0" smtClean="0">
                <a:solidFill>
                  <a:srgbClr val="333333"/>
                </a:solidFill>
              </a:rPr>
              <a:t>         Гормональные</a:t>
            </a:r>
          </a:p>
          <a:p>
            <a:pPr fontAlgn="base"/>
            <a:r>
              <a:rPr lang="ru-RU" sz="2800" dirty="0" smtClean="0">
                <a:solidFill>
                  <a:srgbClr val="333333"/>
                </a:solidFill>
              </a:rPr>
              <a:t>         Метаболические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Экологические проблемы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28596" y="857232"/>
            <a:ext cx="7991178" cy="585791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rgbClr val="333333"/>
                </a:solidFill>
              </a:rPr>
              <a:t> Особую опасность для репродуктивного здоровья женщины представляет загрязнения атмосферы в результате выброса отравляющих веществ промышленными предприятиями и </a:t>
            </a:r>
            <a:r>
              <a:rPr lang="ru-RU" sz="2800" dirty="0" smtClean="0">
                <a:solidFill>
                  <a:srgbClr val="333333"/>
                </a:solidFill>
              </a:rPr>
              <a:t>транспортом.</a:t>
            </a:r>
          </a:p>
          <a:p>
            <a:pPr lvl="0" algn="just" fontAlgn="base"/>
            <a:r>
              <a:rPr lang="ru-RU" sz="2000" dirty="0" smtClean="0">
                <a:solidFill>
                  <a:srgbClr val="333333"/>
                </a:solidFill>
              </a:rPr>
              <a:t>В условиях длительного воздействия </a:t>
            </a:r>
            <a:r>
              <a:rPr lang="ru-RU" sz="2000" b="1" dirty="0" smtClean="0">
                <a:solidFill>
                  <a:srgbClr val="333333"/>
                </a:solidFill>
              </a:rPr>
              <a:t>малых доз радиации</a:t>
            </a:r>
            <a:r>
              <a:rPr lang="ru-RU" sz="2000" dirty="0" smtClean="0">
                <a:solidFill>
                  <a:srgbClr val="333333"/>
                </a:solidFill>
              </a:rPr>
              <a:t>,  у людей повреждаются </a:t>
            </a:r>
            <a:r>
              <a:rPr lang="ru-RU" sz="2000" b="1" dirty="0" smtClean="0">
                <a:solidFill>
                  <a:srgbClr val="333333"/>
                </a:solidFill>
              </a:rPr>
              <a:t>половые клетки</a:t>
            </a:r>
            <a:r>
              <a:rPr lang="ru-RU" sz="2000" dirty="0" smtClean="0">
                <a:solidFill>
                  <a:srgbClr val="333333"/>
                </a:solidFill>
              </a:rPr>
              <a:t>.  Радиация воздействует на все звенья репродуктивной системы через </a:t>
            </a:r>
            <a:r>
              <a:rPr lang="ru-RU" sz="2000" b="1" dirty="0" smtClean="0">
                <a:solidFill>
                  <a:srgbClr val="333333"/>
                </a:solidFill>
              </a:rPr>
              <a:t>нервную и эндокринную системы.</a:t>
            </a:r>
          </a:p>
          <a:p>
            <a:pPr lvl="0" algn="just" fontAlgn="base"/>
            <a:r>
              <a:rPr lang="ru-RU" sz="2000" dirty="0" smtClean="0">
                <a:solidFill>
                  <a:srgbClr val="333333"/>
                </a:solidFill>
              </a:rPr>
              <a:t>Возникающие расстройства проявляются в форме снижения способности к зачатию ребенка, а это увеличения числа бесплодных пар, учащения патологии беременности и родов, повышения частоты  хронических воспалительных заболеваний половых органов, ухудшения состояния плода (вплоть до его гибели), снижения качества здоровья новорожденного (вплоть до смертельных исходов), увеличения числа детей-инвалидов.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Опасности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071538" y="857232"/>
            <a:ext cx="7316886" cy="5000660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 smtClean="0"/>
              <a:t>Причины опасностей </a:t>
            </a:r>
            <a:r>
              <a:rPr lang="ru-RU" sz="2800" dirty="0" smtClean="0"/>
              <a:t>– условия, при которых проявляются потенциальные опасности, угрожающие здоровью и жизни последствия.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b="1" i="1" dirty="0" smtClean="0"/>
              <a:t>Признаки опасностей </a:t>
            </a:r>
            <a:r>
              <a:rPr lang="ru-RU" sz="2800" dirty="0" smtClean="0"/>
              <a:t>– предвестники или реальное проявление факторы угрозы благополучию здоровья и нормальной жизнедеятельности объекта.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Недостаточное питание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00034" y="1000108"/>
            <a:ext cx="7888390" cy="5500726"/>
          </a:xfrm>
          <a:prstGeom prst="round2DiagRect">
            <a:avLst>
              <a:gd name="adj1" fmla="val 10133"/>
              <a:gd name="adj2" fmla="val 16851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2800" dirty="0" smtClean="0">
                <a:solidFill>
                  <a:srgbClr val="333333"/>
                </a:solidFill>
              </a:rPr>
              <a:t>Проблемой девушек современного общества является так называемые «стандарты» физического состояния, </a:t>
            </a:r>
            <a:r>
              <a:rPr lang="ru-RU" sz="2800" dirty="0" smtClean="0">
                <a:solidFill>
                  <a:srgbClr val="333333"/>
                </a:solidFill>
              </a:rPr>
              <a:t>которая привела </a:t>
            </a:r>
            <a:r>
              <a:rPr lang="ru-RU" sz="2800" dirty="0" smtClean="0">
                <a:solidFill>
                  <a:srgbClr val="333333"/>
                </a:solidFill>
              </a:rPr>
              <a:t>к развитию нервной </a:t>
            </a:r>
            <a:r>
              <a:rPr lang="ru-RU" sz="2800" dirty="0" err="1" smtClean="0">
                <a:solidFill>
                  <a:srgbClr val="333333"/>
                </a:solidFill>
              </a:rPr>
              <a:t>анорексии</a:t>
            </a:r>
            <a:r>
              <a:rPr lang="ru-RU" sz="2800" dirty="0" smtClean="0">
                <a:solidFill>
                  <a:srgbClr val="333333"/>
                </a:solidFill>
              </a:rPr>
              <a:t>. </a:t>
            </a:r>
          </a:p>
          <a:p>
            <a:pPr algn="just" fontAlgn="base"/>
            <a:r>
              <a:rPr lang="ru-RU" sz="2800" dirty="0" smtClean="0">
                <a:solidFill>
                  <a:srgbClr val="333333"/>
                </a:solidFill>
              </a:rPr>
              <a:t>При этом резко нарушается менструальная и детородная функция женщины.</a:t>
            </a:r>
          </a:p>
          <a:p>
            <a:pPr algn="just" fontAlgn="base"/>
            <a:r>
              <a:rPr lang="ru-RU" sz="2800" dirty="0" smtClean="0">
                <a:solidFill>
                  <a:srgbClr val="333333"/>
                </a:solidFill>
              </a:rPr>
              <a:t> В некоторых продуктах растительного происхождения найдены вещества </a:t>
            </a:r>
            <a:r>
              <a:rPr lang="ru-RU" sz="2800" dirty="0" err="1" smtClean="0">
                <a:solidFill>
                  <a:srgbClr val="333333"/>
                </a:solidFill>
              </a:rPr>
              <a:t>фитоэстрогены</a:t>
            </a:r>
            <a:r>
              <a:rPr lang="ru-RU" sz="2800" dirty="0" smtClean="0">
                <a:solidFill>
                  <a:srgbClr val="333333"/>
                </a:solidFill>
              </a:rPr>
              <a:t> (</a:t>
            </a:r>
            <a:r>
              <a:rPr lang="ru-RU" sz="2800" dirty="0" smtClean="0">
                <a:solidFill>
                  <a:srgbClr val="C00000"/>
                </a:solidFill>
              </a:rPr>
              <a:t>подсолнечное и кукурузное масла, репчатый лук, свекла, капуста</a:t>
            </a:r>
            <a:r>
              <a:rPr lang="ru-RU" sz="2800" dirty="0" smtClean="0">
                <a:solidFill>
                  <a:srgbClr val="333333"/>
                </a:solidFill>
              </a:rPr>
              <a:t>), гонадотропные соединения, способные влиять на репродуктивную функцию: процессы оплодотворения, лактацию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Аборты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00034" y="1000108"/>
            <a:ext cx="7888390" cy="5500726"/>
          </a:xfrm>
          <a:prstGeom prst="round2DiagRect">
            <a:avLst>
              <a:gd name="adj1" fmla="val 10133"/>
              <a:gd name="adj2" fmla="val 16851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2800" dirty="0" smtClean="0">
                <a:solidFill>
                  <a:srgbClr val="333333"/>
                </a:solidFill>
              </a:rPr>
              <a:t> </a:t>
            </a:r>
            <a:r>
              <a:rPr lang="ru-RU" sz="2800" dirty="0" smtClean="0">
                <a:solidFill>
                  <a:srgbClr val="333333"/>
                </a:solidFill>
              </a:rPr>
              <a:t>  </a:t>
            </a:r>
            <a:r>
              <a:rPr lang="ru-RU" sz="2400" dirty="0" smtClean="0">
                <a:solidFill>
                  <a:srgbClr val="333333"/>
                </a:solidFill>
              </a:rPr>
              <a:t>В</a:t>
            </a:r>
            <a:r>
              <a:rPr lang="ru-RU" sz="2400" dirty="0" smtClean="0">
                <a:solidFill>
                  <a:srgbClr val="333333"/>
                </a:solidFill>
              </a:rPr>
              <a:t> начале ХХI века в мире ежегодно производилось до 70 млн. абортов. </a:t>
            </a:r>
          </a:p>
          <a:p>
            <a:pPr algn="just" fontAlgn="base"/>
            <a:r>
              <a:rPr lang="ru-RU" sz="2400" dirty="0" smtClean="0">
                <a:solidFill>
                  <a:srgbClr val="333333"/>
                </a:solidFill>
              </a:rPr>
              <a:t>Россия продолжает оставаться чемпионом мира в области абортов — на каждые тысячу новорожденных приходится 1022 аборта. </a:t>
            </a:r>
          </a:p>
          <a:p>
            <a:pPr algn="just" fontAlgn="base"/>
            <a:r>
              <a:rPr lang="ru-RU" sz="2400" dirty="0" smtClean="0">
                <a:solidFill>
                  <a:srgbClr val="333333"/>
                </a:solidFill>
              </a:rPr>
              <a:t>За 2012 год в России совершено 1,6 миллионов абортов, из них 20 % — девушкам моложе 18 лет. Каждый третий аборт в мире делается в России. </a:t>
            </a:r>
          </a:p>
          <a:p>
            <a:pPr algn="just" fontAlgn="base"/>
            <a:r>
              <a:rPr lang="ru-RU" sz="2400" dirty="0" smtClean="0">
                <a:solidFill>
                  <a:srgbClr val="333333"/>
                </a:solidFill>
              </a:rPr>
              <a:t>Почти 10 % женщин детородного возраста раз в год делают аборт и 60 % женщин прерывают первую беременность. </a:t>
            </a:r>
          </a:p>
          <a:p>
            <a:pPr algn="just" fontAlgn="base"/>
            <a:r>
              <a:rPr lang="ru-RU" sz="2400" dirty="0" smtClean="0">
                <a:solidFill>
                  <a:srgbClr val="333333"/>
                </a:solidFill>
              </a:rPr>
              <a:t>Ежегодно более 2000 абортов производится у подростков до 14 лет. На 100 родившихся детей в России приходилось в среднем 49,7 абортов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60648"/>
            <a:ext cx="78883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Низкое репродуктивное  здоровье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500174"/>
            <a:ext cx="8031266" cy="5214974"/>
          </a:xfrm>
          <a:prstGeom prst="round2DiagRect">
            <a:avLst>
              <a:gd name="adj1" fmla="val 10133"/>
              <a:gd name="adj2" fmla="val 16851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2800" dirty="0" smtClean="0">
                <a:solidFill>
                  <a:srgbClr val="333333"/>
                </a:solidFill>
              </a:rPr>
              <a:t> </a:t>
            </a:r>
            <a:r>
              <a:rPr lang="ru-RU" sz="2800" dirty="0" smtClean="0">
                <a:solidFill>
                  <a:srgbClr val="333333"/>
                </a:solidFill>
              </a:rPr>
              <a:t>  </a:t>
            </a:r>
            <a:r>
              <a:rPr lang="ru-RU" sz="2400" dirty="0" smtClean="0">
                <a:solidFill>
                  <a:srgbClr val="333333"/>
                </a:solidFill>
              </a:rPr>
              <a:t>По данным главного акушера-гинеколога страны, </a:t>
            </a:r>
            <a:endParaRPr lang="ru-RU" sz="2400" dirty="0" smtClean="0">
              <a:solidFill>
                <a:srgbClr val="333333"/>
              </a:solidFill>
            </a:endParaRPr>
          </a:p>
          <a:p>
            <a:pPr algn="just" fontAlgn="base"/>
            <a:r>
              <a:rPr lang="ru-RU" sz="2400" dirty="0" smtClean="0">
                <a:solidFill>
                  <a:srgbClr val="333333"/>
                </a:solidFill>
              </a:rPr>
              <a:t>10 </a:t>
            </a:r>
            <a:r>
              <a:rPr lang="ru-RU" sz="2400" dirty="0" smtClean="0">
                <a:solidFill>
                  <a:srgbClr val="333333"/>
                </a:solidFill>
              </a:rPr>
              <a:t>миллионов граждан России бесплодны.</a:t>
            </a:r>
          </a:p>
          <a:p>
            <a:pPr algn="just" fontAlgn="base"/>
            <a:r>
              <a:rPr lang="ru-RU" sz="2400" dirty="0" smtClean="0">
                <a:solidFill>
                  <a:srgbClr val="333333"/>
                </a:solidFill>
              </a:rPr>
              <a:t> На сегодняшний день в России 78 миллионов женского населения, из них репродуктивного возраста, от 15 до 49 лет, — 39,1 миллиона, среди которых бесплодных — 6 миллионов. </a:t>
            </a:r>
          </a:p>
          <a:p>
            <a:pPr algn="just" fontAlgn="base"/>
            <a:r>
              <a:rPr lang="ru-RU" sz="2400" dirty="0" smtClean="0">
                <a:solidFill>
                  <a:srgbClr val="333333"/>
                </a:solidFill>
              </a:rPr>
              <a:t>Среди мужчин репродуктивного возраста бесплодием страдают 4 </a:t>
            </a:r>
            <a:r>
              <a:rPr lang="ru-RU" sz="2400" dirty="0" err="1" smtClean="0">
                <a:solidFill>
                  <a:srgbClr val="333333"/>
                </a:solidFill>
              </a:rPr>
              <a:t>млн</a:t>
            </a:r>
            <a:r>
              <a:rPr lang="ru-RU" sz="2400" dirty="0" smtClean="0">
                <a:solidFill>
                  <a:srgbClr val="333333"/>
                </a:solidFill>
              </a:rPr>
              <a:t> человек. </a:t>
            </a:r>
            <a:endParaRPr lang="ru-RU" sz="2400" dirty="0" smtClean="0">
              <a:solidFill>
                <a:srgbClr val="333333"/>
              </a:solidFill>
            </a:endParaRPr>
          </a:p>
          <a:p>
            <a:pPr lvl="0" algn="just" fontAlgn="base"/>
            <a:r>
              <a:rPr lang="ru-RU" sz="2400" dirty="0" smtClean="0">
                <a:solidFill>
                  <a:srgbClr val="333333"/>
                </a:solidFill>
              </a:rPr>
              <a:t>Доказано, что из 100 бездетных пар 40–46 % не имеют детей по причине мужского бесплодия, что связано с инфекциями, передаваемыми половым путем, в том числе ВИЧ, влиянием на репродуктивное здоровье мужчины вредных факторов окружающей среды, условий работы и вредных привычек.</a:t>
            </a:r>
          </a:p>
          <a:p>
            <a:pPr algn="just" fontAlgn="base"/>
            <a:endParaRPr lang="ru-RU" sz="2400" dirty="0" smtClean="0">
              <a:solidFill>
                <a:srgbClr val="33333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285728"/>
            <a:ext cx="78883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Низкое репродуктивное  здоровье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474</Words>
  <Application>Microsoft Office PowerPoint</Application>
  <PresentationFormat>Экран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Факторы, разрушающие репродуктивное здоровье </vt:lpstr>
      <vt:lpstr>Влияние курения на репродуктивное здоровье </vt:lpstr>
      <vt:lpstr>Влияние алкоголя на репродуктивное здоровье </vt:lpstr>
      <vt:lpstr>Влияние наркотиков на репродуктивное здоровье</vt:lpstr>
      <vt:lpstr>Для сохранение репродуктивного здоровья надо пропагандировать</vt:lpstr>
      <vt:lpstr>Для сохранение репродуктивного здоровья надо пропагандировать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Зам</cp:lastModifiedBy>
  <cp:revision>76</cp:revision>
  <dcterms:created xsi:type="dcterms:W3CDTF">2012-07-31T15:34:20Z</dcterms:created>
  <dcterms:modified xsi:type="dcterms:W3CDTF">2020-11-12T15:54:06Z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234770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