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7" r:id="rId20"/>
    <p:sldId id="290" r:id="rId21"/>
    <p:sldId id="278" r:id="rId22"/>
    <p:sldId id="279" r:id="rId23"/>
    <p:sldId id="280" r:id="rId24"/>
    <p:sldId id="284" r:id="rId25"/>
    <p:sldId id="286" r:id="rId26"/>
    <p:sldId id="287" r:id="rId27"/>
    <p:sldId id="288" r:id="rId28"/>
    <p:sldId id="289" r:id="rId29"/>
    <p:sldId id="291" r:id="rId30"/>
    <p:sldId id="292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800080"/>
    <a:srgbClr val="FF0000"/>
    <a:srgbClr val="00FFFF"/>
    <a:srgbClr val="FF00FF"/>
    <a:srgbClr val="009900"/>
    <a:srgbClr val="0000FF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2" autoAdjust="0"/>
    <p:restoredTop sz="94660"/>
  </p:normalViewPr>
  <p:slideViewPr>
    <p:cSldViewPr>
      <p:cViewPr varScale="1">
        <p:scale>
          <a:sx n="64" d="100"/>
          <a:sy n="64" d="100"/>
        </p:scale>
        <p:origin x="-17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F5F56-A6F7-49D5-9E31-FF60D7914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0D287-AAB1-42BB-8F27-A4B069B069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B184D-3AA6-429C-82BD-2D18DD95F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602AA-0DA6-4690-9E50-AEA2CB214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97B3C-A01A-491E-BD7D-6786ECAEE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7FCB9-2C16-4E1F-BF66-BDBC6495B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CBA10-F9F1-4346-B690-2B53F5470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FD96F-33F2-4A68-8C12-EC30943FC9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F7F50-3A8E-439C-9F69-EB815C5A1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19FC2-BED8-46E7-8BEE-A6B209802A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9A87D-C836-46D9-8EC2-D1C06C9051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51E6A-ED15-4790-BB98-06798526A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5E256-B4D4-46C1-A00A-63D2346C3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28B85-39EC-4EC4-8C23-8595C2802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52D14FE0-0039-4F65-9A20-029619F97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  <p:sldLayoutId id="2147483675" r:id="rId12"/>
    <p:sldLayoutId id="2147483674" r:id="rId13"/>
    <p:sldLayoutId id="2147483673" r:id="rId14"/>
  </p:sldLayoutIdLst>
  <p:transition spd="med">
    <p:cover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6.jpeg"/><Relationship Id="rId4" Type="http://schemas.openxmlformats.org/officeDocument/2006/relationships/oleObject" Target="../embeddings/oleObject20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2.jpeg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971550" y="404813"/>
            <a:ext cx="7416800" cy="31686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Нахождение 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дроби от числа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2636838"/>
            <a:ext cx="8229600" cy="34893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dirty="0" smtClean="0">
                <a:solidFill>
                  <a:srgbClr val="CC0000"/>
                </a:solidFill>
              </a:rPr>
              <a:t>6 класс</a:t>
            </a:r>
          </a:p>
          <a:p>
            <a:pPr algn="ctr" eaLnBrk="1" hangingPunct="1">
              <a:buFontTx/>
              <a:buNone/>
            </a:pPr>
            <a:endParaRPr lang="ru-RU" sz="3600" dirty="0" smtClean="0">
              <a:solidFill>
                <a:srgbClr val="CC0000"/>
              </a:solidFill>
            </a:endParaRPr>
          </a:p>
          <a:p>
            <a:pPr algn="ctr" eaLnBrk="1" hangingPunct="1">
              <a:buFontTx/>
              <a:buNone/>
            </a:pPr>
            <a:endParaRPr lang="ru-RU" sz="3600" dirty="0" smtClean="0">
              <a:solidFill>
                <a:srgbClr val="CC0000"/>
              </a:solidFill>
            </a:endParaRPr>
          </a:p>
          <a:p>
            <a:pPr eaLnBrk="1" hangingPunct="1">
              <a:buFontTx/>
              <a:buNone/>
            </a:pPr>
            <a:r>
              <a:rPr lang="ru-RU" sz="1800" dirty="0" smtClean="0"/>
              <a:t>     </a:t>
            </a:r>
            <a:r>
              <a:rPr lang="ru-RU" sz="2000" b="1" dirty="0" smtClean="0">
                <a:solidFill>
                  <a:srgbClr val="0000FF"/>
                </a:solidFill>
                <a:latin typeface="Birch Std" pitchFamily="66" charset="0"/>
              </a:rPr>
              <a:t>МБОУ </a:t>
            </a:r>
            <a:r>
              <a:rPr lang="ru-RU" sz="2000" b="1" dirty="0" smtClean="0">
                <a:solidFill>
                  <a:srgbClr val="0000FF"/>
                </a:solidFill>
                <a:latin typeface="Birch Std" pitchFamily="66" charset="0"/>
              </a:rPr>
              <a:t>СОШ № </a:t>
            </a:r>
            <a:r>
              <a:rPr lang="ru-RU" sz="2000" b="1" dirty="0" smtClean="0">
                <a:solidFill>
                  <a:srgbClr val="0000FF"/>
                </a:solidFill>
                <a:latin typeface="Birch Std" pitchFamily="66" charset="0"/>
              </a:rPr>
              <a:t>83</a:t>
            </a:r>
            <a:endParaRPr lang="ru-RU" sz="2000" b="1" dirty="0" smtClean="0">
              <a:solidFill>
                <a:srgbClr val="0000FF"/>
              </a:solidFill>
              <a:latin typeface="Birch Std" pitchFamily="66" charset="0"/>
            </a:endParaRPr>
          </a:p>
          <a:p>
            <a:pPr eaLnBrk="1" hangingPunct="1">
              <a:buFontTx/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Birch Std" pitchFamily="66" charset="0"/>
              </a:rPr>
              <a:t>г. Екатеринбург</a:t>
            </a:r>
          </a:p>
          <a:p>
            <a:pPr eaLnBrk="1" hangingPunct="1">
              <a:buFontTx/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Birch Std" pitchFamily="66" charset="0"/>
              </a:rPr>
              <a:t>Ахмедова Ш.Р.</a:t>
            </a:r>
            <a:endParaRPr lang="ru-RU" sz="2000" b="1" dirty="0" smtClean="0">
              <a:solidFill>
                <a:srgbClr val="0000FF"/>
              </a:solidFill>
              <a:latin typeface="Birch Std" pitchFamily="66" charset="0"/>
            </a:endParaRPr>
          </a:p>
        </p:txBody>
      </p:sp>
      <p:pic>
        <p:nvPicPr>
          <p:cNvPr id="14343" name="Picture 7" descr="6ce7dd3a91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3494088"/>
            <a:ext cx="3887788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4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6" name="Picture 6" descr="1255110216_ic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2550" y="2997200"/>
            <a:ext cx="280828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mtClean="0">
                <a:solidFill>
                  <a:srgbClr val="CC0000"/>
                </a:solidFill>
                <a:latin typeface="Monotype Corsiva" pitchFamily="66" charset="0"/>
              </a:rPr>
              <a:t>Решение задачи 1.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5400" i="1" smtClean="0">
              <a:latin typeface="Monotype Corsiva" pitchFamily="66" charset="0"/>
            </a:endParaRPr>
          </a:p>
          <a:p>
            <a:pPr eaLnBrk="1" hangingPunct="1">
              <a:buFontTx/>
              <a:buNone/>
            </a:pPr>
            <a:r>
              <a:rPr lang="ru-RU" sz="5400" i="1" smtClean="0">
                <a:latin typeface="Monotype Corsiva" pitchFamily="66" charset="0"/>
              </a:rPr>
              <a:t>20 •    =  8  (грибов)</a:t>
            </a:r>
          </a:p>
        </p:txBody>
      </p:sp>
      <p:graphicFrame>
        <p:nvGraphicFramePr>
          <p:cNvPr id="11269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835150" y="2349500"/>
          <a:ext cx="522288" cy="1347788"/>
        </p:xfrm>
        <a:graphic>
          <a:graphicData uri="http://schemas.openxmlformats.org/presentationml/2006/ole">
            <p:oleObj spid="_x0000_s11269" name="Формула" r:id="rId4" imgW="152334" imgH="393529" progId="">
              <p:embed/>
            </p:oleObj>
          </a:graphicData>
        </a:graphic>
      </p:graphicFrame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63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mtClean="0">
                <a:solidFill>
                  <a:srgbClr val="CC0000"/>
                </a:solidFill>
                <a:latin typeface="Monotype Corsiva" pitchFamily="66" charset="0"/>
              </a:rPr>
              <a:t>Решение задачи 2.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4705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400" i="1" smtClean="0">
                <a:latin typeface="Monotype Corsiva" pitchFamily="66" charset="0"/>
              </a:rPr>
              <a:t>1)12 •    = 9 (конфет)</a:t>
            </a:r>
          </a:p>
          <a:p>
            <a:pPr eaLnBrk="1" hangingPunct="1">
              <a:buFontTx/>
              <a:buNone/>
            </a:pPr>
            <a:r>
              <a:rPr lang="ru-RU" sz="4400" i="1" smtClean="0">
                <a:latin typeface="Monotype Corsiva" pitchFamily="66" charset="0"/>
              </a:rPr>
              <a:t>2)12 – 9 = 3 (конфеты)</a:t>
            </a:r>
            <a:r>
              <a:rPr lang="ru-RU" sz="4400" smtClean="0">
                <a:latin typeface="Monotype Corsiva" pitchFamily="66" charset="0"/>
              </a:rPr>
              <a:t> 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908175" y="1412875"/>
          <a:ext cx="438150" cy="1131888"/>
        </p:xfrm>
        <a:graphic>
          <a:graphicData uri="http://schemas.openxmlformats.org/presentationml/2006/ole">
            <p:oleObj spid="_x0000_s12292" name="Формула" r:id="rId3" imgW="152334" imgH="393529" progId="">
              <p:embed/>
            </p:oleObj>
          </a:graphicData>
        </a:graphic>
      </p:graphicFrame>
      <p:pic>
        <p:nvPicPr>
          <p:cNvPr id="58374" name="Picture 6" descr="d59a7c9e7de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3141663"/>
            <a:ext cx="2732087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83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 descr="b08fb03a61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2349500"/>
            <a:ext cx="3692525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accent2"/>
                </a:solidFill>
              </a:rPr>
              <a:t/>
            </a:r>
            <a:br>
              <a:rPr lang="ru-RU" b="1" smtClean="0">
                <a:solidFill>
                  <a:schemeClr val="accent2"/>
                </a:solidFill>
              </a:rPr>
            </a:br>
            <a:endParaRPr lang="ru-RU" b="1" smtClean="0">
              <a:solidFill>
                <a:schemeClr val="accent2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73688"/>
            <a:ext cx="8229600" cy="7524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b="1" smtClean="0">
                <a:solidFill>
                  <a:srgbClr val="CC0000"/>
                </a:solidFill>
              </a:rPr>
              <a:t>Нахождение дроби от числа</a:t>
            </a:r>
          </a:p>
        </p:txBody>
      </p:sp>
      <p:sp>
        <p:nvSpPr>
          <p:cNvPr id="60420" name="WordArt 4"/>
          <p:cNvSpPr>
            <a:spLocks noChangeArrowheads="1" noChangeShapeType="1" noTextEdit="1"/>
          </p:cNvSpPr>
          <p:nvPr/>
        </p:nvSpPr>
        <p:spPr bwMode="auto">
          <a:xfrm>
            <a:off x="1187450" y="549275"/>
            <a:ext cx="6842125" cy="1955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Impact"/>
              </a:rPr>
              <a:t>Учёба в школе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  <p:bldP spid="604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476673"/>
            <a:ext cx="8363272" cy="564949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i="1" dirty="0" smtClean="0"/>
              <a:t>   </a:t>
            </a:r>
            <a:r>
              <a:rPr lang="ru-RU" sz="4400" i="1" dirty="0" smtClean="0">
                <a:solidFill>
                  <a:srgbClr val="0000FF"/>
                </a:solidFill>
                <a:latin typeface="Monotype Corsiva" pitchFamily="66" charset="0"/>
              </a:rPr>
              <a:t>Какое действие я предложила вам произвести, чтобы определить количество грибов, которые нашла Маша?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i="1" dirty="0" smtClean="0">
                <a:solidFill>
                  <a:srgbClr val="CC0000"/>
                </a:solidFill>
                <a:latin typeface="Birch Std" pitchFamily="66" charset="0"/>
              </a:rPr>
              <a:t>                                                                              УМНОЖЕНИЕ</a:t>
            </a:r>
            <a:endParaRPr lang="ru-RU" b="1" i="1" dirty="0" smtClean="0">
              <a:solidFill>
                <a:srgbClr val="0000FF"/>
              </a:solidFill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400" i="1" dirty="0" smtClean="0">
                <a:solidFill>
                  <a:srgbClr val="0000FF"/>
                </a:solidFill>
                <a:latin typeface="Monotype Corsiva" pitchFamily="66" charset="0"/>
              </a:rPr>
              <a:t>  Какое действие я предложила вам произвести, чтобы определить, сколько конфет съел Коля?</a:t>
            </a:r>
            <a:r>
              <a:rPr lang="ru-RU" sz="4400" dirty="0" smtClean="0">
                <a:solidFill>
                  <a:srgbClr val="0000FF"/>
                </a:solidFill>
                <a:latin typeface="Monotype Corsiva" pitchFamily="66" charset="0"/>
              </a:rPr>
              <a:t>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i="1" dirty="0" smtClean="0">
                <a:solidFill>
                  <a:srgbClr val="CC0000"/>
                </a:solidFill>
                <a:latin typeface="Birch Std" pitchFamily="66" charset="0"/>
              </a:rPr>
              <a:t>                                                                                 УМНОЖЕНИЕ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6000" i="1" dirty="0" smtClean="0">
                <a:solidFill>
                  <a:srgbClr val="0000FF"/>
                </a:solidFill>
                <a:latin typeface="Monotype Corsiva" pitchFamily="66" charset="0"/>
              </a:rPr>
              <a:t>Рассматриваем </a:t>
            </a:r>
            <a:r>
              <a:rPr lang="ru-RU" sz="6000" i="1" dirty="0" smtClean="0">
                <a:solidFill>
                  <a:srgbClr val="0000FF"/>
                </a:solidFill>
                <a:latin typeface="Monotype Corsiva" pitchFamily="66" charset="0"/>
              </a:rPr>
              <a:t>задания</a:t>
            </a:r>
          </a:p>
          <a:p>
            <a:pPr algn="ctr" eaLnBrk="1" hangingPunct="1">
              <a:buFontTx/>
              <a:buNone/>
            </a:pPr>
            <a:r>
              <a:rPr lang="ru-RU" sz="6000" i="1" dirty="0" smtClean="0">
                <a:solidFill>
                  <a:srgbClr val="0000FF"/>
                </a:solidFill>
                <a:latin typeface="Monotype Corsiva" pitchFamily="66" charset="0"/>
              </a:rPr>
              <a:t>№389(1,2,4,5), №</a:t>
            </a:r>
            <a:r>
              <a:rPr lang="ru-RU" sz="6000" i="1" dirty="0" smtClean="0">
                <a:solidFill>
                  <a:srgbClr val="0000FF"/>
                </a:solidFill>
                <a:latin typeface="Monotype Corsiva" pitchFamily="66" charset="0"/>
              </a:rPr>
              <a:t>393(1,2) </a:t>
            </a:r>
            <a:r>
              <a:rPr lang="en-US" sz="6000" i="1" dirty="0" smtClean="0">
                <a:solidFill>
                  <a:srgbClr val="0000FF"/>
                </a:solidFill>
                <a:latin typeface="Monotype Corsiva" pitchFamily="66" charset="0"/>
                <a:cs typeface="Arial" pitchFamily="34" charset="0"/>
              </a:rPr>
              <a:t>§</a:t>
            </a:r>
            <a:r>
              <a:rPr lang="ru-RU" sz="6000" i="1" dirty="0" smtClean="0">
                <a:solidFill>
                  <a:srgbClr val="0000FF"/>
                </a:solidFill>
                <a:latin typeface="Monotype Corsiva" pitchFamily="66" charset="0"/>
              </a:rPr>
              <a:t>12</a:t>
            </a:r>
            <a:r>
              <a:rPr lang="ru-RU" sz="6000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endParaRPr lang="ru-RU" sz="6000" dirty="0" smtClean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15364" name="Picture 4" descr="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8913" y="4460875"/>
            <a:ext cx="2605087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0648"/>
            <a:ext cx="8481120" cy="730597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i="1" dirty="0" smtClean="0"/>
              <a:t>  </a:t>
            </a:r>
            <a:r>
              <a:rPr lang="ru-RU" sz="6000" i="1" dirty="0" smtClean="0">
                <a:solidFill>
                  <a:srgbClr val="CC0000"/>
                </a:solidFill>
                <a:latin typeface="Monotype Corsiva" pitchFamily="66" charset="0"/>
              </a:rPr>
              <a:t>Чтобы найти дробь от числа, нужно умножить число на эту дробь.</a:t>
            </a:r>
            <a:r>
              <a:rPr lang="ru-RU" sz="6000" dirty="0" smtClean="0">
                <a:solidFill>
                  <a:srgbClr val="CC0000"/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63492" name="Picture 4" descr="b7a85d27d6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3213100"/>
            <a:ext cx="3327400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6000" i="1" dirty="0" smtClean="0">
                <a:solidFill>
                  <a:srgbClr val="0000FF"/>
                </a:solidFill>
                <a:latin typeface="Monotype Corsiva" pitchFamily="66" charset="0"/>
              </a:rPr>
              <a:t>Рассматриваем задачи </a:t>
            </a:r>
          </a:p>
          <a:p>
            <a:pPr algn="ctr" eaLnBrk="1" hangingPunct="1">
              <a:buFontTx/>
              <a:buNone/>
            </a:pPr>
            <a:r>
              <a:rPr lang="ru-RU" sz="6000" i="1" dirty="0" smtClean="0">
                <a:solidFill>
                  <a:srgbClr val="0000FF"/>
                </a:solidFill>
                <a:latin typeface="Monotype Corsiva" pitchFamily="66" charset="0"/>
              </a:rPr>
              <a:t>№</a:t>
            </a:r>
            <a:r>
              <a:rPr lang="ru-RU" sz="6000" i="1" dirty="0" smtClean="0">
                <a:solidFill>
                  <a:srgbClr val="0000FF"/>
                </a:solidFill>
                <a:latin typeface="Monotype Corsiva" pitchFamily="66" charset="0"/>
              </a:rPr>
              <a:t>393, №395  </a:t>
            </a:r>
            <a:r>
              <a:rPr lang="en-US" sz="6000" i="1" dirty="0" smtClean="0">
                <a:solidFill>
                  <a:srgbClr val="0000FF"/>
                </a:solidFill>
                <a:latin typeface="Monotype Corsiva" pitchFamily="66" charset="0"/>
                <a:cs typeface="Arial" pitchFamily="34" charset="0"/>
              </a:rPr>
              <a:t>§</a:t>
            </a:r>
            <a:r>
              <a:rPr lang="ru-RU" sz="6000" i="1" dirty="0" smtClean="0">
                <a:solidFill>
                  <a:srgbClr val="0000FF"/>
                </a:solidFill>
                <a:latin typeface="Monotype Corsiva" pitchFamily="66" charset="0"/>
              </a:rPr>
              <a:t>12</a:t>
            </a:r>
            <a:r>
              <a:rPr lang="ru-RU" sz="6000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endParaRPr lang="ru-RU" sz="6000" dirty="0" smtClean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17412" name="Picture 4" descr="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3789363"/>
            <a:ext cx="2605087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600" b="1" smtClean="0">
                <a:solidFill>
                  <a:srgbClr val="CC0000"/>
                </a:solidFill>
              </a:rPr>
              <a:t>Решаем устно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5888"/>
            <a:ext cx="8291513" cy="6010275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4000" smtClean="0">
              <a:latin typeface="Monotype Corsiva" pitchFamily="66" charset="0"/>
            </a:endParaRPr>
          </a:p>
          <a:p>
            <a:pPr algn="ctr" eaLnBrk="1" hangingPunct="1">
              <a:buFontTx/>
              <a:buNone/>
            </a:pPr>
            <a:endParaRPr lang="ru-RU" sz="4000" smtClean="0">
              <a:latin typeface="Monotype Corsiva" pitchFamily="66" charset="0"/>
            </a:endParaRPr>
          </a:p>
          <a:p>
            <a:pPr algn="ctr" eaLnBrk="1" hangingPunct="1">
              <a:buFontTx/>
              <a:buNone/>
            </a:pPr>
            <a:endParaRPr lang="ru-RU" sz="1600" smtClean="0">
              <a:latin typeface="Monotype Corsiva" pitchFamily="66" charset="0"/>
            </a:endParaRPr>
          </a:p>
          <a:p>
            <a:pPr eaLnBrk="1" hangingPunct="1">
              <a:buFontTx/>
              <a:buNone/>
            </a:pPr>
            <a:r>
              <a:rPr lang="ru-RU" sz="4000" smtClean="0">
                <a:latin typeface="Monotype Corsiva" pitchFamily="66" charset="0"/>
              </a:rPr>
              <a:t>      от 30 +      от 42 – 30% от 20=</a:t>
            </a: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684213" y="1628775"/>
          <a:ext cx="473075" cy="1223963"/>
        </p:xfrm>
        <a:graphic>
          <a:graphicData uri="http://schemas.openxmlformats.org/presentationml/2006/ole">
            <p:oleObj spid="_x0000_s18436" name="Формула" r:id="rId3" imgW="152334" imgH="393529" progId="">
              <p:embed/>
            </p:oleObj>
          </a:graphicData>
        </a:graphic>
      </p:graphicFrame>
      <p:graphicFrame>
        <p:nvGraphicFramePr>
          <p:cNvPr id="18437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2771775" y="1628775"/>
          <a:ext cx="401638" cy="1223963"/>
        </p:xfrm>
        <a:graphic>
          <a:graphicData uri="http://schemas.openxmlformats.org/presentationml/2006/ole">
            <p:oleObj spid="_x0000_s18437" name="Формула" r:id="rId4" imgW="152334" imgH="393529" progId="">
              <p:embed/>
            </p:oleObj>
          </a:graphicData>
        </a:graphic>
      </p:graphicFrame>
      <p:pic>
        <p:nvPicPr>
          <p:cNvPr id="66570" name="Picture 10" descr="a9da382a1b9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2997200"/>
            <a:ext cx="35782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b="1" smtClean="0">
                <a:solidFill>
                  <a:srgbClr val="CC0000"/>
                </a:solidFill>
              </a:rPr>
              <a:t>Поделись с другом</a:t>
            </a:r>
          </a:p>
        </p:txBody>
      </p:sp>
      <p:sp>
        <p:nvSpPr>
          <p:cNvPr id="69636" name="WordArt 4"/>
          <p:cNvSpPr>
            <a:spLocks noChangeArrowheads="1" noChangeShapeType="1" noTextEdit="1"/>
          </p:cNvSpPr>
          <p:nvPr/>
        </p:nvSpPr>
        <p:spPr bwMode="auto">
          <a:xfrm>
            <a:off x="2411413" y="549275"/>
            <a:ext cx="4248150" cy="14605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Impact"/>
              </a:rPr>
              <a:t>ОБЕД</a:t>
            </a:r>
          </a:p>
        </p:txBody>
      </p:sp>
      <p:pic>
        <p:nvPicPr>
          <p:cNvPr id="69637" name="Picture 5" descr="6ce7dd3a91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2781300"/>
            <a:ext cx="5253038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  <p:bldP spid="696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00201"/>
            <a:ext cx="8219256" cy="247687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5400" dirty="0" smtClean="0">
                <a:solidFill>
                  <a:srgbClr val="CC0000"/>
                </a:solidFill>
              </a:rPr>
              <a:t>1 ряд     </a:t>
            </a:r>
            <a:r>
              <a:rPr lang="ru-RU" sz="5400" dirty="0" smtClean="0">
                <a:solidFill>
                  <a:srgbClr val="0000FF"/>
                </a:solidFill>
              </a:rPr>
              <a:t>2 ряд</a:t>
            </a:r>
            <a:r>
              <a:rPr lang="ru-RU" sz="5400" dirty="0" smtClean="0"/>
              <a:t>     </a:t>
            </a:r>
            <a:r>
              <a:rPr lang="ru-RU" sz="5400" dirty="0" smtClean="0">
                <a:solidFill>
                  <a:srgbClr val="009900"/>
                </a:solidFill>
              </a:rPr>
              <a:t>3 ряд</a:t>
            </a:r>
          </a:p>
          <a:p>
            <a:pPr algn="ctr" eaLnBrk="1" hangingPunct="1">
              <a:buFontTx/>
              <a:buNone/>
            </a:pPr>
            <a:endParaRPr lang="ru-RU" sz="1400" dirty="0" smtClean="0">
              <a:solidFill>
                <a:srgbClr val="009900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5400" dirty="0" smtClean="0">
                <a:solidFill>
                  <a:srgbClr val="CC0000"/>
                </a:solidFill>
              </a:rPr>
              <a:t>    </a:t>
            </a:r>
            <a:r>
              <a:rPr lang="ru-RU" sz="5400" dirty="0" smtClean="0"/>
              <a:t>  </a:t>
            </a:r>
            <a:endParaRPr lang="ru-RU" sz="5400" dirty="0" smtClean="0">
              <a:solidFill>
                <a:srgbClr val="CC0000"/>
              </a:solidFill>
            </a:endParaRPr>
          </a:p>
          <a:p>
            <a:pPr eaLnBrk="1" hangingPunct="1">
              <a:buFontTx/>
              <a:buNone/>
            </a:pPr>
            <a:endParaRPr lang="ru-RU" sz="5400" dirty="0" smtClean="0"/>
          </a:p>
          <a:p>
            <a:pPr eaLnBrk="1" hangingPunct="1">
              <a:buFontTx/>
              <a:buNone/>
            </a:pPr>
            <a:endParaRPr lang="ru-RU" sz="5400" dirty="0" smtClean="0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3203575" y="1844675"/>
            <a:ext cx="0" cy="208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5940425" y="1844675"/>
            <a:ext cx="0" cy="216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71686" name="Picture 6" descr="0_8c647_bff12fee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4292600"/>
            <a:ext cx="18589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Picture 7" descr="9d70f80b4dd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4365625"/>
            <a:ext cx="1450975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8" name="Picture 8" descr="d59a7c9e7de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4675" y="4437063"/>
            <a:ext cx="162877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00200"/>
            <a:ext cx="8291512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0000FF"/>
                </a:solidFill>
              </a:rPr>
              <a:t>Зарядка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/>
              <a:t>      </a:t>
            </a:r>
            <a:r>
              <a:rPr lang="ru-RU" b="1" dirty="0" smtClean="0">
                <a:solidFill>
                  <a:srgbClr val="CC0000"/>
                </a:solidFill>
              </a:rPr>
              <a:t>Завтрак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/>
              <a:t>           </a:t>
            </a:r>
            <a:r>
              <a:rPr lang="ru-RU" b="1" dirty="0" smtClean="0">
                <a:solidFill>
                  <a:schemeClr val="accent2"/>
                </a:solidFill>
              </a:rPr>
              <a:t>Учёба в школе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/>
              <a:t>                </a:t>
            </a:r>
            <a:r>
              <a:rPr lang="ru-RU" b="1" dirty="0" smtClean="0">
                <a:solidFill>
                  <a:srgbClr val="009900"/>
                </a:solidFill>
              </a:rPr>
              <a:t>Обед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/>
              <a:t>                     </a:t>
            </a:r>
            <a:r>
              <a:rPr lang="ru-RU" b="1" dirty="0" smtClean="0">
                <a:solidFill>
                  <a:srgbClr val="FF00FF"/>
                </a:solidFill>
              </a:rPr>
              <a:t>Отдых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/>
              <a:t>                          </a:t>
            </a:r>
            <a:r>
              <a:rPr lang="ru-RU" b="1" dirty="0" smtClean="0">
                <a:solidFill>
                  <a:srgbClr val="00FFFF"/>
                </a:solidFill>
              </a:rPr>
              <a:t>Домашнее задание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/>
              <a:t>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Ужин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/>
              <a:t>                                   </a:t>
            </a:r>
            <a:r>
              <a:rPr lang="ru-RU" b="1" dirty="0" smtClean="0">
                <a:solidFill>
                  <a:srgbClr val="0000FF"/>
                </a:solidFill>
              </a:rPr>
              <a:t>Прогулка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/>
              <a:t>                                        </a:t>
            </a:r>
            <a:r>
              <a:rPr lang="ru-RU" b="1" dirty="0" smtClean="0">
                <a:solidFill>
                  <a:srgbClr val="009900"/>
                </a:solidFill>
              </a:rPr>
              <a:t>Итог дня</a:t>
            </a:r>
          </a:p>
        </p:txBody>
      </p:sp>
      <p:sp>
        <p:nvSpPr>
          <p:cNvPr id="41988" name="WordArt 4"/>
          <p:cNvSpPr>
            <a:spLocks noChangeArrowheads="1" noChangeShapeType="1" noTextEdit="1"/>
          </p:cNvSpPr>
          <p:nvPr/>
        </p:nvSpPr>
        <p:spPr bwMode="auto">
          <a:xfrm>
            <a:off x="2268538" y="404813"/>
            <a:ext cx="4464050" cy="10080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Impact"/>
              </a:rPr>
              <a:t>ПЛАН УРОКА</a:t>
            </a:r>
          </a:p>
        </p:txBody>
      </p:sp>
      <p:pic>
        <p:nvPicPr>
          <p:cNvPr id="41989" name="Picture 5" descr="dufgmqwagkngdmzrrapu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573463"/>
            <a:ext cx="3132138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  <p:bldP spid="4198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9" name="Object 7"/>
          <p:cNvGraphicFramePr>
            <a:graphicFrameLocks noChangeAspect="1"/>
          </p:cNvGraphicFramePr>
          <p:nvPr>
            <p:ph sz="half" idx="1"/>
          </p:nvPr>
        </p:nvGraphicFramePr>
        <p:xfrm>
          <a:off x="2268538" y="1557338"/>
          <a:ext cx="4391025" cy="3878262"/>
        </p:xfrm>
        <a:graphic>
          <a:graphicData uri="http://schemas.openxmlformats.org/presentationml/2006/ole">
            <p:oleObj spid="_x0000_s34819" name="Формула" r:id="rId3" imgW="647700" imgH="1219200" progId="">
              <p:embed/>
            </p:oleObj>
          </a:graphicData>
        </a:graphic>
      </p:graphicFrame>
      <p:graphicFrame>
        <p:nvGraphicFramePr>
          <p:cNvPr id="34820" name="Object 9"/>
          <p:cNvGraphicFramePr>
            <a:graphicFrameLocks noChangeAspect="1"/>
          </p:cNvGraphicFramePr>
          <p:nvPr>
            <p:ph sz="quarter" idx="2"/>
          </p:nvPr>
        </p:nvGraphicFramePr>
        <p:xfrm>
          <a:off x="7380288" y="5589588"/>
          <a:ext cx="241300" cy="681037"/>
        </p:xfrm>
        <a:graphic>
          <a:graphicData uri="http://schemas.openxmlformats.org/presentationml/2006/ole">
            <p:oleObj spid="_x0000_s34820" name="Формула" r:id="rId4" imgW="139639" imgH="393529" progId="">
              <p:embed/>
            </p:oleObj>
          </a:graphicData>
        </a:graphic>
      </p:graphicFrame>
      <p:sp>
        <p:nvSpPr>
          <p:cNvPr id="34821" name="Rectangle 8"/>
          <p:cNvSpPr>
            <a:spLocks noChangeArrowheads="1"/>
          </p:cNvSpPr>
          <p:nvPr/>
        </p:nvSpPr>
        <p:spPr bwMode="auto">
          <a:xfrm>
            <a:off x="250825" y="5661025"/>
            <a:ext cx="8713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800" b="1">
                <a:solidFill>
                  <a:srgbClr val="0000FF"/>
                </a:solidFill>
                <a:latin typeface="Monotype Corsiva" pitchFamily="66" charset="0"/>
              </a:rPr>
              <a:t>Знак какого действия надо поставить между дробя     и       ?</a:t>
            </a:r>
          </a:p>
        </p:txBody>
      </p:sp>
      <p:graphicFrame>
        <p:nvGraphicFramePr>
          <p:cNvPr id="34822" name="Object 12"/>
          <p:cNvGraphicFramePr>
            <a:graphicFrameLocks noChangeAspect="1"/>
          </p:cNvGraphicFramePr>
          <p:nvPr>
            <p:ph sz="quarter" idx="3"/>
          </p:nvPr>
        </p:nvGraphicFramePr>
        <p:xfrm>
          <a:off x="7956550" y="5589588"/>
          <a:ext cx="230188" cy="647700"/>
        </p:xfrm>
        <a:graphic>
          <a:graphicData uri="http://schemas.openxmlformats.org/presentationml/2006/ole">
            <p:oleObj spid="_x0000_s34822" name="Формула" r:id="rId5" imgW="139639" imgH="393529" progId="">
              <p:embed/>
            </p:oleObj>
          </a:graphicData>
        </a:graphic>
      </p:graphicFrame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b="1" smtClean="0">
                <a:solidFill>
                  <a:srgbClr val="0000FF"/>
                </a:solidFill>
              </a:rPr>
              <a:t>Физкультурная минутка</a:t>
            </a:r>
          </a:p>
        </p:txBody>
      </p:sp>
      <p:sp>
        <p:nvSpPr>
          <p:cNvPr id="72708" name="WordArt 4"/>
          <p:cNvSpPr>
            <a:spLocks noChangeArrowheads="1" noChangeShapeType="1" noTextEdit="1"/>
          </p:cNvSpPr>
          <p:nvPr/>
        </p:nvSpPr>
        <p:spPr bwMode="auto">
          <a:xfrm>
            <a:off x="1908175" y="476250"/>
            <a:ext cx="5259388" cy="13684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Impact"/>
              </a:rPr>
              <a:t>отдых</a:t>
            </a:r>
          </a:p>
        </p:txBody>
      </p:sp>
      <p:pic>
        <p:nvPicPr>
          <p:cNvPr id="72710" name="Picture 6" descr="2ddd8cd564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2420938"/>
            <a:ext cx="5126038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400" smtClean="0">
                <a:solidFill>
                  <a:srgbClr val="009900"/>
                </a:solidFill>
              </a:rPr>
              <a:t>Мы здоровьем дорожим,</a:t>
            </a:r>
          </a:p>
          <a:p>
            <a:pPr algn="ctr" eaLnBrk="1" hangingPunct="1">
              <a:buFontTx/>
              <a:buNone/>
            </a:pPr>
            <a:r>
              <a:rPr lang="ru-RU" sz="4400" smtClean="0">
                <a:solidFill>
                  <a:srgbClr val="009900"/>
                </a:solidFill>
              </a:rPr>
              <a:t>Выполняем все режим.</a:t>
            </a:r>
          </a:p>
          <a:p>
            <a:pPr algn="ctr" eaLnBrk="1" hangingPunct="1">
              <a:buFontTx/>
              <a:buNone/>
            </a:pPr>
            <a:r>
              <a:rPr lang="ru-RU" sz="4400" smtClean="0">
                <a:solidFill>
                  <a:srgbClr val="009900"/>
                </a:solidFill>
              </a:rPr>
              <a:t>Физкультуре хоть минутку</a:t>
            </a:r>
          </a:p>
          <a:p>
            <a:pPr algn="ctr" eaLnBrk="1" hangingPunct="1">
              <a:buFontTx/>
              <a:buNone/>
            </a:pPr>
            <a:r>
              <a:rPr lang="ru-RU" sz="4400" smtClean="0">
                <a:solidFill>
                  <a:srgbClr val="009900"/>
                </a:solidFill>
              </a:rPr>
              <a:t>Каждый день мы посвятим!</a:t>
            </a:r>
          </a:p>
        </p:txBody>
      </p:sp>
      <p:pic>
        <p:nvPicPr>
          <p:cNvPr id="23556" name="Picture 5" descr="b7a85d27d6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4437063"/>
            <a:ext cx="2166937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b="1" smtClean="0">
                <a:solidFill>
                  <a:srgbClr val="CC0000"/>
                </a:solidFill>
              </a:rPr>
              <a:t>Руку правую вперёд,</a:t>
            </a:r>
          </a:p>
          <a:p>
            <a:pPr algn="ctr" eaLnBrk="1" hangingPunct="1">
              <a:buFontTx/>
              <a:buNone/>
            </a:pPr>
            <a:r>
              <a:rPr lang="ru-RU" sz="3600" b="1" smtClean="0">
                <a:solidFill>
                  <a:srgbClr val="CC0000"/>
                </a:solidFill>
              </a:rPr>
              <a:t>А потом её назад,</a:t>
            </a:r>
          </a:p>
          <a:p>
            <a:pPr algn="ctr" eaLnBrk="1" hangingPunct="1">
              <a:buFontTx/>
              <a:buNone/>
            </a:pPr>
            <a:r>
              <a:rPr lang="ru-RU" sz="3600" b="1" smtClean="0">
                <a:solidFill>
                  <a:srgbClr val="CC0000"/>
                </a:solidFill>
              </a:rPr>
              <a:t>А потом опять вперёд</a:t>
            </a:r>
          </a:p>
          <a:p>
            <a:pPr algn="ctr" eaLnBrk="1" hangingPunct="1">
              <a:buFontTx/>
              <a:buNone/>
            </a:pPr>
            <a:r>
              <a:rPr lang="ru-RU" sz="3600" b="1" smtClean="0">
                <a:solidFill>
                  <a:srgbClr val="CC0000"/>
                </a:solidFill>
              </a:rPr>
              <a:t>И немножко потрясём.</a:t>
            </a:r>
          </a:p>
          <a:p>
            <a:pPr algn="ctr" eaLnBrk="1" hangingPunct="1">
              <a:buFontTx/>
              <a:buNone/>
            </a:pPr>
            <a:r>
              <a:rPr lang="ru-RU" sz="3600" b="1" smtClean="0">
                <a:solidFill>
                  <a:srgbClr val="CC0000"/>
                </a:solidFill>
              </a:rPr>
              <a:t>Мы танцуем буги-буги,</a:t>
            </a:r>
          </a:p>
          <a:p>
            <a:pPr algn="ctr" eaLnBrk="1" hangingPunct="1">
              <a:buFontTx/>
              <a:buNone/>
            </a:pPr>
            <a:r>
              <a:rPr lang="ru-RU" sz="3600" b="1" smtClean="0">
                <a:solidFill>
                  <a:srgbClr val="CC0000"/>
                </a:solidFill>
              </a:rPr>
              <a:t>Поворачиваем в круге</a:t>
            </a:r>
          </a:p>
          <a:p>
            <a:pPr algn="ctr" eaLnBrk="1" hangingPunct="1">
              <a:buFontTx/>
              <a:buNone/>
            </a:pPr>
            <a:r>
              <a:rPr lang="ru-RU" sz="3600" b="1" smtClean="0">
                <a:solidFill>
                  <a:srgbClr val="CC0000"/>
                </a:solidFill>
              </a:rPr>
              <a:t>И в ладоши хлопаем вот так:</a:t>
            </a:r>
          </a:p>
          <a:p>
            <a:pPr algn="ctr" eaLnBrk="1" hangingPunct="1">
              <a:buFontTx/>
              <a:buNone/>
            </a:pPr>
            <a:r>
              <a:rPr lang="ru-RU" sz="3600" b="1" smtClean="0">
                <a:solidFill>
                  <a:srgbClr val="CC0000"/>
                </a:solidFill>
              </a:rPr>
              <a:t>Раз, два! 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0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1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autoRev="1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autoRev="1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autoRev="1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autoRev="1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2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autoRev="1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autoRev="1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autoRev="1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autoRev="1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autoRev="1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700"/>
                            </p:stCondLst>
                            <p:childTnLst>
                              <p:par>
                                <p:cTn id="3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autoRev="1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autoRev="1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autoRev="1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8800"/>
                            </p:stCondLst>
                            <p:childTnLst>
                              <p:par>
                                <p:cTn id="40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autoRev="1" fill="hold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autoRev="1" fill="hold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autoRev="1" fill="hold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3" name="Picture 5" descr="1255110216_ic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133600"/>
            <a:ext cx="4679950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b="1" smtClean="0">
                <a:solidFill>
                  <a:srgbClr val="CC0000"/>
                </a:solidFill>
              </a:rPr>
              <a:t>Закрепление </a:t>
            </a:r>
          </a:p>
        </p:txBody>
      </p:sp>
      <p:sp>
        <p:nvSpPr>
          <p:cNvPr id="78852" name="WordArt 4"/>
          <p:cNvSpPr>
            <a:spLocks noChangeArrowheads="1" noChangeShapeType="1" noTextEdit="1"/>
          </p:cNvSpPr>
          <p:nvPr/>
        </p:nvSpPr>
        <p:spPr bwMode="auto">
          <a:xfrm>
            <a:off x="1187450" y="476250"/>
            <a:ext cx="6696075" cy="16049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FF"/>
              </a:solidFill>
              <a:latin typeface="Impact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  <p:bldP spid="7885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400" b="1" smtClean="0">
                <a:solidFill>
                  <a:srgbClr val="0000FF"/>
                </a:solidFill>
              </a:rPr>
              <a:t>Отдай врагу</a:t>
            </a:r>
          </a:p>
        </p:txBody>
      </p:sp>
      <p:sp>
        <p:nvSpPr>
          <p:cNvPr id="80900" name="WordArt 4"/>
          <p:cNvSpPr>
            <a:spLocks noChangeArrowheads="1" noChangeShapeType="1" noTextEdit="1"/>
          </p:cNvSpPr>
          <p:nvPr/>
        </p:nvSpPr>
        <p:spPr bwMode="auto">
          <a:xfrm>
            <a:off x="2627313" y="476250"/>
            <a:ext cx="4057650" cy="14398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УЖИН</a:t>
            </a:r>
          </a:p>
        </p:txBody>
      </p:sp>
      <p:pic>
        <p:nvPicPr>
          <p:cNvPr id="80901" name="Picture 5" descr="dc56a22e66f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997200"/>
            <a:ext cx="5307012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  <p:bldP spid="8090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332656"/>
            <a:ext cx="7920880" cy="579350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i="1" dirty="0" smtClean="0"/>
              <a:t>   </a:t>
            </a:r>
            <a:r>
              <a:rPr lang="ru-RU" sz="4400" b="1" i="1" dirty="0" smtClean="0">
                <a:solidFill>
                  <a:srgbClr val="CC0000"/>
                </a:solidFill>
                <a:latin typeface="Monotype Corsiva" pitchFamily="66" charset="0"/>
              </a:rPr>
              <a:t>Поработали на славу.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4400" i="1" dirty="0" smtClean="0">
                <a:solidFill>
                  <a:srgbClr val="0000FF"/>
                </a:solidFill>
                <a:latin typeface="Monotype Corsiva" pitchFamily="66" charset="0"/>
              </a:rPr>
              <a:t>Можно и поужинать, хотя в народе говорят : «Ужин отдай врагу». Врагом сегодня буду я.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4400" b="1" i="1" dirty="0" smtClean="0">
                <a:solidFill>
                  <a:srgbClr val="800080"/>
                </a:solidFill>
                <a:latin typeface="Monotype Corsiva" pitchFamily="66" charset="0"/>
              </a:rPr>
              <a:t>Дежурные по кухне получают карточки с особым заданием, а остальные ребята пишут математический диктант и сдают его мне.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76475"/>
            <a:ext cx="8424862" cy="35909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>
                <a:solidFill>
                  <a:srgbClr val="800080"/>
                </a:solidFill>
              </a:rPr>
              <a:t>по изученным правилам</a:t>
            </a:r>
          </a:p>
        </p:txBody>
      </p:sp>
      <p:sp>
        <p:nvSpPr>
          <p:cNvPr id="82948" name="WordArt 4"/>
          <p:cNvSpPr>
            <a:spLocks noChangeArrowheads="1" noChangeShapeType="1" noTextEdit="1"/>
          </p:cNvSpPr>
          <p:nvPr/>
        </p:nvSpPr>
        <p:spPr bwMode="auto">
          <a:xfrm>
            <a:off x="1187450" y="476250"/>
            <a:ext cx="6769100" cy="18716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Impact"/>
              </a:rPr>
              <a:t>Прогулка</a:t>
            </a:r>
          </a:p>
        </p:txBody>
      </p:sp>
      <p:pic>
        <p:nvPicPr>
          <p:cNvPr id="32773" name="Picture 5" descr="1833811000acdb0bdc973d1c690c9ac15446191c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852738"/>
            <a:ext cx="66960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  <p:bldP spid="8294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 descr="02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3429000"/>
            <a:ext cx="4608513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6000" smtClean="0">
                <a:solidFill>
                  <a:srgbClr val="0000FF"/>
                </a:solidFill>
                <a:latin typeface="Monotype Corsiva" pitchFamily="66" charset="0"/>
              </a:rPr>
              <a:t>Какое правило мы изучили сегодня на уроке?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4400" smtClean="0">
                <a:solidFill>
                  <a:srgbClr val="0000FF"/>
                </a:solidFill>
              </a:rPr>
              <a:t>Выставление оценок</a:t>
            </a:r>
          </a:p>
        </p:txBody>
      </p:sp>
      <p:sp>
        <p:nvSpPr>
          <p:cNvPr id="87044" name="WordArt 4"/>
          <p:cNvSpPr>
            <a:spLocks noChangeArrowheads="1" noChangeShapeType="1" noTextEdit="1"/>
          </p:cNvSpPr>
          <p:nvPr/>
        </p:nvSpPr>
        <p:spPr bwMode="auto">
          <a:xfrm>
            <a:off x="2195513" y="620713"/>
            <a:ext cx="4897437" cy="11525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Impact"/>
              </a:rPr>
              <a:t>ИТОГ ДНЯ</a:t>
            </a:r>
          </a:p>
        </p:txBody>
      </p:sp>
      <p:pic>
        <p:nvPicPr>
          <p:cNvPr id="87045" name="Picture 5" descr="dufgmqwagkngdmzrrapu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2349500"/>
            <a:ext cx="4189412" cy="41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  <p:bldP spid="870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44675"/>
            <a:ext cx="8229600" cy="792163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CC0000"/>
                </a:solidFill>
              </a:rPr>
              <a:t>Устный счет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7050" y="2205038"/>
            <a:ext cx="2036763" cy="714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 smtClean="0"/>
          </a:p>
        </p:txBody>
      </p:sp>
      <p:pic>
        <p:nvPicPr>
          <p:cNvPr id="44036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2492375"/>
            <a:ext cx="4729163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WordArt 6"/>
          <p:cNvSpPr>
            <a:spLocks noChangeArrowheads="1" noChangeShapeType="1" noTextEdit="1"/>
          </p:cNvSpPr>
          <p:nvPr/>
        </p:nvSpPr>
        <p:spPr bwMode="auto">
          <a:xfrm>
            <a:off x="1187450" y="476250"/>
            <a:ext cx="7056438" cy="18732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Impact"/>
              </a:rPr>
              <a:t>Зарядка 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96752"/>
            <a:ext cx="8229600" cy="1143000"/>
          </a:xfrm>
        </p:spPr>
        <p:txBody>
          <a:bodyPr/>
          <a:lstStyle/>
          <a:p>
            <a:pPr eaLnBrk="1" hangingPunct="1"/>
            <a:r>
              <a:rPr lang="ru-RU" sz="5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Impact"/>
              </a:rPr>
              <a:t>Домашнее </a:t>
            </a:r>
            <a:r>
              <a:rPr lang="ru-RU" sz="5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Impact"/>
              </a:rPr>
              <a:t>задание</a:t>
            </a:r>
            <a:br>
              <a:rPr lang="ru-RU" sz="5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Impact"/>
              </a:rPr>
            </a:br>
            <a:r>
              <a:rPr lang="ru-RU" sz="5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Impact"/>
              </a:rPr>
              <a:t/>
            </a:r>
            <a:br>
              <a:rPr lang="ru-RU" sz="5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Impact"/>
              </a:rPr>
            </a:br>
            <a:endParaRPr lang="ru-RU" sz="5400" b="1" dirty="0" smtClean="0">
              <a:solidFill>
                <a:srgbClr val="0000FF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40768"/>
            <a:ext cx="8229600" cy="2332856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dirty="0" smtClean="0">
                <a:solidFill>
                  <a:srgbClr val="CC0000"/>
                </a:solidFill>
              </a:rPr>
              <a:t>отв.на </a:t>
            </a:r>
            <a:r>
              <a:rPr lang="ru-RU" sz="4000" dirty="0" err="1" smtClean="0">
                <a:solidFill>
                  <a:srgbClr val="CC0000"/>
                </a:solidFill>
              </a:rPr>
              <a:t>вопр</a:t>
            </a:r>
            <a:r>
              <a:rPr lang="ru-RU" sz="4000" dirty="0" smtClean="0">
                <a:solidFill>
                  <a:srgbClr val="CC0000"/>
                </a:solidFill>
              </a:rPr>
              <a:t>. стр.75,(1,2),№392,394,397</a:t>
            </a:r>
            <a:endParaRPr lang="ru-RU" sz="4000" dirty="0" smtClean="0">
              <a:solidFill>
                <a:srgbClr val="CC0000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5400" dirty="0" smtClean="0">
                <a:solidFill>
                  <a:srgbClr val="CC0099"/>
                </a:solidFill>
              </a:rPr>
              <a:t>Спасибо за внимание!</a:t>
            </a:r>
          </a:p>
          <a:p>
            <a:pPr algn="ctr" eaLnBrk="1" hangingPunct="1">
              <a:buFontTx/>
              <a:buNone/>
            </a:pPr>
            <a:r>
              <a:rPr lang="ru-RU" sz="4000" dirty="0" smtClean="0">
                <a:solidFill>
                  <a:srgbClr val="0000FF"/>
                </a:solidFill>
              </a:rPr>
              <a:t>Урок окончен.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74638"/>
            <a:ext cx="8280400" cy="1143000"/>
          </a:xfrm>
        </p:spPr>
        <p:txBody>
          <a:bodyPr/>
          <a:lstStyle/>
          <a:p>
            <a:pPr algn="l" eaLnBrk="1" hangingPunct="1"/>
            <a:r>
              <a:rPr lang="ru-RU" sz="3600" b="1" i="1" smtClean="0">
                <a:solidFill>
                  <a:srgbClr val="0000FF"/>
                </a:solidFill>
                <a:latin typeface="Monotype Corsiva" pitchFamily="66" charset="0"/>
              </a:rPr>
              <a:t>Утро всегда начинается с утренней зарядки. </a:t>
            </a:r>
            <a:br>
              <a:rPr lang="ru-RU" sz="3600" b="1" i="1" smtClean="0">
                <a:solidFill>
                  <a:srgbClr val="0000FF"/>
                </a:solidFill>
                <a:latin typeface="Monotype Corsiva" pitchFamily="66" charset="0"/>
              </a:rPr>
            </a:br>
            <a:endParaRPr lang="ru-RU" sz="3600" b="1" i="1" smtClean="0">
              <a:solidFill>
                <a:srgbClr val="0000FF"/>
              </a:solidFill>
              <a:latin typeface="Monotype Corsiva" pitchFamily="66" charset="0"/>
            </a:endParaRPr>
          </a:p>
        </p:txBody>
      </p:sp>
      <p:graphicFrame>
        <p:nvGraphicFramePr>
          <p:cNvPr id="5123" name="Object 11"/>
          <p:cNvGraphicFramePr>
            <a:graphicFrameLocks noChangeAspect="1"/>
          </p:cNvGraphicFramePr>
          <p:nvPr/>
        </p:nvGraphicFramePr>
        <p:xfrm>
          <a:off x="827088" y="1484313"/>
          <a:ext cx="1800225" cy="906462"/>
        </p:xfrm>
        <a:graphic>
          <a:graphicData uri="http://schemas.openxmlformats.org/presentationml/2006/ole">
            <p:oleObj spid="_x0000_s5123" name="Формула" r:id="rId3" imgW="469696" imgH="393529" progId="">
              <p:embed/>
            </p:oleObj>
          </a:graphicData>
        </a:graphic>
      </p:graphicFrame>
      <p:graphicFrame>
        <p:nvGraphicFramePr>
          <p:cNvPr id="5124" name="Object 12"/>
          <p:cNvGraphicFramePr>
            <a:graphicFrameLocks noChangeAspect="1"/>
          </p:cNvGraphicFramePr>
          <p:nvPr/>
        </p:nvGraphicFramePr>
        <p:xfrm>
          <a:off x="1258888" y="2636838"/>
          <a:ext cx="1441450" cy="863600"/>
        </p:xfrm>
        <a:graphic>
          <a:graphicData uri="http://schemas.openxmlformats.org/presentationml/2006/ole">
            <p:oleObj spid="_x0000_s5124" name="Формула" r:id="rId4" imgW="355292" imgH="393359" progId="">
              <p:embed/>
            </p:oleObj>
          </a:graphicData>
        </a:graphic>
      </p:graphicFrame>
      <p:graphicFrame>
        <p:nvGraphicFramePr>
          <p:cNvPr id="5125" name="Object 13"/>
          <p:cNvGraphicFramePr>
            <a:graphicFrameLocks noChangeAspect="1"/>
          </p:cNvGraphicFramePr>
          <p:nvPr/>
        </p:nvGraphicFramePr>
        <p:xfrm>
          <a:off x="1258888" y="3644900"/>
          <a:ext cx="1368425" cy="806450"/>
        </p:xfrm>
        <a:graphic>
          <a:graphicData uri="http://schemas.openxmlformats.org/presentationml/2006/ole">
            <p:oleObj spid="_x0000_s5125" name="Формула" r:id="rId5" imgW="457002" imgH="393529" progId="">
              <p:embed/>
            </p:oleObj>
          </a:graphicData>
        </a:graphic>
      </p:graphicFrame>
      <p:graphicFrame>
        <p:nvGraphicFramePr>
          <p:cNvPr id="5126" name="Object 14"/>
          <p:cNvGraphicFramePr>
            <a:graphicFrameLocks noChangeAspect="1"/>
          </p:cNvGraphicFramePr>
          <p:nvPr/>
        </p:nvGraphicFramePr>
        <p:xfrm>
          <a:off x="1331913" y="4868863"/>
          <a:ext cx="1368425" cy="328612"/>
        </p:xfrm>
        <a:graphic>
          <a:graphicData uri="http://schemas.openxmlformats.org/presentationml/2006/ole">
            <p:oleObj spid="_x0000_s5126" name="Формула" r:id="rId6" imgW="393359" imgH="164957" progId="">
              <p:embed/>
            </p:oleObj>
          </a:graphicData>
        </a:graphic>
      </p:graphicFrame>
      <p:sp>
        <p:nvSpPr>
          <p:cNvPr id="5127" name="Rectangle 15"/>
          <p:cNvSpPr>
            <a:spLocks noChangeArrowheads="1"/>
          </p:cNvSpPr>
          <p:nvPr/>
        </p:nvSpPr>
        <p:spPr bwMode="auto">
          <a:xfrm>
            <a:off x="2627313" y="1628775"/>
            <a:ext cx="720725" cy="649288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Rectangle 16"/>
          <p:cNvSpPr>
            <a:spLocks noChangeArrowheads="1"/>
          </p:cNvSpPr>
          <p:nvPr/>
        </p:nvSpPr>
        <p:spPr bwMode="auto">
          <a:xfrm>
            <a:off x="2627313" y="3716338"/>
            <a:ext cx="720725" cy="649287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9" name="Rectangle 17"/>
          <p:cNvSpPr>
            <a:spLocks noChangeArrowheads="1"/>
          </p:cNvSpPr>
          <p:nvPr/>
        </p:nvSpPr>
        <p:spPr bwMode="auto">
          <a:xfrm>
            <a:off x="2627313" y="2708275"/>
            <a:ext cx="720725" cy="649288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0" name="Rectangle 18"/>
          <p:cNvSpPr>
            <a:spLocks noChangeArrowheads="1"/>
          </p:cNvSpPr>
          <p:nvPr/>
        </p:nvSpPr>
        <p:spPr bwMode="auto">
          <a:xfrm>
            <a:off x="539750" y="4724400"/>
            <a:ext cx="720725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1" name="Rectangle 19"/>
          <p:cNvSpPr>
            <a:spLocks noChangeArrowheads="1"/>
          </p:cNvSpPr>
          <p:nvPr/>
        </p:nvSpPr>
        <p:spPr bwMode="auto">
          <a:xfrm>
            <a:off x="539750" y="3789363"/>
            <a:ext cx="720725" cy="649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2" name="Rectangle 20"/>
          <p:cNvSpPr>
            <a:spLocks noChangeArrowheads="1"/>
          </p:cNvSpPr>
          <p:nvPr/>
        </p:nvSpPr>
        <p:spPr bwMode="auto">
          <a:xfrm>
            <a:off x="539750" y="2708275"/>
            <a:ext cx="720725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3" name="Rectangle 21"/>
          <p:cNvSpPr>
            <a:spLocks noChangeArrowheads="1"/>
          </p:cNvSpPr>
          <p:nvPr/>
        </p:nvSpPr>
        <p:spPr bwMode="auto">
          <a:xfrm>
            <a:off x="2627313" y="4724400"/>
            <a:ext cx="720725" cy="649288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4" name="Line 23"/>
          <p:cNvSpPr>
            <a:spLocks noChangeShapeType="1"/>
          </p:cNvSpPr>
          <p:nvPr/>
        </p:nvSpPr>
        <p:spPr bwMode="auto">
          <a:xfrm flipH="1">
            <a:off x="971550" y="2349500"/>
            <a:ext cx="18716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35" name="Line 24"/>
          <p:cNvSpPr>
            <a:spLocks noChangeShapeType="1"/>
          </p:cNvSpPr>
          <p:nvPr/>
        </p:nvSpPr>
        <p:spPr bwMode="auto">
          <a:xfrm flipH="1">
            <a:off x="971550" y="3429000"/>
            <a:ext cx="194468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36" name="Line 25"/>
          <p:cNvSpPr>
            <a:spLocks noChangeShapeType="1"/>
          </p:cNvSpPr>
          <p:nvPr/>
        </p:nvSpPr>
        <p:spPr bwMode="auto">
          <a:xfrm flipH="1">
            <a:off x="971550" y="4437063"/>
            <a:ext cx="19446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37" name="Rectangle 26"/>
          <p:cNvSpPr>
            <a:spLocks noChangeArrowheads="1"/>
          </p:cNvSpPr>
          <p:nvPr/>
        </p:nvSpPr>
        <p:spPr bwMode="auto">
          <a:xfrm>
            <a:off x="7885113" y="4724400"/>
            <a:ext cx="720725" cy="649288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8" name="Rectangle 27"/>
          <p:cNvSpPr>
            <a:spLocks noChangeArrowheads="1"/>
          </p:cNvSpPr>
          <p:nvPr/>
        </p:nvSpPr>
        <p:spPr bwMode="auto">
          <a:xfrm>
            <a:off x="5795963" y="4724400"/>
            <a:ext cx="720725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9" name="Rectangle 28"/>
          <p:cNvSpPr>
            <a:spLocks noChangeArrowheads="1"/>
          </p:cNvSpPr>
          <p:nvPr/>
        </p:nvSpPr>
        <p:spPr bwMode="auto">
          <a:xfrm>
            <a:off x="7885113" y="3716338"/>
            <a:ext cx="720725" cy="649287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0" name="Rectangle 29"/>
          <p:cNvSpPr>
            <a:spLocks noChangeArrowheads="1"/>
          </p:cNvSpPr>
          <p:nvPr/>
        </p:nvSpPr>
        <p:spPr bwMode="auto">
          <a:xfrm>
            <a:off x="5795963" y="3716338"/>
            <a:ext cx="720725" cy="649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1" name="Rectangle 30"/>
          <p:cNvSpPr>
            <a:spLocks noChangeArrowheads="1"/>
          </p:cNvSpPr>
          <p:nvPr/>
        </p:nvSpPr>
        <p:spPr bwMode="auto">
          <a:xfrm>
            <a:off x="7885113" y="2636838"/>
            <a:ext cx="720725" cy="649287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2" name="Rectangle 31"/>
          <p:cNvSpPr>
            <a:spLocks noChangeArrowheads="1"/>
          </p:cNvSpPr>
          <p:nvPr/>
        </p:nvSpPr>
        <p:spPr bwMode="auto">
          <a:xfrm>
            <a:off x="5724525" y="2708275"/>
            <a:ext cx="720725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3" name="Rectangle 32"/>
          <p:cNvSpPr>
            <a:spLocks noChangeArrowheads="1"/>
          </p:cNvSpPr>
          <p:nvPr/>
        </p:nvSpPr>
        <p:spPr bwMode="auto">
          <a:xfrm>
            <a:off x="7885113" y="1700213"/>
            <a:ext cx="720725" cy="649287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4" name="Rectangle 33"/>
          <p:cNvSpPr>
            <a:spLocks noChangeArrowheads="1"/>
          </p:cNvSpPr>
          <p:nvPr/>
        </p:nvSpPr>
        <p:spPr bwMode="auto">
          <a:xfrm>
            <a:off x="5724525" y="1700213"/>
            <a:ext cx="720725" cy="649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5145" name="Object 34"/>
          <p:cNvGraphicFramePr>
            <a:graphicFrameLocks noChangeAspect="1"/>
          </p:cNvGraphicFramePr>
          <p:nvPr/>
        </p:nvGraphicFramePr>
        <p:xfrm>
          <a:off x="6516688" y="1773238"/>
          <a:ext cx="1223962" cy="649287"/>
        </p:xfrm>
        <a:graphic>
          <a:graphicData uri="http://schemas.openxmlformats.org/presentationml/2006/ole">
            <p:oleObj spid="_x0000_s5145" name="Формула" r:id="rId7" imgW="457002" imgH="203112" progId="">
              <p:embed/>
            </p:oleObj>
          </a:graphicData>
        </a:graphic>
      </p:graphicFrame>
      <p:graphicFrame>
        <p:nvGraphicFramePr>
          <p:cNvPr id="5146" name="Object 35"/>
          <p:cNvGraphicFramePr>
            <a:graphicFrameLocks noChangeAspect="1"/>
          </p:cNvGraphicFramePr>
          <p:nvPr/>
        </p:nvGraphicFramePr>
        <p:xfrm>
          <a:off x="6443663" y="2781300"/>
          <a:ext cx="1439862" cy="576263"/>
        </p:xfrm>
        <a:graphic>
          <a:graphicData uri="http://schemas.openxmlformats.org/presentationml/2006/ole">
            <p:oleObj spid="_x0000_s5146" name="Формула" r:id="rId8" imgW="520474" imgH="203112" progId="">
              <p:embed/>
            </p:oleObj>
          </a:graphicData>
        </a:graphic>
      </p:graphicFrame>
      <p:graphicFrame>
        <p:nvGraphicFramePr>
          <p:cNvPr id="5147" name="Object 36"/>
          <p:cNvGraphicFramePr>
            <a:graphicFrameLocks noChangeAspect="1"/>
          </p:cNvGraphicFramePr>
          <p:nvPr/>
        </p:nvGraphicFramePr>
        <p:xfrm>
          <a:off x="6516688" y="3716338"/>
          <a:ext cx="1295400" cy="649287"/>
        </p:xfrm>
        <a:graphic>
          <a:graphicData uri="http://schemas.openxmlformats.org/presentationml/2006/ole">
            <p:oleObj spid="_x0000_s5147" name="Формула" r:id="rId9" imgW="457002" imgH="203112" progId="">
              <p:embed/>
            </p:oleObj>
          </a:graphicData>
        </a:graphic>
      </p:graphicFrame>
      <p:graphicFrame>
        <p:nvGraphicFramePr>
          <p:cNvPr id="5148" name="Object 37"/>
          <p:cNvGraphicFramePr>
            <a:graphicFrameLocks noChangeAspect="1"/>
          </p:cNvGraphicFramePr>
          <p:nvPr/>
        </p:nvGraphicFramePr>
        <p:xfrm>
          <a:off x="6516688" y="4724400"/>
          <a:ext cx="1295400" cy="649288"/>
        </p:xfrm>
        <a:graphic>
          <a:graphicData uri="http://schemas.openxmlformats.org/presentationml/2006/ole">
            <p:oleObj spid="_x0000_s5148" name="Формула" r:id="rId10" imgW="457002" imgH="203112" progId="">
              <p:embed/>
            </p:oleObj>
          </a:graphicData>
        </a:graphic>
      </p:graphicFrame>
      <p:sp>
        <p:nvSpPr>
          <p:cNvPr id="5149" name="Line 38"/>
          <p:cNvSpPr>
            <a:spLocks noChangeShapeType="1"/>
          </p:cNvSpPr>
          <p:nvPr/>
        </p:nvSpPr>
        <p:spPr bwMode="auto">
          <a:xfrm flipV="1">
            <a:off x="3348038" y="2060575"/>
            <a:ext cx="2303462" cy="2881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50" name="Line 39"/>
          <p:cNvSpPr>
            <a:spLocks noChangeShapeType="1"/>
          </p:cNvSpPr>
          <p:nvPr/>
        </p:nvSpPr>
        <p:spPr bwMode="auto">
          <a:xfrm flipH="1">
            <a:off x="6300788" y="2420938"/>
            <a:ext cx="20161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51" name="Line 40"/>
          <p:cNvSpPr>
            <a:spLocks noChangeShapeType="1"/>
          </p:cNvSpPr>
          <p:nvPr/>
        </p:nvSpPr>
        <p:spPr bwMode="auto">
          <a:xfrm flipH="1">
            <a:off x="6156325" y="3357563"/>
            <a:ext cx="2087563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52" name="Line 41"/>
          <p:cNvSpPr>
            <a:spLocks noChangeShapeType="1"/>
          </p:cNvSpPr>
          <p:nvPr/>
        </p:nvSpPr>
        <p:spPr bwMode="auto">
          <a:xfrm flipH="1">
            <a:off x="6156325" y="4365625"/>
            <a:ext cx="20875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98" name="Rectangle 42"/>
          <p:cNvSpPr>
            <a:spLocks noChangeArrowheads="1"/>
          </p:cNvSpPr>
          <p:nvPr/>
        </p:nvSpPr>
        <p:spPr bwMode="auto">
          <a:xfrm>
            <a:off x="468313" y="5661025"/>
            <a:ext cx="8207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i="1">
                <a:solidFill>
                  <a:srgbClr val="0000FF"/>
                </a:solidFill>
              </a:rPr>
              <a:t>Ответы в окошечках соответствуют букве. Из букв должно сложиться слово.</a:t>
            </a:r>
          </a:p>
        </p:txBody>
      </p:sp>
      <p:pic>
        <p:nvPicPr>
          <p:cNvPr id="45099" name="Picture 43" descr="b7a85d27d65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40200" y="4076700"/>
            <a:ext cx="1527175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836613"/>
            <a:ext cx="8218487" cy="56165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dirty="0" smtClean="0">
                <a:solidFill>
                  <a:srgbClr val="0000FF"/>
                </a:solidFill>
              </a:rPr>
              <a:t>А</a:t>
            </a:r>
            <a:r>
              <a:rPr lang="ru-RU" sz="3600" dirty="0" smtClean="0"/>
              <a:t> - 		    </a:t>
            </a:r>
            <a:r>
              <a:rPr lang="ru-RU" sz="3600" dirty="0" smtClean="0">
                <a:solidFill>
                  <a:srgbClr val="0000FF"/>
                </a:solidFill>
              </a:rPr>
              <a:t>Ж </a:t>
            </a:r>
            <a:r>
              <a:rPr lang="ru-RU" sz="3600" dirty="0" smtClean="0"/>
              <a:t>- </a:t>
            </a:r>
            <a:r>
              <a:rPr lang="ru-RU" sz="2400" dirty="0" smtClean="0"/>
              <a:t>0,61</a:t>
            </a:r>
            <a:r>
              <a:rPr lang="ru-RU" sz="3600" dirty="0" smtClean="0"/>
              <a:t>            </a:t>
            </a:r>
            <a:r>
              <a:rPr lang="ru-RU" sz="3600" dirty="0" smtClean="0">
                <a:solidFill>
                  <a:srgbClr val="0000FF"/>
                </a:solidFill>
              </a:rPr>
              <a:t>Н</a:t>
            </a:r>
            <a:r>
              <a:rPr lang="ru-RU" sz="3600" dirty="0" smtClean="0"/>
              <a:t> – </a:t>
            </a:r>
            <a:r>
              <a:rPr lang="ru-RU" sz="2400" dirty="0" smtClean="0"/>
              <a:t>0,1</a:t>
            </a:r>
            <a:r>
              <a:rPr lang="ru-RU" sz="3600" dirty="0" smtClean="0"/>
              <a:t> 	</a:t>
            </a:r>
          </a:p>
          <a:p>
            <a:pPr eaLnBrk="1" hangingPunct="1">
              <a:buFontTx/>
              <a:buNone/>
            </a:pPr>
            <a:r>
              <a:rPr lang="ru-RU" sz="3600" dirty="0" smtClean="0">
                <a:solidFill>
                  <a:srgbClr val="0000FF"/>
                </a:solidFill>
              </a:rPr>
              <a:t>Б</a:t>
            </a:r>
            <a:r>
              <a:rPr lang="ru-RU" sz="3600" dirty="0" smtClean="0"/>
              <a:t> - </a:t>
            </a:r>
            <a:r>
              <a:rPr lang="ru-RU" sz="2400" dirty="0" smtClean="0"/>
              <a:t>3,2</a:t>
            </a:r>
            <a:r>
              <a:rPr lang="ru-RU" sz="2800" dirty="0" smtClean="0"/>
              <a:t>  </a:t>
            </a:r>
            <a:r>
              <a:rPr lang="ru-RU" sz="3600" dirty="0" smtClean="0"/>
              <a:t>        </a:t>
            </a:r>
            <a:r>
              <a:rPr lang="ru-RU" sz="3600" dirty="0" smtClean="0">
                <a:solidFill>
                  <a:srgbClr val="0000FF"/>
                </a:solidFill>
              </a:rPr>
              <a:t>З</a:t>
            </a:r>
            <a:r>
              <a:rPr lang="ru-RU" sz="3600" dirty="0" smtClean="0"/>
              <a:t> -                   </a:t>
            </a:r>
            <a:r>
              <a:rPr lang="ru-RU" sz="3600" dirty="0" smtClean="0">
                <a:solidFill>
                  <a:srgbClr val="0000FF"/>
                </a:solidFill>
              </a:rPr>
              <a:t>О</a:t>
            </a:r>
            <a:r>
              <a:rPr lang="ru-RU" sz="3600" dirty="0" smtClean="0"/>
              <a:t> - 	</a:t>
            </a:r>
          </a:p>
          <a:p>
            <a:pPr eaLnBrk="1" hangingPunct="1">
              <a:buFontTx/>
              <a:buNone/>
            </a:pPr>
            <a:r>
              <a:rPr lang="ru-RU" sz="3600" dirty="0" smtClean="0">
                <a:solidFill>
                  <a:srgbClr val="0000FF"/>
                </a:solidFill>
              </a:rPr>
              <a:t>В</a:t>
            </a:r>
            <a:r>
              <a:rPr lang="ru-RU" sz="3600" dirty="0" smtClean="0"/>
              <a:t> - </a:t>
            </a:r>
            <a:r>
              <a:rPr lang="ru-RU" sz="2400" dirty="0" smtClean="0"/>
              <a:t>3,66</a:t>
            </a:r>
            <a:r>
              <a:rPr lang="ru-RU" sz="3600" dirty="0" smtClean="0"/>
              <a:t>	    </a:t>
            </a:r>
            <a:r>
              <a:rPr lang="ru-RU" sz="3600" dirty="0" smtClean="0">
                <a:solidFill>
                  <a:srgbClr val="0000FF"/>
                </a:solidFill>
              </a:rPr>
              <a:t>И</a:t>
            </a:r>
            <a:r>
              <a:rPr lang="ru-RU" sz="3600" dirty="0" smtClean="0"/>
              <a:t> - </a:t>
            </a:r>
            <a:r>
              <a:rPr lang="ru-RU" sz="2400" dirty="0" smtClean="0"/>
              <a:t>36,6  </a:t>
            </a:r>
            <a:r>
              <a:rPr lang="ru-RU" sz="3600" dirty="0" smtClean="0"/>
              <a:t>            </a:t>
            </a:r>
            <a:r>
              <a:rPr lang="ru-RU" sz="3600" dirty="0" smtClean="0">
                <a:solidFill>
                  <a:srgbClr val="0000FF"/>
                </a:solidFill>
              </a:rPr>
              <a:t>П</a:t>
            </a:r>
            <a:r>
              <a:rPr lang="ru-RU" sz="3600" dirty="0" smtClean="0"/>
              <a:t> - </a:t>
            </a:r>
            <a:r>
              <a:rPr lang="ru-RU" sz="2400" dirty="0" smtClean="0"/>
              <a:t>61</a:t>
            </a:r>
            <a:r>
              <a:rPr lang="ru-RU" sz="3600" dirty="0" smtClean="0"/>
              <a:t> 	</a:t>
            </a:r>
          </a:p>
          <a:p>
            <a:pPr eaLnBrk="1" hangingPunct="1">
              <a:buFontTx/>
              <a:buNone/>
            </a:pPr>
            <a:r>
              <a:rPr lang="ru-RU" sz="3600" dirty="0" smtClean="0">
                <a:solidFill>
                  <a:srgbClr val="0000FF"/>
                </a:solidFill>
              </a:rPr>
              <a:t>Г</a:t>
            </a:r>
            <a:r>
              <a:rPr lang="ru-RU" sz="3600" dirty="0" smtClean="0"/>
              <a:t> -              </a:t>
            </a:r>
            <a:r>
              <a:rPr lang="ru-RU" sz="3600" dirty="0" smtClean="0">
                <a:solidFill>
                  <a:srgbClr val="0000FF"/>
                </a:solidFill>
              </a:rPr>
              <a:t>К</a:t>
            </a:r>
            <a:r>
              <a:rPr lang="ru-RU" sz="3600" dirty="0" smtClean="0"/>
              <a:t> - </a:t>
            </a:r>
            <a:r>
              <a:rPr lang="ru-RU" sz="2400" dirty="0" smtClean="0"/>
              <a:t>1</a:t>
            </a:r>
            <a:r>
              <a:rPr lang="ru-RU" sz="3600" dirty="0" smtClean="0"/>
              <a:t>		      </a:t>
            </a:r>
            <a:r>
              <a:rPr lang="ru-RU" sz="3600" dirty="0" smtClean="0">
                <a:solidFill>
                  <a:srgbClr val="0000FF"/>
                </a:solidFill>
              </a:rPr>
              <a:t>Р</a:t>
            </a:r>
            <a:r>
              <a:rPr lang="ru-RU" sz="3600" dirty="0" smtClean="0"/>
              <a:t> - </a:t>
            </a:r>
            <a:r>
              <a:rPr lang="ru-RU" sz="2400" dirty="0" smtClean="0"/>
              <a:t>6 </a:t>
            </a:r>
            <a:r>
              <a:rPr lang="ru-RU" sz="3600" dirty="0" smtClean="0"/>
              <a:t>	</a:t>
            </a:r>
          </a:p>
          <a:p>
            <a:pPr eaLnBrk="1" hangingPunct="1">
              <a:buFontTx/>
              <a:buNone/>
            </a:pPr>
            <a:r>
              <a:rPr lang="ru-RU" sz="3600" dirty="0" smtClean="0">
                <a:solidFill>
                  <a:srgbClr val="0000FF"/>
                </a:solidFill>
              </a:rPr>
              <a:t>Д</a:t>
            </a:r>
            <a:r>
              <a:rPr lang="ru-RU" sz="3600" dirty="0" smtClean="0"/>
              <a:t> -             </a:t>
            </a:r>
            <a:r>
              <a:rPr lang="ru-RU" sz="3600" dirty="0" smtClean="0">
                <a:solidFill>
                  <a:srgbClr val="0000FF"/>
                </a:solidFill>
              </a:rPr>
              <a:t>Л</a:t>
            </a:r>
            <a:r>
              <a:rPr lang="ru-RU" sz="3600" dirty="0" smtClean="0"/>
              <a:t> – </a:t>
            </a:r>
            <a:r>
              <a:rPr lang="ru-RU" sz="2400" dirty="0" smtClean="0"/>
              <a:t>0,6</a:t>
            </a:r>
            <a:r>
              <a:rPr lang="ru-RU" sz="3600" dirty="0" smtClean="0"/>
              <a:t>	             </a:t>
            </a:r>
            <a:r>
              <a:rPr lang="ru-RU" sz="3600" dirty="0" err="1" smtClean="0">
                <a:solidFill>
                  <a:srgbClr val="0000FF"/>
                </a:solidFill>
              </a:rPr>
              <a:t>ь</a:t>
            </a:r>
            <a:r>
              <a:rPr lang="ru-RU" sz="3600" dirty="0" smtClean="0"/>
              <a:t> - </a:t>
            </a:r>
            <a:r>
              <a:rPr lang="ru-RU" sz="2400" dirty="0" smtClean="0"/>
              <a:t>6,1 	</a:t>
            </a:r>
          </a:p>
          <a:p>
            <a:pPr eaLnBrk="1" hangingPunct="1">
              <a:buFontTx/>
              <a:buNone/>
            </a:pPr>
            <a:r>
              <a:rPr lang="ru-RU" sz="3600" dirty="0" smtClean="0">
                <a:solidFill>
                  <a:srgbClr val="0000FF"/>
                </a:solidFill>
              </a:rPr>
              <a:t>Е</a:t>
            </a:r>
            <a:r>
              <a:rPr lang="ru-RU" sz="3600" dirty="0" smtClean="0"/>
              <a:t> – </a:t>
            </a:r>
            <a:r>
              <a:rPr lang="ru-RU" sz="2400" dirty="0" smtClean="0"/>
              <a:t>10 </a:t>
            </a:r>
            <a:r>
              <a:rPr lang="ru-RU" sz="3600" dirty="0" smtClean="0"/>
              <a:t>        </a:t>
            </a:r>
            <a:r>
              <a:rPr lang="ru-RU" sz="3600" dirty="0" smtClean="0">
                <a:solidFill>
                  <a:srgbClr val="0000FF"/>
                </a:solidFill>
              </a:rPr>
              <a:t>М</a:t>
            </a:r>
            <a:r>
              <a:rPr lang="ru-RU" sz="3600" dirty="0" smtClean="0"/>
              <a:t> – </a:t>
            </a:r>
            <a:r>
              <a:rPr lang="ru-RU" sz="2400" dirty="0" smtClean="0"/>
              <a:t>0,05</a:t>
            </a:r>
            <a:r>
              <a:rPr lang="ru-RU" sz="3600" dirty="0" smtClean="0"/>
              <a:t>	      </a:t>
            </a:r>
            <a:r>
              <a:rPr lang="ru-RU" sz="3600" dirty="0" smtClean="0">
                <a:solidFill>
                  <a:srgbClr val="0000FF"/>
                </a:solidFill>
              </a:rPr>
              <a:t>Ю</a:t>
            </a:r>
            <a:r>
              <a:rPr lang="ru-RU" sz="3600" dirty="0" smtClean="0"/>
              <a:t> -  		</a:t>
            </a:r>
          </a:p>
          <a:p>
            <a:pPr eaLnBrk="1" hangingPunct="1">
              <a:buFontTx/>
              <a:buNone/>
            </a:pPr>
            <a:r>
              <a:rPr lang="ru-RU" sz="3600" dirty="0" smtClean="0"/>
              <a:t>                                          </a:t>
            </a:r>
            <a:r>
              <a:rPr lang="ru-RU" sz="3600" dirty="0" smtClean="0">
                <a:solidFill>
                  <a:srgbClr val="0000FF"/>
                </a:solidFill>
              </a:rPr>
              <a:t>Я</a:t>
            </a:r>
            <a:r>
              <a:rPr lang="ru-RU" sz="3600" dirty="0" smtClean="0"/>
              <a:t> - </a:t>
            </a:r>
            <a:r>
              <a:rPr lang="ru-RU" sz="2400" dirty="0" smtClean="0"/>
              <a:t>0,01</a:t>
            </a: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258888" y="908050"/>
          <a:ext cx="279400" cy="720725"/>
        </p:xfrm>
        <a:graphic>
          <a:graphicData uri="http://schemas.openxmlformats.org/presentationml/2006/ole">
            <p:oleObj spid="_x0000_s6148" name="Формула" r:id="rId3" imgW="152334" imgH="393529" progId="">
              <p:embed/>
            </p:oleObj>
          </a:graphicData>
        </a:graphic>
      </p:graphicFrame>
      <p:graphicFrame>
        <p:nvGraphicFramePr>
          <p:cNvPr id="6149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1258888" y="2781300"/>
          <a:ext cx="274637" cy="774700"/>
        </p:xfrm>
        <a:graphic>
          <a:graphicData uri="http://schemas.openxmlformats.org/presentationml/2006/ole">
            <p:oleObj spid="_x0000_s6149" name="Формула" r:id="rId4" imgW="139639" imgH="393529" progId="">
              <p:embed/>
            </p:oleObj>
          </a:graphicData>
        </a:graphic>
      </p:graphicFrame>
      <p:graphicFrame>
        <p:nvGraphicFramePr>
          <p:cNvPr id="6150" name="Object 10"/>
          <p:cNvGraphicFramePr>
            <a:graphicFrameLocks noChangeAspect="1"/>
          </p:cNvGraphicFramePr>
          <p:nvPr/>
        </p:nvGraphicFramePr>
        <p:xfrm>
          <a:off x="1258888" y="3500438"/>
          <a:ext cx="255587" cy="720725"/>
        </p:xfrm>
        <a:graphic>
          <a:graphicData uri="http://schemas.openxmlformats.org/presentationml/2006/ole">
            <p:oleObj spid="_x0000_s6150" name="Формула" r:id="rId5" imgW="139639" imgH="393529" progId="">
              <p:embed/>
            </p:oleObj>
          </a:graphicData>
        </a:graphic>
      </p:graphicFrame>
      <p:graphicFrame>
        <p:nvGraphicFramePr>
          <p:cNvPr id="6151" name="Object 11"/>
          <p:cNvGraphicFramePr>
            <a:graphicFrameLocks noChangeAspect="1"/>
          </p:cNvGraphicFramePr>
          <p:nvPr/>
        </p:nvGraphicFramePr>
        <p:xfrm>
          <a:off x="3492500" y="1484313"/>
          <a:ext cx="279400" cy="720725"/>
        </p:xfrm>
        <a:graphic>
          <a:graphicData uri="http://schemas.openxmlformats.org/presentationml/2006/ole">
            <p:oleObj spid="_x0000_s6151" name="Формула" r:id="rId6" imgW="152334" imgH="393529" progId="">
              <p:embed/>
            </p:oleObj>
          </a:graphicData>
        </a:graphic>
      </p:graphicFrame>
      <p:graphicFrame>
        <p:nvGraphicFramePr>
          <p:cNvPr id="6152" name="Object 12"/>
          <p:cNvGraphicFramePr>
            <a:graphicFrameLocks noChangeAspect="1"/>
          </p:cNvGraphicFramePr>
          <p:nvPr/>
        </p:nvGraphicFramePr>
        <p:xfrm>
          <a:off x="6588125" y="1484313"/>
          <a:ext cx="277813" cy="720725"/>
        </p:xfrm>
        <a:graphic>
          <a:graphicData uri="http://schemas.openxmlformats.org/presentationml/2006/ole">
            <p:oleObj spid="_x0000_s6152" name="Формула" r:id="rId7" imgW="152334" imgH="393529" progId="">
              <p:embed/>
            </p:oleObj>
          </a:graphicData>
        </a:graphic>
      </p:graphicFrame>
      <p:graphicFrame>
        <p:nvGraphicFramePr>
          <p:cNvPr id="6153" name="Object 13"/>
          <p:cNvGraphicFramePr>
            <a:graphicFrameLocks noChangeAspect="1"/>
          </p:cNvGraphicFramePr>
          <p:nvPr/>
        </p:nvGraphicFramePr>
        <p:xfrm>
          <a:off x="6659563" y="4221163"/>
          <a:ext cx="255587" cy="720725"/>
        </p:xfrm>
        <a:graphic>
          <a:graphicData uri="http://schemas.openxmlformats.org/presentationml/2006/ole">
            <p:oleObj spid="_x0000_s6153" name="Формула" r:id="rId8" imgW="139639" imgH="393529" progId="">
              <p:embed/>
            </p:oleObj>
          </a:graphicData>
        </a:graphic>
      </p:graphicFrame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323850" y="5678488"/>
            <a:ext cx="8351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dirty="0">
                <a:solidFill>
                  <a:srgbClr val="CC0000"/>
                </a:solidFill>
              </a:rPr>
              <a:t>Ответьте на вопрос: что нужно беречь и укреплять?</a:t>
            </a:r>
          </a:p>
        </p:txBody>
      </p:sp>
      <p:pic>
        <p:nvPicPr>
          <p:cNvPr id="47119" name="Picture 15" descr="a9da382a1b9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21538" y="4941888"/>
            <a:ext cx="1922462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7200" dirty="0" smtClean="0">
                <a:solidFill>
                  <a:srgbClr val="0000FF"/>
                </a:solidFill>
              </a:rPr>
              <a:t>здоровье</a:t>
            </a:r>
          </a:p>
        </p:txBody>
      </p:sp>
      <p:pic>
        <p:nvPicPr>
          <p:cNvPr id="50180" name="Picture 4" descr="d59a7c9e7de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2565400"/>
            <a:ext cx="2665413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 descr="1330950ba8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2636838"/>
            <a:ext cx="3529013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5" descr="photo-152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628775"/>
            <a:ext cx="676910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863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400" b="1" smtClean="0">
                <a:solidFill>
                  <a:srgbClr val="0000FF"/>
                </a:solidFill>
              </a:rPr>
              <a:t>Съешь сам</a:t>
            </a:r>
          </a:p>
        </p:txBody>
      </p:sp>
      <p:sp>
        <p:nvSpPr>
          <p:cNvPr id="51204" name="WordArt 4"/>
          <p:cNvSpPr>
            <a:spLocks noChangeArrowheads="1" noChangeShapeType="1" noTextEdit="1"/>
          </p:cNvSpPr>
          <p:nvPr/>
        </p:nvSpPr>
        <p:spPr bwMode="auto">
          <a:xfrm>
            <a:off x="1763713" y="404813"/>
            <a:ext cx="5689600" cy="2057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Завтрак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  <p:bldP spid="512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mtClean="0">
                <a:solidFill>
                  <a:srgbClr val="CC0000"/>
                </a:solidFill>
                <a:latin typeface="Monotype Corsiva" pitchFamily="66" charset="0"/>
              </a:rPr>
              <a:t>Задача 1.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8507413" cy="5000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>
                <a:latin typeface="Monotype Corsiva" pitchFamily="66" charset="0"/>
              </a:rPr>
              <a:t>    </a:t>
            </a:r>
            <a:r>
              <a:rPr lang="ru-RU" sz="4000" smtClean="0">
                <a:latin typeface="Monotype Corsiva" pitchFamily="66" charset="0"/>
              </a:rPr>
              <a:t>Маша нашла в лесу 20 грибов , из них     </a:t>
            </a:r>
          </a:p>
          <a:p>
            <a:pPr eaLnBrk="1" hangingPunct="1">
              <a:buFontTx/>
              <a:buNone/>
            </a:pPr>
            <a:r>
              <a:rPr lang="ru-RU" sz="4000" smtClean="0">
                <a:latin typeface="Monotype Corsiva" pitchFamily="66" charset="0"/>
              </a:rPr>
              <a:t>       грибов были белыми. Сколько белых грибов нашла Маша?</a:t>
            </a:r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900113" y="1773238"/>
          <a:ext cx="355600" cy="915987"/>
        </p:xfrm>
        <a:graphic>
          <a:graphicData uri="http://schemas.openxmlformats.org/presentationml/2006/ole">
            <p:oleObj spid="_x0000_s9220" name="Формула" r:id="rId3" imgW="152334" imgH="393529" progId="">
              <p:embed/>
            </p:oleObj>
          </a:graphicData>
        </a:graphic>
      </p:graphicFrame>
      <p:pic>
        <p:nvPicPr>
          <p:cNvPr id="52230" name="Picture 6" descr="62886539_1282161706_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2565400"/>
            <a:ext cx="3408362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mtClean="0">
                <a:solidFill>
                  <a:srgbClr val="CC0000"/>
                </a:solidFill>
                <a:latin typeface="Monotype Corsiva" pitchFamily="66" charset="0"/>
              </a:rPr>
              <a:t>Задача 2.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   </a:t>
            </a:r>
            <a:r>
              <a:rPr lang="ru-RU" sz="3600" smtClean="0">
                <a:latin typeface="Monotype Corsiva" pitchFamily="66" charset="0"/>
              </a:rPr>
              <a:t>Мама дала Коле 12 конфет. Он съел    этих конфет. Сколько конфет осталось у Коли?</a:t>
            </a: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7235825" y="1628775"/>
          <a:ext cx="250825" cy="647700"/>
        </p:xfrm>
        <a:graphic>
          <a:graphicData uri="http://schemas.openxmlformats.org/presentationml/2006/ole">
            <p:oleObj spid="_x0000_s10244" name="Формула" r:id="rId3" imgW="152334" imgH="393529" progId="">
              <p:embed/>
            </p:oleObj>
          </a:graphicData>
        </a:graphic>
      </p:graphicFrame>
      <p:pic>
        <p:nvPicPr>
          <p:cNvPr id="54278" name="Picture 6" descr="znrbvvriokgszphsyrfz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2852738"/>
            <a:ext cx="3900488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5">
      <a:dk1>
        <a:srgbClr val="000000"/>
      </a:dk1>
      <a:lt1>
        <a:srgbClr val="FFFFFB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FD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BD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DB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CD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3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FFFB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FD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400</Words>
  <Application>Microsoft Office PowerPoint</Application>
  <PresentationFormat>Экран (4:3)</PresentationFormat>
  <Paragraphs>96</Paragraphs>
  <Slides>30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Оформление по умолчанию</vt:lpstr>
      <vt:lpstr>Формула</vt:lpstr>
      <vt:lpstr>Слайд 1</vt:lpstr>
      <vt:lpstr>Слайд 2</vt:lpstr>
      <vt:lpstr>Устный счет</vt:lpstr>
      <vt:lpstr>Утро всегда начинается с утренней зарядки.  </vt:lpstr>
      <vt:lpstr>Слайд 5</vt:lpstr>
      <vt:lpstr>Слайд 6</vt:lpstr>
      <vt:lpstr>Слайд 7</vt:lpstr>
      <vt:lpstr>Задача 1.</vt:lpstr>
      <vt:lpstr>Задача 2.</vt:lpstr>
      <vt:lpstr>Решение задачи 1.</vt:lpstr>
      <vt:lpstr>Решение задачи 2.</vt:lpstr>
      <vt:lpstr> </vt:lpstr>
      <vt:lpstr>Слайд 13</vt:lpstr>
      <vt:lpstr>Слайд 14</vt:lpstr>
      <vt:lpstr>Слайд 15</vt:lpstr>
      <vt:lpstr>Слайд 16</vt:lpstr>
      <vt:lpstr>Решаем устно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Домашнее задание  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Нахождение  дроби от числа</dc:title>
  <dc:creator>Светлана</dc:creator>
  <cp:lastModifiedBy>Admin</cp:lastModifiedBy>
  <cp:revision>10</cp:revision>
  <dcterms:created xsi:type="dcterms:W3CDTF">2011-11-06T04:52:30Z</dcterms:created>
  <dcterms:modified xsi:type="dcterms:W3CDTF">2020-11-09T17:34:29Z</dcterms:modified>
</cp:coreProperties>
</file>