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99" r:id="rId4"/>
    <p:sldId id="271" r:id="rId5"/>
    <p:sldId id="278" r:id="rId6"/>
    <p:sldId id="276" r:id="rId7"/>
    <p:sldId id="279" r:id="rId8"/>
    <p:sldId id="277" r:id="rId9"/>
    <p:sldId id="314" r:id="rId10"/>
    <p:sldId id="281" r:id="rId11"/>
    <p:sldId id="284" r:id="rId12"/>
    <p:sldId id="285" r:id="rId13"/>
    <p:sldId id="286" r:id="rId14"/>
    <p:sldId id="287" r:id="rId15"/>
    <p:sldId id="272" r:id="rId16"/>
    <p:sldId id="312" r:id="rId17"/>
    <p:sldId id="29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00"/>
    <a:srgbClr val="FF6600"/>
    <a:srgbClr val="F9F41C"/>
    <a:srgbClr val="ABA5F9"/>
    <a:srgbClr val="A3ADFB"/>
    <a:srgbClr val="FFFFCC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6E0CC-64B2-4C57-AEB8-B527AAEB0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328EE-7698-4EAB-9F1F-349BAC92E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7DF6E-D15E-48F6-ADDE-607A42838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796EF-33EC-4BA4-8B14-180F8DE26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EC914-132B-4770-B7AA-E1742F55C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F324-A716-4732-AB0D-BB0D90330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C238F-4DB9-4769-AD03-23EF390815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35374-9FEC-411A-937B-69E31ADBB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6D933-ABB9-40F6-A21C-F5E7F54B9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DAB7C-12A1-4938-9C8C-8E5233F1B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F02FD-01C9-42FE-BDC2-25F2E9819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A9BEDA-1AFC-4E52-9FC5-75160B6C7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990600" y="457200"/>
            <a:ext cx="16764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066800"/>
            <a:ext cx="67006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Свойства </a:t>
            </a:r>
          </a:p>
          <a:p>
            <a:pPr algn="ctr"/>
            <a:r>
              <a:rPr lang="ru-RU" sz="6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черных и цветных </a:t>
            </a:r>
          </a:p>
          <a:p>
            <a:pPr algn="ctr"/>
            <a:r>
              <a:rPr lang="ru-RU" sz="6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металлов</a:t>
            </a:r>
            <a:endParaRPr lang="ru-RU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3810" name="AutoShape 18" descr="Полотно"/>
          <p:cNvSpPr>
            <a:spLocks noChangeArrowheads="1"/>
          </p:cNvSpPr>
          <p:nvPr/>
        </p:nvSpPr>
        <p:spPr bwMode="auto">
          <a:xfrm>
            <a:off x="1981200" y="1447800"/>
            <a:ext cx="5410200" cy="4114800"/>
          </a:xfrm>
          <a:prstGeom prst="flowChartPunchedCard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latin typeface="Impact" pitchFamily="34" charset="0"/>
              </a:rPr>
              <a:t>- это свойство</a:t>
            </a:r>
          </a:p>
          <a:p>
            <a:pPr algn="ctr"/>
            <a:r>
              <a:rPr lang="ru-RU" sz="3600">
                <a:latin typeface="Impact" pitchFamily="34" charset="0"/>
              </a:rPr>
              <a:t> металла или сплава</a:t>
            </a:r>
          </a:p>
          <a:p>
            <a:pPr algn="ctr"/>
            <a:r>
              <a:rPr lang="ru-RU" sz="3600">
                <a:latin typeface="Impact" pitchFamily="34" charset="0"/>
              </a:rPr>
              <a:t>получать новую форму</a:t>
            </a:r>
          </a:p>
          <a:p>
            <a:pPr algn="ctr"/>
            <a:r>
              <a:rPr lang="ru-RU" sz="3600">
                <a:latin typeface="Impact" pitchFamily="34" charset="0"/>
              </a:rPr>
              <a:t>под действием удара.</a:t>
            </a:r>
          </a:p>
        </p:txBody>
      </p:sp>
      <p:sp>
        <p:nvSpPr>
          <p:cNvPr id="33812" name="WordArt 20"/>
          <p:cNvSpPr>
            <a:spLocks noChangeArrowheads="1" noChangeShapeType="1" noTextEdit="1"/>
          </p:cNvSpPr>
          <p:nvPr/>
        </p:nvSpPr>
        <p:spPr bwMode="auto">
          <a:xfrm>
            <a:off x="3200400" y="2133600"/>
            <a:ext cx="2971800" cy="609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КОВКОСТЬ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76400" y="304800"/>
            <a:ext cx="6359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6867" name="AutoShape 3" descr="Полотно"/>
          <p:cNvSpPr>
            <a:spLocks noChangeArrowheads="1"/>
          </p:cNvSpPr>
          <p:nvPr/>
        </p:nvSpPr>
        <p:spPr bwMode="auto">
          <a:xfrm>
            <a:off x="1676400" y="1447800"/>
            <a:ext cx="6248400" cy="4114800"/>
          </a:xfrm>
          <a:prstGeom prst="flowChartPunchedCard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>
                <a:latin typeface="Impact" pitchFamily="34" charset="0"/>
              </a:rPr>
              <a:t>- это свойство</a:t>
            </a:r>
          </a:p>
          <a:p>
            <a:pPr algn="ctr"/>
            <a:r>
              <a:rPr lang="ru-RU" sz="4000">
                <a:latin typeface="Impact" pitchFamily="34" charset="0"/>
              </a:rPr>
              <a:t> металла в расплавленном</a:t>
            </a:r>
          </a:p>
          <a:p>
            <a:pPr algn="ctr"/>
            <a:r>
              <a:rPr lang="ru-RU" sz="4000">
                <a:latin typeface="Impact" pitchFamily="34" charset="0"/>
              </a:rPr>
              <a:t>состоянии хорошо</a:t>
            </a:r>
          </a:p>
          <a:p>
            <a:pPr algn="ctr"/>
            <a:r>
              <a:rPr lang="ru-RU" sz="4000">
                <a:latin typeface="Impact" pitchFamily="34" charset="0"/>
              </a:rPr>
              <a:t>заполнять литейную форму.</a:t>
            </a:r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3200400" y="1981200"/>
            <a:ext cx="37338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ЖИДКОТЕКУЧЕСТЬ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381000"/>
            <a:ext cx="6359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7891" name="AutoShape 3" descr="Полотно"/>
          <p:cNvSpPr>
            <a:spLocks noChangeArrowheads="1"/>
          </p:cNvSpPr>
          <p:nvPr/>
        </p:nvSpPr>
        <p:spPr bwMode="auto">
          <a:xfrm>
            <a:off x="1676400" y="1295400"/>
            <a:ext cx="6172200" cy="5029200"/>
          </a:xfrm>
          <a:prstGeom prst="flowChartPunchedCard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latin typeface="Impact" pitchFamily="34" charset="0"/>
              </a:rPr>
              <a:t>- это свойство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 металла или сплава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подвергаться обработке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резанием 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различными 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инструментами.</a:t>
            </a:r>
          </a:p>
        </p:txBody>
      </p:sp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5105400" cy="6143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ОБРАБАТЫВАЕМОСТЬ  РЕЗАНИЕМ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381000"/>
            <a:ext cx="6359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8915" name="AutoShape 3" descr="Полотно"/>
          <p:cNvSpPr>
            <a:spLocks noChangeArrowheads="1"/>
          </p:cNvSpPr>
          <p:nvPr/>
        </p:nvSpPr>
        <p:spPr bwMode="auto">
          <a:xfrm>
            <a:off x="1524000" y="1295400"/>
            <a:ext cx="6705600" cy="4114800"/>
          </a:xfrm>
          <a:prstGeom prst="flowChartPunchedCard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>
                <a:latin typeface="Impact" pitchFamily="34" charset="0"/>
              </a:rPr>
              <a:t>- это свойство</a:t>
            </a:r>
          </a:p>
          <a:p>
            <a:pPr algn="ctr"/>
            <a:r>
              <a:rPr lang="ru-RU" sz="4000">
                <a:latin typeface="Impact" pitchFamily="34" charset="0"/>
              </a:rPr>
              <a:t> металла соединяться</a:t>
            </a:r>
          </a:p>
          <a:p>
            <a:pPr algn="ctr"/>
            <a:r>
              <a:rPr lang="ru-RU" sz="4000">
                <a:latin typeface="Impact" pitchFamily="34" charset="0"/>
              </a:rPr>
              <a:t>в пластичном или </a:t>
            </a:r>
          </a:p>
          <a:p>
            <a:pPr algn="ctr"/>
            <a:r>
              <a:rPr lang="ru-RU" sz="4000">
                <a:latin typeface="Impact" pitchFamily="34" charset="0"/>
              </a:rPr>
              <a:t>расплавленном состоянии.</a:t>
            </a:r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2971800" y="1752600"/>
            <a:ext cx="41148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СВАРИВАЕМОСТЬ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09800" y="381000"/>
            <a:ext cx="57487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939" name="AutoShape 3" descr="Полотно"/>
          <p:cNvSpPr>
            <a:spLocks noChangeArrowheads="1"/>
          </p:cNvSpPr>
          <p:nvPr/>
        </p:nvSpPr>
        <p:spPr bwMode="auto">
          <a:xfrm>
            <a:off x="1828800" y="1371600"/>
            <a:ext cx="6096000" cy="4114800"/>
          </a:xfrm>
          <a:prstGeom prst="flowChartPunchedCard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latin typeface="Impact" pitchFamily="34" charset="0"/>
              </a:rPr>
              <a:t>- это свойство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 металла или сплава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противостоять коррозии,</a:t>
            </a:r>
          </a:p>
          <a:p>
            <a:pPr algn="ctr"/>
            <a:r>
              <a:rPr lang="ru-RU" sz="4000" dirty="0">
                <a:latin typeface="Impact" pitchFamily="34" charset="0"/>
              </a:rPr>
              <a:t>не разрушаясь.</a:t>
            </a:r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4876800" cy="6905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КОРРОЗИЙНАЯ СТОЙКОСТЬ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57400" y="457200"/>
            <a:ext cx="57487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506" name="Line 5"/>
          <p:cNvSpPr>
            <a:spLocks noChangeShapeType="1"/>
          </p:cNvSpPr>
          <p:nvPr/>
        </p:nvSpPr>
        <p:spPr bwMode="auto">
          <a:xfrm>
            <a:off x="5334000" y="1752600"/>
            <a:ext cx="23622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7" name="Line 6"/>
          <p:cNvSpPr>
            <a:spLocks noChangeShapeType="1"/>
          </p:cNvSpPr>
          <p:nvPr/>
        </p:nvSpPr>
        <p:spPr bwMode="auto">
          <a:xfrm flipH="1">
            <a:off x="3124200" y="1905000"/>
            <a:ext cx="167640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33400" y="4724400"/>
            <a:ext cx="3048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chemeClr val="tx1"/>
              </a:buClr>
              <a:buSzPts val="2000"/>
              <a:buFont typeface="Arial" charset="0"/>
              <a:buNone/>
              <a:defRPr/>
            </a:pPr>
            <a:r>
              <a:rPr lang="ru-RU" sz="4000" b="1">
                <a:solidFill>
                  <a:srgbClr val="000000"/>
                </a:solidFill>
              </a:rPr>
              <a:t>железо,</a:t>
            </a:r>
          </a:p>
          <a:p>
            <a:pPr algn="ctr">
              <a:buClr>
                <a:schemeClr val="tx1"/>
              </a:buClr>
              <a:buSzPts val="2000"/>
              <a:buFont typeface="Arial" charset="0"/>
              <a:buNone/>
              <a:defRPr/>
            </a:pPr>
            <a:r>
              <a:rPr lang="ru-RU" sz="4000" b="1">
                <a:solidFill>
                  <a:srgbClr val="000000"/>
                </a:solidFill>
              </a:rPr>
              <a:t>сталь,</a:t>
            </a:r>
          </a:p>
          <a:p>
            <a:pPr algn="ctr">
              <a:buClr>
                <a:schemeClr val="tx1"/>
              </a:buClr>
              <a:buSzPts val="2000"/>
              <a:buFont typeface="Arial" charset="0"/>
              <a:buNone/>
              <a:defRPr/>
            </a:pPr>
            <a:r>
              <a:rPr lang="ru-RU" sz="4000" b="1">
                <a:solidFill>
                  <a:srgbClr val="000000"/>
                </a:solidFill>
              </a:rPr>
              <a:t>чугун</a:t>
            </a:r>
          </a:p>
        </p:txBody>
      </p:sp>
      <p:sp>
        <p:nvSpPr>
          <p:cNvPr id="23563" name="WordArt 11"/>
          <p:cNvSpPr>
            <a:spLocks noChangeArrowheads="1" noChangeShapeType="1" noTextEdit="1"/>
          </p:cNvSpPr>
          <p:nvPr/>
        </p:nvSpPr>
        <p:spPr bwMode="auto">
          <a:xfrm>
            <a:off x="2514600" y="381000"/>
            <a:ext cx="4800600" cy="137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78787"/>
              </a:avLst>
            </a:prstTxWarp>
          </a:bodyPr>
          <a:lstStyle/>
          <a:p>
            <a:pPr algn="ctr"/>
            <a:r>
              <a:rPr lang="ru-RU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9F41C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МЕТАЛЛЫ</a:t>
            </a:r>
          </a:p>
        </p:txBody>
      </p:sp>
      <p:sp>
        <p:nvSpPr>
          <p:cNvPr id="23565" name="WordArt 13"/>
          <p:cNvSpPr>
            <a:spLocks noChangeArrowheads="1" noChangeShapeType="1" noTextEdit="1"/>
          </p:cNvSpPr>
          <p:nvPr/>
        </p:nvSpPr>
        <p:spPr bwMode="auto">
          <a:xfrm>
            <a:off x="990600" y="3048000"/>
            <a:ext cx="2019300" cy="876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ЧЕРНЫЕ</a:t>
            </a:r>
          </a:p>
        </p:txBody>
      </p:sp>
      <p:sp>
        <p:nvSpPr>
          <p:cNvPr id="23567" name="WordArt 15"/>
          <p:cNvSpPr>
            <a:spLocks noChangeArrowheads="1" noChangeShapeType="1" noTextEdit="1"/>
          </p:cNvSpPr>
          <p:nvPr/>
        </p:nvSpPr>
        <p:spPr bwMode="auto">
          <a:xfrm>
            <a:off x="5943600" y="3200400"/>
            <a:ext cx="2019300" cy="876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ЦВЕТНЫЕ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4191000" y="4800600"/>
            <a:ext cx="457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/>
              <a:t>медь, алюминий,</a:t>
            </a:r>
          </a:p>
          <a:p>
            <a:pPr algn="ctr">
              <a:defRPr/>
            </a:pPr>
            <a:r>
              <a:rPr lang="ru-RU" sz="4000" b="1" dirty="0"/>
              <a:t>бронза, латунь,</a:t>
            </a:r>
          </a:p>
          <a:p>
            <a:pPr algn="ctr">
              <a:defRPr/>
            </a:pPr>
            <a:r>
              <a:rPr lang="ru-RU" sz="4000" b="1" dirty="0"/>
              <a:t>дюраль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nimBg="1"/>
      <p:bldP spid="23565" grpId="0" animBg="1"/>
      <p:bldP spid="235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 названия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575" name="Picture 47" descr="Картинки по запросу алюминний"/>
          <p:cNvPicPr>
            <a:picLocks noChangeAspect="1" noChangeArrowheads="1"/>
          </p:cNvPicPr>
          <p:nvPr/>
        </p:nvPicPr>
        <p:blipFill>
          <a:blip r:embed="rId3" cstate="print"/>
          <a:srcRect r="17241" b="31034"/>
          <a:stretch>
            <a:fillRect/>
          </a:stretch>
        </p:blipFill>
        <p:spPr bwMode="auto">
          <a:xfrm>
            <a:off x="228600" y="457200"/>
            <a:ext cx="2743200" cy="1676400"/>
          </a:xfrm>
          <a:prstGeom prst="rect">
            <a:avLst/>
          </a:prstGeom>
          <a:noFill/>
        </p:spPr>
      </p:pic>
      <p:pic>
        <p:nvPicPr>
          <p:cNvPr id="22577" name="Picture 49" descr="Картинки по запросу медь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7772" y="1143000"/>
            <a:ext cx="2781528" cy="1852498"/>
          </a:xfrm>
          <a:prstGeom prst="rect">
            <a:avLst/>
          </a:prstGeom>
          <a:noFill/>
        </p:spPr>
      </p:pic>
      <p:pic>
        <p:nvPicPr>
          <p:cNvPr id="22579" name="Picture 51" descr="Картинки по запросу сталь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57200"/>
            <a:ext cx="2641600" cy="1981200"/>
          </a:xfrm>
          <a:prstGeom prst="rect">
            <a:avLst/>
          </a:prstGeom>
          <a:noFill/>
        </p:spPr>
      </p:pic>
      <p:pic>
        <p:nvPicPr>
          <p:cNvPr id="22581" name="Picture 53" descr="Картинки по запросу латунь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3048000"/>
            <a:ext cx="2857500" cy="2047876"/>
          </a:xfrm>
          <a:prstGeom prst="rect">
            <a:avLst/>
          </a:prstGeom>
          <a:noFill/>
        </p:spPr>
      </p:pic>
      <p:pic>
        <p:nvPicPr>
          <p:cNvPr id="22583" name="Picture 55" descr="Картинки по запросу бронз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3276600"/>
            <a:ext cx="3080221" cy="1981199"/>
          </a:xfrm>
          <a:prstGeom prst="rect">
            <a:avLst/>
          </a:prstGeom>
          <a:noFill/>
        </p:spPr>
      </p:pic>
      <p:pic>
        <p:nvPicPr>
          <p:cNvPr id="22585" name="Picture 57" descr="Картинки по запросу чугун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3962400"/>
            <a:ext cx="1818350" cy="2209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9600" y="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алюминий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342900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чугун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51460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латунь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сталь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60960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медь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2743200"/>
            <a:ext cx="1823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бронза</a:t>
            </a:r>
            <a:endParaRPr lang="ru-RU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1524000"/>
          </a:xfrm>
        </p:spPr>
        <p:txBody>
          <a:bodyPr/>
          <a:lstStyle/>
          <a:p>
            <a:pPr marL="609600" indent="17463"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Сделать краткий конспект, записать себе в тетрадь какие свойства металла вы узнали.</a:t>
            </a:r>
          </a:p>
          <a:p>
            <a:pPr marL="609600" indent="17463"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Конспект отправляем на электронную почту</a:t>
            </a:r>
          </a:p>
          <a:p>
            <a:pPr marL="609600" indent="17463" algn="ctr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vl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dimir89adm@gmailcom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533400"/>
            <a:ext cx="5026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Домашнее задание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33" name="AutoShape 13"/>
          <p:cNvSpPr>
            <a:spLocks noChangeArrowheads="1"/>
          </p:cNvSpPr>
          <p:nvPr/>
        </p:nvSpPr>
        <p:spPr bwMode="auto">
          <a:xfrm rot="20484864">
            <a:off x="5091737" y="1446785"/>
            <a:ext cx="381000" cy="2367406"/>
          </a:xfrm>
          <a:prstGeom prst="downArrow">
            <a:avLst>
              <a:gd name="adj1" fmla="val 50000"/>
              <a:gd name="adj2" fmla="val 115000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 rot="2419800">
            <a:off x="2329938" y="1273994"/>
            <a:ext cx="381000" cy="1217613"/>
          </a:xfrm>
          <a:prstGeom prst="downArrow">
            <a:avLst>
              <a:gd name="adj1" fmla="val 50000"/>
              <a:gd name="adj2" fmla="val 79896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33600" y="381000"/>
            <a:ext cx="5165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Свойства металлов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28800" y="3657600"/>
            <a:ext cx="2533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Механические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2590800"/>
            <a:ext cx="297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Технологические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1205424">
            <a:off x="3282904" y="1455815"/>
            <a:ext cx="381000" cy="1887367"/>
          </a:xfrm>
          <a:prstGeom prst="downArrow">
            <a:avLst>
              <a:gd name="adj1" fmla="val 50000"/>
              <a:gd name="adj2" fmla="val 79896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33400" y="2590800"/>
            <a:ext cx="2146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Физические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3962400"/>
            <a:ext cx="1991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Химические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 rot="19217889">
            <a:off x="6364768" y="1276686"/>
            <a:ext cx="381000" cy="1217613"/>
          </a:xfrm>
          <a:prstGeom prst="downArrow">
            <a:avLst>
              <a:gd name="adj1" fmla="val 50000"/>
              <a:gd name="adj2" fmla="val 79896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animBg="1"/>
      <p:bldP spid="5134" grpId="0" animBg="1"/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609600"/>
          <a:ext cx="8686800" cy="4443222"/>
        </p:xfrm>
        <a:graphic>
          <a:graphicData uri="http://schemas.openxmlformats.org/drawingml/2006/table">
            <a:tbl>
              <a:tblPr/>
              <a:tblGrid>
                <a:gridCol w="2171700"/>
                <a:gridCol w="2171700"/>
                <a:gridCol w="2171700"/>
                <a:gridCol w="217170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Механические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Технологические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блеск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упругость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окисляемость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ковкость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плотность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пластичность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растворимость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жидкотекучесть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электропроводность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обрабатываемость резанием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температура плавления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свариваемость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намагничиваемость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коррозийная стойкость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3" name="TextBox 2"/>
          <p:cNvSpPr txBox="1">
            <a:spLocks noChangeArrowheads="1"/>
          </p:cNvSpPr>
          <p:nvPr/>
        </p:nvSpPr>
        <p:spPr bwMode="auto">
          <a:xfrm>
            <a:off x="3429000" y="228600"/>
            <a:ext cx="2706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/>
              <a:t>Свойства металлов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00200" y="228600"/>
            <a:ext cx="5737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81000" y="13716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упругость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800600" y="32004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твердость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81000" y="32766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пластичность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4724400" y="13716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прочность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752600" y="1219200"/>
            <a:ext cx="5715000" cy="51054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dirty="0"/>
          </a:p>
          <a:p>
            <a:pPr algn="ctr"/>
            <a:r>
              <a:rPr lang="ru-RU" sz="1600" dirty="0"/>
              <a:t>- </a:t>
            </a:r>
            <a:r>
              <a:rPr lang="ru-RU" sz="3600" b="1" dirty="0"/>
              <a:t>это свойство металла</a:t>
            </a:r>
          </a:p>
          <a:p>
            <a:pPr algn="ctr"/>
            <a:r>
              <a:rPr lang="ru-RU" sz="3600" b="1" dirty="0"/>
              <a:t>или сплава</a:t>
            </a:r>
          </a:p>
          <a:p>
            <a:pPr algn="ctr"/>
            <a:r>
              <a:rPr lang="ru-RU" sz="3600" b="1" dirty="0"/>
              <a:t>восстанавливать </a:t>
            </a:r>
          </a:p>
          <a:p>
            <a:pPr algn="ctr"/>
            <a:r>
              <a:rPr lang="ru-RU" sz="3600" b="1" dirty="0"/>
              <a:t>первоначальную форму </a:t>
            </a:r>
          </a:p>
          <a:p>
            <a:pPr algn="ctr"/>
            <a:r>
              <a:rPr lang="ru-RU" sz="3600" b="1" dirty="0"/>
              <a:t>после прекращения</a:t>
            </a:r>
          </a:p>
          <a:p>
            <a:pPr algn="ctr"/>
            <a:r>
              <a:rPr lang="ru-RU" sz="3600" b="1" dirty="0"/>
              <a:t>действия на них</a:t>
            </a:r>
          </a:p>
          <a:p>
            <a:pPr algn="ctr"/>
            <a:r>
              <a:rPr lang="ru-RU" sz="3600" b="1" dirty="0"/>
              <a:t>внешних сил.</a:t>
            </a:r>
          </a:p>
        </p:txBody>
      </p:sp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3200400" y="1524000"/>
            <a:ext cx="29718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УПРУГОСТЬ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5000" y="228600"/>
            <a:ext cx="5737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533400" y="1447800"/>
            <a:ext cx="8077200" cy="38862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/>
              <a:t>- </a:t>
            </a:r>
            <a:r>
              <a:rPr lang="ru-RU" sz="3600" b="1" dirty="0"/>
              <a:t>это способность  металла </a:t>
            </a:r>
          </a:p>
          <a:p>
            <a:pPr algn="ctr"/>
            <a:r>
              <a:rPr lang="ru-RU" sz="3600" b="1" dirty="0"/>
              <a:t>или сплава воспринимать</a:t>
            </a:r>
          </a:p>
          <a:p>
            <a:pPr algn="ctr"/>
            <a:r>
              <a:rPr lang="ru-RU" sz="3600" b="1" dirty="0"/>
              <a:t>действующие нагрузки,</a:t>
            </a:r>
          </a:p>
          <a:p>
            <a:pPr algn="ctr"/>
            <a:r>
              <a:rPr lang="ru-RU" sz="3600" b="1" dirty="0"/>
              <a:t>не разрушаясь.</a:t>
            </a:r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2209800" y="1752600"/>
            <a:ext cx="48768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ПРОЧНОСТЬ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52600" y="152400"/>
            <a:ext cx="5737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1447800" y="1066800"/>
            <a:ext cx="6553200" cy="47244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dirty="0"/>
          </a:p>
          <a:p>
            <a:pPr algn="ctr"/>
            <a:r>
              <a:rPr lang="ru-RU" sz="1600" dirty="0"/>
              <a:t>- </a:t>
            </a:r>
            <a:r>
              <a:rPr lang="ru-RU" sz="3600" b="1" dirty="0"/>
              <a:t>это способность</a:t>
            </a:r>
          </a:p>
          <a:p>
            <a:pPr algn="ctr"/>
            <a:r>
              <a:rPr lang="ru-RU" sz="3600" b="1" dirty="0"/>
              <a:t> металла или сплава</a:t>
            </a:r>
          </a:p>
          <a:p>
            <a:pPr algn="ctr"/>
            <a:r>
              <a:rPr lang="ru-RU" sz="3600" b="1" dirty="0"/>
              <a:t>изменять форму</a:t>
            </a:r>
          </a:p>
          <a:p>
            <a:pPr algn="ctr"/>
            <a:r>
              <a:rPr lang="ru-RU" sz="3600" b="1" dirty="0"/>
              <a:t>под действием внешних сил,</a:t>
            </a:r>
          </a:p>
          <a:p>
            <a:pPr algn="ctr"/>
            <a:r>
              <a:rPr lang="ru-RU" sz="3600" b="1" dirty="0"/>
              <a:t>не разрушаясь.</a:t>
            </a: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895600" y="1524000"/>
            <a:ext cx="35814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ПЛАСТИЧНОСТЬ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5000" y="228600"/>
            <a:ext cx="5737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209800" y="1295400"/>
            <a:ext cx="5029200" cy="47244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dirty="0"/>
          </a:p>
          <a:p>
            <a:pPr algn="ctr"/>
            <a:r>
              <a:rPr lang="ru-RU" sz="2400" dirty="0"/>
              <a:t>- </a:t>
            </a:r>
            <a:r>
              <a:rPr lang="ru-RU" sz="3600" b="1" dirty="0"/>
              <a:t>это свойство </a:t>
            </a:r>
          </a:p>
          <a:p>
            <a:pPr algn="ctr"/>
            <a:r>
              <a:rPr lang="ru-RU" sz="3600" b="1" dirty="0"/>
              <a:t>материала </a:t>
            </a:r>
          </a:p>
          <a:p>
            <a:pPr algn="ctr"/>
            <a:r>
              <a:rPr lang="ru-RU" sz="3600" b="1" dirty="0"/>
              <a:t>сопротивляться </a:t>
            </a:r>
          </a:p>
          <a:p>
            <a:pPr algn="ctr"/>
            <a:r>
              <a:rPr lang="ru-RU" sz="3600" b="1" dirty="0"/>
              <a:t>внедрению в него</a:t>
            </a:r>
          </a:p>
          <a:p>
            <a:pPr algn="ctr"/>
            <a:r>
              <a:rPr lang="ru-RU" sz="3600" b="1" dirty="0"/>
              <a:t> другого, </a:t>
            </a:r>
          </a:p>
          <a:p>
            <a:pPr algn="ctr"/>
            <a:r>
              <a:rPr lang="ru-RU" sz="3600" b="1" dirty="0"/>
              <a:t>более твердого.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3200400" y="1600200"/>
            <a:ext cx="2971800" cy="538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rPr>
              <a:t>ТВЕРДОСТЬ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5000" y="228600"/>
            <a:ext cx="5737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00200" y="228600"/>
            <a:ext cx="6359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81000" y="13716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ковкость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800600" y="32004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свариваемость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81000" y="3276600"/>
            <a:ext cx="38100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</a:rPr>
              <a:t>жидкотекучесть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4724400" y="13716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Обрабатываемость резанием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95600" y="4876800"/>
            <a:ext cx="36576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Коррозийная стойкость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249</Words>
  <Application>Microsoft Office PowerPoint</Application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Елена Евгеньевна</dc:creator>
  <cp:lastModifiedBy>Admin</cp:lastModifiedBy>
  <cp:revision>44</cp:revision>
  <cp:lastPrinted>1601-01-01T00:00:00Z</cp:lastPrinted>
  <dcterms:created xsi:type="dcterms:W3CDTF">2008-07-28T17:52:44Z</dcterms:created>
  <dcterms:modified xsi:type="dcterms:W3CDTF">2020-12-07T14:53:52Z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