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4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4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4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2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43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3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2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9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1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B698-750A-4724-90E0-F125E6410809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D735-75DD-4B2B-8C3F-60C63531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57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kat.belonosowa2017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Контрольная работа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6 класс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«Человек в социальном измерении»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9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правильные ответ. 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 перечисленного не является отличительной чертой деятельности человека</a:t>
            </a:r>
            <a:r>
              <a:rPr lang="ru-RU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600" dirty="0" smtClean="0"/>
              <a:t>1.Определение </a:t>
            </a:r>
            <a:r>
              <a:rPr lang="ru-RU" sz="3600" dirty="0"/>
              <a:t>цели. </a:t>
            </a:r>
          </a:p>
          <a:p>
            <a:pPr marL="0" lvl="0" indent="0">
              <a:buNone/>
            </a:pPr>
            <a:r>
              <a:rPr lang="ru-RU" sz="3600" dirty="0" smtClean="0"/>
              <a:t>2.Осознанные </a:t>
            </a:r>
            <a:r>
              <a:rPr lang="ru-RU" sz="3600" dirty="0"/>
              <a:t>действия.</a:t>
            </a:r>
          </a:p>
          <a:p>
            <a:pPr marL="0" lvl="0" indent="0">
              <a:buNone/>
            </a:pPr>
            <a:r>
              <a:rPr lang="ru-RU" sz="3600" dirty="0" smtClean="0"/>
              <a:t>3.Анализ </a:t>
            </a:r>
            <a:r>
              <a:rPr lang="ru-RU" sz="3600" dirty="0"/>
              <a:t>результата</a:t>
            </a:r>
          </a:p>
          <a:p>
            <a:pPr marL="0" lvl="0" indent="0">
              <a:buNone/>
            </a:pPr>
            <a:r>
              <a:rPr lang="ru-RU" sz="3600" dirty="0" smtClean="0"/>
              <a:t>4.Инстинкты</a:t>
            </a:r>
            <a:r>
              <a:rPr lang="ru-RU" sz="36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76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355" y="3356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10.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ыбери,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 перечисленного является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45127"/>
              </p:ext>
            </p:extLst>
          </p:nvPr>
        </p:nvGraphicFramePr>
        <p:xfrm>
          <a:off x="946355" y="1661194"/>
          <a:ext cx="10515600" cy="4503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500654809"/>
                    </a:ext>
                  </a:extLst>
                </a:gridCol>
              </a:tblGrid>
              <a:tr h="5629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88290" algn="l"/>
                        </a:tabLst>
                      </a:pPr>
                      <a:r>
                        <a:rPr lang="ru-RU" sz="2800" dirty="0">
                          <a:effectLst/>
                        </a:rPr>
                        <a:t>Девочка занимается спортивной гимнастикой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978730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829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2)Дети </a:t>
                      </a:r>
                      <a:r>
                        <a:rPr lang="ru-RU" sz="2800" dirty="0">
                          <a:effectLst/>
                        </a:rPr>
                        <a:t>играют в футбол во дворе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755789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829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3)Пчелы </a:t>
                      </a:r>
                      <a:r>
                        <a:rPr lang="ru-RU" sz="2800" dirty="0">
                          <a:effectLst/>
                        </a:rPr>
                        <a:t>дают мед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085387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829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4)Бабушка </a:t>
                      </a:r>
                      <a:r>
                        <a:rPr lang="ru-RU" sz="2800" dirty="0">
                          <a:effectLst/>
                        </a:rPr>
                        <a:t>вяжет носки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365010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829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5)Бобры </a:t>
                      </a:r>
                      <a:r>
                        <a:rPr lang="ru-RU" sz="2800" dirty="0">
                          <a:effectLst/>
                        </a:rPr>
                        <a:t>строят плотину.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151375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829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6)Малыш </a:t>
                      </a:r>
                      <a:r>
                        <a:rPr lang="ru-RU" sz="2800" dirty="0">
                          <a:effectLst/>
                        </a:rPr>
                        <a:t>собирает пирамидку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9542683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8290" algn="l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7)Постовой </a:t>
                      </a:r>
                      <a:r>
                        <a:rPr lang="ru-RU" sz="2800" dirty="0">
                          <a:effectLst/>
                        </a:rPr>
                        <a:t>регулирует уличное движение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380532"/>
                  </a:ext>
                </a:extLst>
              </a:tr>
              <a:tr h="5629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8290" algn="l"/>
                        </a:tabLs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435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13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11.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правильный ответ. 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отдыхе относится к 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 smtClean="0"/>
              <a:t>  1.Моральной </a:t>
            </a:r>
            <a:r>
              <a:rPr lang="ru-RU" sz="3600" dirty="0"/>
              <a:t>потребности. </a:t>
            </a:r>
          </a:p>
          <a:p>
            <a:pPr marL="0" lvl="0" indent="0">
              <a:buNone/>
            </a:pPr>
            <a:r>
              <a:rPr lang="ru-RU" sz="3600" dirty="0" smtClean="0"/>
              <a:t>  2.Биологической </a:t>
            </a:r>
            <a:r>
              <a:rPr lang="ru-RU" sz="3600" dirty="0"/>
              <a:t>потребности. </a:t>
            </a:r>
          </a:p>
          <a:p>
            <a:pPr marL="0" lvl="0" indent="0">
              <a:buNone/>
            </a:pPr>
            <a:r>
              <a:rPr lang="ru-RU" sz="3600" dirty="0" smtClean="0"/>
              <a:t>  3.Социальной </a:t>
            </a:r>
            <a:r>
              <a:rPr lang="ru-RU" sz="3600" dirty="0"/>
              <a:t>потребности</a:t>
            </a:r>
            <a:r>
              <a:rPr lang="ru-RU" sz="3600" dirty="0" smtClean="0"/>
              <a:t>.</a:t>
            </a:r>
          </a:p>
          <a:p>
            <a:pPr marL="0" lv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4. </a:t>
            </a:r>
            <a:r>
              <a:rPr lang="ru-RU" sz="3600" dirty="0"/>
              <a:t>Д</a:t>
            </a:r>
            <a:r>
              <a:rPr lang="ru-RU" sz="3600" dirty="0" smtClean="0"/>
              <a:t>уховной потребности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051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565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Выполненные задания присылать на почту:</a:t>
            </a:r>
            <a:br>
              <a:rPr lang="ru-RU" dirty="0" smtClean="0"/>
            </a:br>
            <a:r>
              <a:rPr lang="en-US" dirty="0" smtClean="0">
                <a:solidFill>
                  <a:schemeClr val="tx2"/>
                </a:solidFill>
                <a:hlinkClick r:id="rId2"/>
              </a:rPr>
              <a:t>ekat.belonosowa2017@yandex.ru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14.12.2020г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за работы присланные позже будет снижена 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78941"/>
            <a:ext cx="10515600" cy="2598021"/>
          </a:xfrm>
        </p:spPr>
        <p:txBody>
          <a:bodyPr/>
          <a:lstStyle/>
          <a:p>
            <a:r>
              <a:rPr lang="ru-RU" dirty="0" smtClean="0"/>
              <a:t>Критерии оценки:</a:t>
            </a:r>
          </a:p>
          <a:p>
            <a:r>
              <a:rPr lang="ru-RU" dirty="0" smtClean="0"/>
              <a:t>«5» – 20-18 баллов</a:t>
            </a:r>
          </a:p>
          <a:p>
            <a:r>
              <a:rPr lang="ru-RU" dirty="0" smtClean="0"/>
              <a:t>«4» – 17-14 баллов</a:t>
            </a:r>
          </a:p>
          <a:p>
            <a:r>
              <a:rPr lang="ru-RU" dirty="0" smtClean="0"/>
              <a:t>«3» – 13-7 баллов</a:t>
            </a:r>
          </a:p>
          <a:p>
            <a:r>
              <a:rPr lang="ru-RU" dirty="0" smtClean="0"/>
              <a:t>«2» - МЕНЕЕ 7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19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0942"/>
            <a:ext cx="10515600" cy="87507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Верны ли следующие суждения о личности?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А. Личность возникает в результате биологического развития человека. </a:t>
            </a:r>
          </a:p>
          <a:p>
            <a:r>
              <a:rPr lang="ru-RU" dirty="0">
                <a:solidFill>
                  <a:srgbClr val="0070C0"/>
                </a:solidFill>
              </a:rPr>
              <a:t>Б. Личностью становятся в обществе. </a:t>
            </a:r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pPr marL="0" lvl="0" indent="0">
              <a:buNone/>
            </a:pPr>
            <a:r>
              <a:rPr lang="ru-RU" dirty="0" smtClean="0"/>
              <a:t>1.Верно только А.</a:t>
            </a:r>
          </a:p>
          <a:p>
            <a:pPr marL="0" lvl="0" indent="0">
              <a:buNone/>
            </a:pPr>
            <a:r>
              <a:rPr lang="ru-RU" dirty="0" smtClean="0"/>
              <a:t>2.Верно </a:t>
            </a:r>
            <a:r>
              <a:rPr lang="ru-RU" dirty="0"/>
              <a:t>только </a:t>
            </a:r>
            <a:r>
              <a:rPr lang="ru-RU" dirty="0" smtClean="0"/>
              <a:t>Б.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3.Верны </a:t>
            </a:r>
            <a:r>
              <a:rPr lang="ru-RU" dirty="0"/>
              <a:t>оба суждения.</a:t>
            </a:r>
          </a:p>
          <a:p>
            <a:pPr marL="0" lvl="0" indent="0">
              <a:buNone/>
            </a:pPr>
            <a:r>
              <a:rPr lang="ru-RU" dirty="0" smtClean="0"/>
              <a:t>4.Оба </a:t>
            </a:r>
            <a:r>
              <a:rPr lang="ru-RU" dirty="0"/>
              <a:t>суждения неверны.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0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 соответствия между понятиями. 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589240"/>
              </p:ext>
            </p:extLst>
          </p:nvPr>
        </p:nvGraphicFramePr>
        <p:xfrm>
          <a:off x="838200" y="1825625"/>
          <a:ext cx="10515600" cy="328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3974024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76512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0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Индивидуальность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отношение человека к миру, понимание того, что он делает, как живет, о чем мечтает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34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Сознание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совокупность качеств человека, которые приобретаются им в процессе жизни в обществе, в деятельности и общении с другими людьми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463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В) Личность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совокупность характерных особенностей и свойств, отличающих одного индивида и другого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96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41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Верны ли следующие утверждения о личности?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А. Личность формируется во взаимодействии с другими людьми. </a:t>
            </a:r>
          </a:p>
          <a:p>
            <a:r>
              <a:rPr lang="ru-RU" dirty="0">
                <a:solidFill>
                  <a:srgbClr val="0070C0"/>
                </a:solidFill>
              </a:rPr>
              <a:t>Б. Личность формируется на протяжении всей жизни человека. </a:t>
            </a:r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pPr marL="0" lvl="0" indent="0">
              <a:buNone/>
            </a:pPr>
            <a:r>
              <a:rPr lang="ru-RU" dirty="0" smtClean="0"/>
              <a:t>1.Верно </a:t>
            </a:r>
            <a:r>
              <a:rPr lang="ru-RU" dirty="0"/>
              <a:t>только А. </a:t>
            </a:r>
          </a:p>
          <a:p>
            <a:pPr marL="0" lvl="0" indent="0">
              <a:buNone/>
            </a:pPr>
            <a:r>
              <a:rPr lang="ru-RU" dirty="0" smtClean="0"/>
              <a:t>2.Верно </a:t>
            </a:r>
            <a:r>
              <a:rPr lang="ru-RU" dirty="0"/>
              <a:t>только Б. </a:t>
            </a:r>
          </a:p>
          <a:p>
            <a:pPr marL="0" lvl="0" indent="0">
              <a:buNone/>
            </a:pPr>
            <a:r>
              <a:rPr lang="ru-RU" dirty="0" smtClean="0"/>
              <a:t>3.Верны </a:t>
            </a:r>
            <a:r>
              <a:rPr lang="ru-RU" dirty="0"/>
              <a:t>оба суждения. </a:t>
            </a:r>
          </a:p>
          <a:p>
            <a:pPr marL="0" lvl="0" indent="0">
              <a:buNone/>
            </a:pPr>
            <a:r>
              <a:rPr lang="ru-RU" dirty="0" smtClean="0"/>
              <a:t>4.Оба </a:t>
            </a:r>
            <a:r>
              <a:rPr lang="ru-RU" dirty="0"/>
              <a:t>суждения неверны.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68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 соответствие между понятиями и их определениями: к каждому элементу, данному в первом столбце, подбери элемент из второго столбца.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250984"/>
              </p:ext>
            </p:extLst>
          </p:nvPr>
        </p:nvGraphicFramePr>
        <p:xfrm>
          <a:off x="838200" y="1825625"/>
          <a:ext cx="10515600" cy="3665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050433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80937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779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самопознание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оценка самого себя как личности; важные регулятор поведения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63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 самооценка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нужда в чем-либо для поддержания жизнедеятельности и развития организма, человеческой личности, общества в целом; внутренний побудитель активности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22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потребность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изучение личностью собственных психических особенностей, осмысление самого себя; оно начинается в младенчестве и продолжается всю жизнь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072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67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5. Выбери 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верные суждения 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271413"/>
              </p:ext>
            </p:extLst>
          </p:nvPr>
        </p:nvGraphicFramePr>
        <p:xfrm>
          <a:off x="589935" y="1317524"/>
          <a:ext cx="10763865" cy="5472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3865">
                  <a:extLst>
                    <a:ext uri="{9D8B030D-6E8A-4147-A177-3AD203B41FA5}">
                      <a16:colId xmlns:a16="http://schemas.microsoft.com/office/drawing/2014/main" val="3047081679"/>
                    </a:ext>
                  </a:extLst>
                </a:gridCol>
              </a:tblGrid>
              <a:tr h="86039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dirty="0">
                          <a:effectLst/>
                        </a:rPr>
                        <a:t>Интерес к своему «Я» человек начинает испытывать в раннем детстве.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7269167"/>
                  </a:ext>
                </a:extLst>
              </a:tr>
              <a:tr h="14815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effectLst/>
                        </a:rPr>
                        <a:t>2)Стремление </a:t>
                      </a:r>
                      <a:r>
                        <a:rPr lang="ru-RU" sz="2800" dirty="0">
                          <a:effectLst/>
                        </a:rPr>
                        <a:t>человека узнать себя и оценить свои способности, чтобы выжить и действовать в окружающем мире, всегда было его важной потребностью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361048"/>
                  </a:ext>
                </a:extLst>
              </a:tr>
              <a:tr h="87991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effectLst/>
                        </a:rPr>
                        <a:t>3)Если </a:t>
                      </a:r>
                      <a:r>
                        <a:rPr lang="ru-RU" sz="2800" dirty="0">
                          <a:effectLst/>
                        </a:rPr>
                        <a:t>у человека завышена самооценка, он обязательно добьется в жизни успеха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695041"/>
                  </a:ext>
                </a:extLst>
              </a:tr>
              <a:tr h="14815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effectLst/>
                        </a:rPr>
                        <a:t>4)Человек </a:t>
                      </a:r>
                      <a:r>
                        <a:rPr lang="ru-RU" sz="2800" dirty="0">
                          <a:effectLst/>
                        </a:rPr>
                        <a:t>обладает огромными способностями, главное – уметь ими воспользоваться и развивать их.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1969789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effectLst/>
                        </a:rPr>
                        <a:t>5)Если </a:t>
                      </a:r>
                      <a:r>
                        <a:rPr lang="ru-RU" sz="2800" dirty="0">
                          <a:effectLst/>
                        </a:rPr>
                        <a:t>у тебя есть талант, он и так разовьется без особых усилий.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9589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29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 отличия человеческой деятельности от поведения животных.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600" dirty="0" smtClean="0"/>
              <a:t>1.Взаимодействие </a:t>
            </a:r>
            <a:r>
              <a:rPr lang="ru-RU" sz="3600" dirty="0"/>
              <a:t>с окружающим миром. </a:t>
            </a:r>
          </a:p>
          <a:p>
            <a:pPr marL="0" lvl="0" indent="0">
              <a:buNone/>
            </a:pPr>
            <a:r>
              <a:rPr lang="ru-RU" sz="3600" dirty="0" smtClean="0"/>
              <a:t>2.Приспособление </a:t>
            </a:r>
            <a:r>
              <a:rPr lang="ru-RU" sz="3600" dirty="0"/>
              <a:t>к окружающей среде. </a:t>
            </a:r>
          </a:p>
          <a:p>
            <a:pPr marL="0" lvl="0" indent="0">
              <a:buNone/>
            </a:pPr>
            <a:r>
              <a:rPr lang="ru-RU" sz="3600" dirty="0" smtClean="0"/>
              <a:t>3.Наличие </a:t>
            </a:r>
            <a:r>
              <a:rPr lang="ru-RU" sz="3600" dirty="0"/>
              <a:t>продуманной цели. </a:t>
            </a:r>
          </a:p>
          <a:p>
            <a:pPr marL="0" lvl="0" indent="0">
              <a:buNone/>
            </a:pPr>
            <a:r>
              <a:rPr lang="ru-RU" sz="3600" dirty="0" smtClean="0"/>
              <a:t>4.Внешняя </a:t>
            </a:r>
            <a:r>
              <a:rPr lang="ru-RU" sz="3600" dirty="0"/>
              <a:t>активность. </a:t>
            </a:r>
          </a:p>
          <a:p>
            <a:pPr marL="0" indent="0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19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правильный ответ. 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социальным потребностям относится.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600" dirty="0" smtClean="0"/>
              <a:t>1.Потребность </a:t>
            </a:r>
            <a:r>
              <a:rPr lang="ru-RU" sz="3600" dirty="0"/>
              <a:t>в еде.</a:t>
            </a:r>
          </a:p>
          <a:p>
            <a:pPr marL="0" lvl="0" indent="0">
              <a:buNone/>
            </a:pPr>
            <a:r>
              <a:rPr lang="ru-RU" sz="3600" dirty="0" smtClean="0"/>
              <a:t>2.Потребность </a:t>
            </a:r>
            <a:r>
              <a:rPr lang="ru-RU" sz="3600" dirty="0"/>
              <a:t>в красоте. </a:t>
            </a:r>
          </a:p>
          <a:p>
            <a:pPr marL="0" lvl="0" indent="0">
              <a:buNone/>
            </a:pPr>
            <a:r>
              <a:rPr lang="ru-RU" sz="3600" dirty="0" smtClean="0"/>
              <a:t>3.Потребность </a:t>
            </a:r>
            <a:r>
              <a:rPr lang="ru-RU" sz="3600" dirty="0"/>
              <a:t>в тепле. </a:t>
            </a:r>
          </a:p>
          <a:p>
            <a:pPr marL="0" lvl="0" indent="0">
              <a:buNone/>
            </a:pPr>
            <a:r>
              <a:rPr lang="ru-RU" sz="3600" dirty="0" smtClean="0"/>
              <a:t>4.Потребность </a:t>
            </a:r>
            <a:r>
              <a:rPr lang="ru-RU" sz="3600" dirty="0"/>
              <a:t>в труде.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40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8. Выбери правильный ответ. 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объединяет слова «игра», «учение», «труд»?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 smtClean="0"/>
              <a:t>1.Это </a:t>
            </a:r>
            <a:r>
              <a:rPr lang="ru-RU" sz="3600" dirty="0"/>
              <a:t>потребности организма человека. </a:t>
            </a:r>
          </a:p>
          <a:p>
            <a:pPr marL="0" lvl="0" indent="0">
              <a:buNone/>
            </a:pPr>
            <a:r>
              <a:rPr lang="ru-RU" sz="3600" dirty="0" smtClean="0"/>
              <a:t>2.Это </a:t>
            </a:r>
            <a:r>
              <a:rPr lang="ru-RU" sz="3600" dirty="0"/>
              <a:t>виды деятельности. </a:t>
            </a:r>
          </a:p>
          <a:p>
            <a:pPr marL="0" lvl="0" indent="0">
              <a:buNone/>
            </a:pPr>
            <a:r>
              <a:rPr lang="ru-RU" sz="3600" dirty="0" smtClean="0"/>
              <a:t>3.Это </a:t>
            </a:r>
            <a:r>
              <a:rPr lang="ru-RU" sz="3600" dirty="0"/>
              <a:t>качества человека. </a:t>
            </a:r>
          </a:p>
          <a:p>
            <a:pPr marL="0" lvl="0" indent="0">
              <a:buNone/>
            </a:pPr>
            <a:r>
              <a:rPr lang="ru-RU" sz="3600" dirty="0" smtClean="0"/>
              <a:t>4.Это </a:t>
            </a:r>
            <a:r>
              <a:rPr lang="ru-RU" sz="3600" dirty="0"/>
              <a:t>способы получения заработка.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04937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440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Контрольная работа 6 класс</vt:lpstr>
      <vt:lpstr> Задание 1. Верны ли следующие суждения о личности? </vt:lpstr>
      <vt:lpstr>  Задание 2. Установи соответствия между понятиями.    </vt:lpstr>
      <vt:lpstr>  Задание 3. Верны ли следующие утверждения о личности?   </vt:lpstr>
      <vt:lpstr>Задание 4. Установи соответствие между понятиями и их определениями: к каждому элементу, данному в первом столбце, подбери элемент из второго столбца. </vt:lpstr>
      <vt:lpstr> Задание 5. Выбери  верные суждения    </vt:lpstr>
      <vt:lpstr>Задание 6. Укажи отличия человеческой деятельности от поведения животных. </vt:lpstr>
      <vt:lpstr> Задание 7. Выбери правильный ответ.  К социальным потребностям относится.  </vt:lpstr>
      <vt:lpstr>Задание 8. Выбери правильный ответ.  Что объединяет слова «игра», «учение», «труд»?</vt:lpstr>
      <vt:lpstr>Задание 9. Выбери правильные ответ.  Что из перечисленного не является отличительной чертой деятельности человека?</vt:lpstr>
      <vt:lpstr> Задание 10. Выбери, что из перечисленного является деятельностью.  </vt:lpstr>
      <vt:lpstr> Задание 11. Выбери правильный ответ.  Потребность в отдыхе относится к  </vt:lpstr>
      <vt:lpstr>Выполненные задания присылать на почту: ekat.belonosowa2017@yandex.ru 14.12.2020г за работы присланные позже будет снижена оценка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6 класс</dc:title>
  <dc:creator>Windows User</dc:creator>
  <cp:lastModifiedBy>Windows User</cp:lastModifiedBy>
  <cp:revision>22</cp:revision>
  <dcterms:created xsi:type="dcterms:W3CDTF">2020-12-13T07:23:01Z</dcterms:created>
  <dcterms:modified xsi:type="dcterms:W3CDTF">2020-12-13T08:23:48Z</dcterms:modified>
</cp:coreProperties>
</file>