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3" r:id="rId10"/>
    <p:sldId id="264" r:id="rId11"/>
    <p:sldId id="265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B698-750A-4724-90E0-F125E6410809}" type="datetimeFigureOut">
              <a:rPr lang="ru-RU" smtClean="0"/>
              <a:t>13.12.2020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D735-75DD-4B2B-8C3F-60C63531B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5946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B698-750A-4724-90E0-F125E6410809}" type="datetimeFigureOut">
              <a:rPr lang="ru-RU" smtClean="0"/>
              <a:t>13.12.2020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D735-75DD-4B2B-8C3F-60C63531B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8144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B698-750A-4724-90E0-F125E6410809}" type="datetimeFigureOut">
              <a:rPr lang="ru-RU" smtClean="0"/>
              <a:t>13.12.2020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D735-75DD-4B2B-8C3F-60C63531B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043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B698-750A-4724-90E0-F125E6410809}" type="datetimeFigureOut">
              <a:rPr lang="ru-RU" smtClean="0"/>
              <a:t>13.12.2020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D735-75DD-4B2B-8C3F-60C63531B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326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B698-750A-4724-90E0-F125E6410809}" type="datetimeFigureOut">
              <a:rPr lang="ru-RU" smtClean="0"/>
              <a:t>13.12.2020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D735-75DD-4B2B-8C3F-60C63531B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4430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B698-750A-4724-90E0-F125E6410809}" type="datetimeFigureOut">
              <a:rPr lang="ru-RU" smtClean="0"/>
              <a:t>13.12.2020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D735-75DD-4B2B-8C3F-60C63531B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8992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B698-750A-4724-90E0-F125E6410809}" type="datetimeFigureOut">
              <a:rPr lang="ru-RU" smtClean="0"/>
              <a:t>13.12.2020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D735-75DD-4B2B-8C3F-60C63531B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0237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B698-750A-4724-90E0-F125E6410809}" type="datetimeFigureOut">
              <a:rPr lang="ru-RU" smtClean="0"/>
              <a:t>13.12.2020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D735-75DD-4B2B-8C3F-60C63531B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842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B698-750A-4724-90E0-F125E6410809}" type="datetimeFigureOut">
              <a:rPr lang="ru-RU" smtClean="0"/>
              <a:t>13.12.2020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D735-75DD-4B2B-8C3F-60C63531B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9695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B698-750A-4724-90E0-F125E6410809}" type="datetimeFigureOut">
              <a:rPr lang="ru-RU" smtClean="0"/>
              <a:t>13.12.2020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D735-75DD-4B2B-8C3F-60C63531B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018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B698-750A-4724-90E0-F125E6410809}" type="datetimeFigureOut">
              <a:rPr lang="ru-RU" smtClean="0"/>
              <a:t>13.12.2020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3D735-75DD-4B2B-8C3F-60C63531B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031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9B698-750A-4724-90E0-F125E6410809}" type="datetimeFigureOut">
              <a:rPr lang="ru-RU" smtClean="0"/>
              <a:t>13.12.2020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3D735-75DD-4B2B-8C3F-60C63531B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573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ekat.belonosowa2017@yandex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Контрольная работа</a:t>
            </a:r>
            <a:br>
              <a:rPr lang="ru-RU" dirty="0" smtClean="0">
                <a:solidFill>
                  <a:schemeClr val="tx2"/>
                </a:solidFill>
              </a:rPr>
            </a:br>
            <a:r>
              <a:rPr lang="ru-RU" dirty="0" smtClean="0">
                <a:solidFill>
                  <a:schemeClr val="tx2"/>
                </a:solidFill>
              </a:rPr>
              <a:t>6 класс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rgbClr val="C00000"/>
                </a:solidFill>
              </a:rPr>
              <a:t>«Человек в социальном измерении»</a:t>
            </a:r>
            <a:endParaRPr lang="ru-RU" sz="5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715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9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Выбери правильные ответ. </a:t>
            </a:r>
            <a:b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из перечисленного не является отличительной чертой деятельности человека</a:t>
            </a:r>
            <a:r>
              <a:rPr lang="ru-RU" dirty="0">
                <a:solidFill>
                  <a:srgbClr val="C00000"/>
                </a:solidFill>
              </a:rPr>
              <a:t>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ru-RU" sz="3600" dirty="0" smtClean="0"/>
              <a:t>1.Определение </a:t>
            </a:r>
            <a:r>
              <a:rPr lang="ru-RU" sz="3600" dirty="0"/>
              <a:t>цели. </a:t>
            </a:r>
          </a:p>
          <a:p>
            <a:pPr marL="0" lvl="0" indent="0">
              <a:buNone/>
            </a:pPr>
            <a:r>
              <a:rPr lang="ru-RU" sz="3600" dirty="0" smtClean="0"/>
              <a:t>2.Осознанные </a:t>
            </a:r>
            <a:r>
              <a:rPr lang="ru-RU" sz="3600" dirty="0"/>
              <a:t>действия.</a:t>
            </a:r>
          </a:p>
          <a:p>
            <a:pPr marL="0" lvl="0" indent="0">
              <a:buNone/>
            </a:pPr>
            <a:r>
              <a:rPr lang="ru-RU" sz="3600" dirty="0" smtClean="0"/>
              <a:t>3.Анализ </a:t>
            </a:r>
            <a:r>
              <a:rPr lang="ru-RU" sz="3600" dirty="0"/>
              <a:t>результата</a:t>
            </a:r>
          </a:p>
          <a:p>
            <a:pPr marL="0" lvl="0" indent="0">
              <a:buNone/>
            </a:pPr>
            <a:r>
              <a:rPr lang="ru-RU" sz="3600" dirty="0" smtClean="0"/>
              <a:t>4.Инстинкты</a:t>
            </a:r>
            <a:r>
              <a:rPr lang="ru-RU" sz="3600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27625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6355" y="33562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10. </a:t>
            </a:r>
            <a:r>
              <a:rPr 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ыбери, </a:t>
            </a:r>
            <a:r>
              <a:rPr 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из перечисленного является </a:t>
            </a:r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деятельностью.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745127"/>
              </p:ext>
            </p:extLst>
          </p:nvPr>
        </p:nvGraphicFramePr>
        <p:xfrm>
          <a:off x="946355" y="1661194"/>
          <a:ext cx="10515600" cy="45036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2500654809"/>
                    </a:ext>
                  </a:extLst>
                </a:gridCol>
              </a:tblGrid>
              <a:tr h="56295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88290" algn="l"/>
                        </a:tabLst>
                      </a:pPr>
                      <a:r>
                        <a:rPr lang="ru-RU" sz="2800" dirty="0">
                          <a:effectLst/>
                        </a:rPr>
                        <a:t>Девочка занимается спортивной гимнастикой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7978730"/>
                  </a:ext>
                </a:extLst>
              </a:tr>
              <a:tr h="56295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88290" algn="l"/>
                        </a:tabLst>
                      </a:pPr>
                      <a:r>
                        <a:rPr lang="ru-RU" sz="2800" dirty="0" smtClean="0">
                          <a:effectLst/>
                        </a:rPr>
                        <a:t>2)Дети </a:t>
                      </a:r>
                      <a:r>
                        <a:rPr lang="ru-RU" sz="2800" dirty="0">
                          <a:effectLst/>
                        </a:rPr>
                        <a:t>играют в футбол во дворе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28755789"/>
                  </a:ext>
                </a:extLst>
              </a:tr>
              <a:tr h="56295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88290" algn="l"/>
                        </a:tabLst>
                      </a:pPr>
                      <a:r>
                        <a:rPr lang="ru-RU" sz="2800" dirty="0" smtClean="0">
                          <a:effectLst/>
                        </a:rPr>
                        <a:t>3)Пчелы </a:t>
                      </a:r>
                      <a:r>
                        <a:rPr lang="ru-RU" sz="2800" dirty="0">
                          <a:effectLst/>
                        </a:rPr>
                        <a:t>дают мед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74085387"/>
                  </a:ext>
                </a:extLst>
              </a:tr>
              <a:tr h="56295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88290" algn="l"/>
                        </a:tabLst>
                      </a:pPr>
                      <a:r>
                        <a:rPr lang="ru-RU" sz="2800" dirty="0" smtClean="0">
                          <a:effectLst/>
                        </a:rPr>
                        <a:t>4)Бабушка </a:t>
                      </a:r>
                      <a:r>
                        <a:rPr lang="ru-RU" sz="2800" dirty="0">
                          <a:effectLst/>
                        </a:rPr>
                        <a:t>вяжет носки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1365010"/>
                  </a:ext>
                </a:extLst>
              </a:tr>
              <a:tr h="56295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88290" algn="l"/>
                        </a:tabLst>
                      </a:pPr>
                      <a:r>
                        <a:rPr lang="ru-RU" sz="2800" dirty="0" smtClean="0">
                          <a:effectLst/>
                        </a:rPr>
                        <a:t>5)Бобры </a:t>
                      </a:r>
                      <a:r>
                        <a:rPr lang="ru-RU" sz="2800" dirty="0">
                          <a:effectLst/>
                        </a:rPr>
                        <a:t>строят плотину.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2151375"/>
                  </a:ext>
                </a:extLst>
              </a:tr>
              <a:tr h="56295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88290" algn="l"/>
                        </a:tabLst>
                      </a:pPr>
                      <a:r>
                        <a:rPr lang="ru-RU" sz="2800" dirty="0" smtClean="0">
                          <a:effectLst/>
                        </a:rPr>
                        <a:t>6)Малыш </a:t>
                      </a:r>
                      <a:r>
                        <a:rPr lang="ru-RU" sz="2800" dirty="0">
                          <a:effectLst/>
                        </a:rPr>
                        <a:t>собирает пирамидку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79542683"/>
                  </a:ext>
                </a:extLst>
              </a:tr>
              <a:tr h="56295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88290" algn="l"/>
                        </a:tabLst>
                      </a:pPr>
                      <a:r>
                        <a:rPr lang="ru-RU" sz="2800" dirty="0" smtClean="0">
                          <a:effectLst/>
                        </a:rPr>
                        <a:t>7)Постовой </a:t>
                      </a:r>
                      <a:r>
                        <a:rPr lang="ru-RU" sz="2800" dirty="0">
                          <a:effectLst/>
                        </a:rPr>
                        <a:t>регулирует уличное движение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7380532"/>
                  </a:ext>
                </a:extLst>
              </a:tr>
              <a:tr h="56295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88290" algn="l"/>
                        </a:tabLst>
                      </a:pP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1435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21330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11. 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Выбери правильный ответ. </a:t>
            </a:r>
            <a:b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Потребность в отдыхе относится к </a:t>
            </a:r>
            <a:b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3600" dirty="0" smtClean="0"/>
              <a:t>  1.Моральной </a:t>
            </a:r>
            <a:r>
              <a:rPr lang="ru-RU" sz="3600" dirty="0"/>
              <a:t>потребности. </a:t>
            </a:r>
          </a:p>
          <a:p>
            <a:pPr marL="0" lvl="0" indent="0">
              <a:buNone/>
            </a:pPr>
            <a:r>
              <a:rPr lang="ru-RU" sz="3600" dirty="0" smtClean="0"/>
              <a:t>  2.Биологической </a:t>
            </a:r>
            <a:r>
              <a:rPr lang="ru-RU" sz="3600" dirty="0"/>
              <a:t>потребности. </a:t>
            </a:r>
          </a:p>
          <a:p>
            <a:pPr marL="0" lvl="0" indent="0">
              <a:buNone/>
            </a:pPr>
            <a:r>
              <a:rPr lang="ru-RU" sz="3600" dirty="0" smtClean="0"/>
              <a:t>  3.Социальной </a:t>
            </a:r>
            <a:r>
              <a:rPr lang="ru-RU" sz="3600" dirty="0"/>
              <a:t>потребности</a:t>
            </a:r>
            <a:r>
              <a:rPr lang="ru-RU" sz="3600" dirty="0" smtClean="0"/>
              <a:t>.</a:t>
            </a:r>
          </a:p>
          <a:p>
            <a:pPr marL="0" lvl="0" indent="0">
              <a:buNone/>
            </a:pPr>
            <a:r>
              <a:rPr lang="ru-RU" sz="3600" dirty="0"/>
              <a:t> </a:t>
            </a:r>
            <a:r>
              <a:rPr lang="ru-RU" sz="3600" dirty="0" smtClean="0"/>
              <a:t> 4. </a:t>
            </a:r>
            <a:r>
              <a:rPr lang="ru-RU" sz="3600" dirty="0"/>
              <a:t>Д</a:t>
            </a:r>
            <a:r>
              <a:rPr lang="ru-RU" sz="3600" dirty="0" smtClean="0"/>
              <a:t>уховной потребности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0105178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5650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Выполненные задания присылать на почту:</a:t>
            </a:r>
            <a:br>
              <a:rPr lang="ru-RU" dirty="0" smtClean="0"/>
            </a:br>
            <a:r>
              <a:rPr lang="en-US" dirty="0" smtClean="0">
                <a:solidFill>
                  <a:schemeClr val="tx2"/>
                </a:solidFill>
                <a:hlinkClick r:id="rId2"/>
              </a:rPr>
              <a:t>ekat.belonosowa2017@yandex.ru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ru-RU" dirty="0" smtClean="0">
                <a:solidFill>
                  <a:schemeClr val="tx2"/>
                </a:solidFill>
              </a:rPr>
              <a:t>14.12.2020г</a:t>
            </a:r>
            <a:br>
              <a:rPr lang="ru-RU" dirty="0" smtClean="0">
                <a:solidFill>
                  <a:schemeClr val="tx2"/>
                </a:solidFill>
              </a:rPr>
            </a:br>
            <a:r>
              <a:rPr lang="ru-RU" dirty="0" smtClean="0">
                <a:solidFill>
                  <a:schemeClr val="tx2"/>
                </a:solidFill>
              </a:rPr>
              <a:t>за работы присланные позже будет снижена оценка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578941"/>
            <a:ext cx="10515600" cy="2598021"/>
          </a:xfrm>
        </p:spPr>
        <p:txBody>
          <a:bodyPr/>
          <a:lstStyle/>
          <a:p>
            <a:r>
              <a:rPr lang="ru-RU" dirty="0" smtClean="0"/>
              <a:t>Критерии оценки:</a:t>
            </a:r>
          </a:p>
          <a:p>
            <a:r>
              <a:rPr lang="ru-RU" dirty="0" smtClean="0"/>
              <a:t>«5» – 20-18 баллов</a:t>
            </a:r>
          </a:p>
          <a:p>
            <a:r>
              <a:rPr lang="ru-RU" dirty="0" smtClean="0"/>
              <a:t>«4» – 17-14 баллов</a:t>
            </a:r>
          </a:p>
          <a:p>
            <a:r>
              <a:rPr lang="ru-RU" dirty="0" smtClean="0"/>
              <a:t>«3» – 13-7 баллов</a:t>
            </a:r>
          </a:p>
          <a:p>
            <a:r>
              <a:rPr lang="ru-RU" dirty="0" smtClean="0"/>
              <a:t>«2» - МЕНЕЕ 7 БАЛЛОВ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3192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30942"/>
            <a:ext cx="10515600" cy="875072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Верны ли следующие суждения о личности?</a:t>
            </a:r>
            <a:b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0070C0"/>
                </a:solidFill>
              </a:rPr>
              <a:t>А. Личность возникает в результате биологического развития человека. </a:t>
            </a:r>
          </a:p>
          <a:p>
            <a:r>
              <a:rPr lang="ru-RU" dirty="0">
                <a:solidFill>
                  <a:srgbClr val="0070C0"/>
                </a:solidFill>
              </a:rPr>
              <a:t>Б. Личностью становятся в обществе. </a:t>
            </a:r>
          </a:p>
          <a:p>
            <a:r>
              <a:rPr lang="ru-RU" dirty="0">
                <a:solidFill>
                  <a:srgbClr val="0070C0"/>
                </a:solidFill>
              </a:rPr>
              <a:t> </a:t>
            </a:r>
          </a:p>
          <a:p>
            <a:pPr marL="0" lvl="0" indent="0">
              <a:buNone/>
            </a:pPr>
            <a:r>
              <a:rPr lang="ru-RU" dirty="0" smtClean="0"/>
              <a:t>1.Верно только А.</a:t>
            </a:r>
          </a:p>
          <a:p>
            <a:pPr marL="0" lvl="0" indent="0">
              <a:buNone/>
            </a:pPr>
            <a:r>
              <a:rPr lang="ru-RU" dirty="0" smtClean="0"/>
              <a:t>2.Верно </a:t>
            </a:r>
            <a:r>
              <a:rPr lang="ru-RU" dirty="0"/>
              <a:t>только </a:t>
            </a:r>
            <a:r>
              <a:rPr lang="ru-RU" dirty="0" smtClean="0"/>
              <a:t>Б.</a:t>
            </a:r>
            <a:endParaRPr lang="ru-RU" dirty="0"/>
          </a:p>
          <a:p>
            <a:pPr marL="0" lvl="0" indent="0">
              <a:buNone/>
            </a:pPr>
            <a:r>
              <a:rPr lang="ru-RU" dirty="0" smtClean="0"/>
              <a:t>3.Верны </a:t>
            </a:r>
            <a:r>
              <a:rPr lang="ru-RU" dirty="0"/>
              <a:t>оба суждения.</a:t>
            </a:r>
          </a:p>
          <a:p>
            <a:pPr marL="0" lvl="0" indent="0">
              <a:buNone/>
            </a:pPr>
            <a:r>
              <a:rPr lang="ru-RU" dirty="0" smtClean="0"/>
              <a:t>4.Оба </a:t>
            </a:r>
            <a:r>
              <a:rPr lang="ru-RU" dirty="0"/>
              <a:t>суждения неверны.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3036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Установи соответствия между понятиями. </a:t>
            </a:r>
            <a:br>
              <a:rPr 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5589240"/>
              </p:ext>
            </p:extLst>
          </p:nvPr>
        </p:nvGraphicFramePr>
        <p:xfrm>
          <a:off x="838200" y="1825625"/>
          <a:ext cx="10515600" cy="3289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03974024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8765124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Понятие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Определение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9058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А) Индивидуальность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1) отношение человека к миру, понимание того, что он делает, как живет, о чем мечтает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7345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Б) Сознание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2) совокупность качеств человека, которые приобретаются им в процессе жизни в обществе, в деятельности и общении с другими людьми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39463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В) Личность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3) совокупность характерных особенностей и свойств, отличающих одного индивида и другого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89964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9411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Верны ли следующие утверждения о личности?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0070C0"/>
                </a:solidFill>
              </a:rPr>
              <a:t>А. Личность формируется во взаимодействии с другими людьми. </a:t>
            </a:r>
          </a:p>
          <a:p>
            <a:r>
              <a:rPr lang="ru-RU" dirty="0">
                <a:solidFill>
                  <a:srgbClr val="0070C0"/>
                </a:solidFill>
              </a:rPr>
              <a:t>Б. Личность формируется на протяжении всей жизни человека. </a:t>
            </a:r>
          </a:p>
          <a:p>
            <a:r>
              <a:rPr lang="ru-RU" dirty="0">
                <a:solidFill>
                  <a:srgbClr val="0070C0"/>
                </a:solidFill>
              </a:rPr>
              <a:t> </a:t>
            </a:r>
          </a:p>
          <a:p>
            <a:pPr marL="0" lvl="0" indent="0">
              <a:buNone/>
            </a:pPr>
            <a:r>
              <a:rPr lang="ru-RU" dirty="0" smtClean="0"/>
              <a:t>1.Верно </a:t>
            </a:r>
            <a:r>
              <a:rPr lang="ru-RU" dirty="0"/>
              <a:t>только А. </a:t>
            </a:r>
          </a:p>
          <a:p>
            <a:pPr marL="0" lvl="0" indent="0">
              <a:buNone/>
            </a:pPr>
            <a:r>
              <a:rPr lang="ru-RU" dirty="0" smtClean="0"/>
              <a:t>2.Верно </a:t>
            </a:r>
            <a:r>
              <a:rPr lang="ru-RU" dirty="0"/>
              <a:t>только Б. </a:t>
            </a:r>
          </a:p>
          <a:p>
            <a:pPr marL="0" lvl="0" indent="0">
              <a:buNone/>
            </a:pPr>
            <a:r>
              <a:rPr lang="ru-RU" dirty="0" smtClean="0"/>
              <a:t>3.Верны </a:t>
            </a:r>
            <a:r>
              <a:rPr lang="ru-RU" dirty="0"/>
              <a:t>оба суждения. </a:t>
            </a:r>
          </a:p>
          <a:p>
            <a:pPr marL="0" lvl="0" indent="0">
              <a:buNone/>
            </a:pPr>
            <a:r>
              <a:rPr lang="ru-RU" dirty="0" smtClean="0"/>
              <a:t>4.Оба </a:t>
            </a:r>
            <a:r>
              <a:rPr lang="ru-RU" dirty="0"/>
              <a:t>суждения неверны.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1684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 соответствие между понятиями и их определениями: к каждому элементу, данному в первом столбце, подбери элемент из второго столбца.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6250984"/>
              </p:ext>
            </p:extLst>
          </p:nvPr>
        </p:nvGraphicFramePr>
        <p:xfrm>
          <a:off x="838200" y="1825625"/>
          <a:ext cx="10515600" cy="3665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60504333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5809375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Понятие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Определения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4779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А) самопознание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1) оценка самого себя как личности; важные регулятор поведения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6381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Б) самооценка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2) нужда в чем-либо для поддержания жизнедеятельности и развития организма, человеческой личности, общества в целом; внутренний побудитель активности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224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В) потребность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3) изучение личностью собственных психических особенностей, осмысление самого себя; оно начинается в младенчестве и продолжается всю жизнь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90721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3674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5. Выбери  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верные суждения </a:t>
            </a:r>
            <a:b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6271413"/>
              </p:ext>
            </p:extLst>
          </p:nvPr>
        </p:nvGraphicFramePr>
        <p:xfrm>
          <a:off x="589935" y="1317524"/>
          <a:ext cx="10763865" cy="54728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763865">
                  <a:extLst>
                    <a:ext uri="{9D8B030D-6E8A-4147-A177-3AD203B41FA5}">
                      <a16:colId xmlns:a16="http://schemas.microsoft.com/office/drawing/2014/main" val="3047081679"/>
                    </a:ext>
                  </a:extLst>
                </a:gridCol>
              </a:tblGrid>
              <a:tr h="860391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2800" dirty="0">
                          <a:effectLst/>
                        </a:rPr>
                        <a:t>Интерес к своему «Я» человек начинает испытывать в раннем детстве. 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7269167"/>
                  </a:ext>
                </a:extLst>
              </a:tr>
              <a:tr h="1481527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800" dirty="0" smtClean="0">
                          <a:effectLst/>
                        </a:rPr>
                        <a:t>2)Стремление </a:t>
                      </a:r>
                      <a:r>
                        <a:rPr lang="ru-RU" sz="2800" dirty="0">
                          <a:effectLst/>
                        </a:rPr>
                        <a:t>человека узнать себя и оценить свои способности, чтобы выжить и действовать в окружающем мире, всегда было его важной потребностью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14361048"/>
                  </a:ext>
                </a:extLst>
              </a:tr>
              <a:tr h="87991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800" dirty="0" smtClean="0">
                          <a:effectLst/>
                        </a:rPr>
                        <a:t>3)Если </a:t>
                      </a:r>
                      <a:r>
                        <a:rPr lang="ru-RU" sz="2800" dirty="0">
                          <a:effectLst/>
                        </a:rPr>
                        <a:t>у человека завышена самооценка, он обязательно добьется в жизни успеха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20695041"/>
                  </a:ext>
                </a:extLst>
              </a:tr>
              <a:tr h="1481527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800" dirty="0" smtClean="0">
                          <a:effectLst/>
                        </a:rPr>
                        <a:t>4)Человек </a:t>
                      </a:r>
                      <a:r>
                        <a:rPr lang="ru-RU" sz="2800" dirty="0">
                          <a:effectLst/>
                        </a:rPr>
                        <a:t>обладает огромными способностями, главное – уметь ими воспользоваться и развивать их. 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81969789"/>
                  </a:ext>
                </a:extLst>
              </a:tr>
              <a:tr h="724051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800" dirty="0" smtClean="0">
                          <a:effectLst/>
                        </a:rPr>
                        <a:t>5)Если </a:t>
                      </a:r>
                      <a:r>
                        <a:rPr lang="ru-RU" sz="2800" dirty="0">
                          <a:effectLst/>
                        </a:rPr>
                        <a:t>у тебя есть талант, он и так разовьется без особых усилий. 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9589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6292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Укажи отличия человеческой деятельности от поведения животных.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ru-RU" sz="3600" dirty="0" smtClean="0"/>
              <a:t>1.Взаимодействие </a:t>
            </a:r>
            <a:r>
              <a:rPr lang="ru-RU" sz="3600" dirty="0"/>
              <a:t>с окружающим миром. </a:t>
            </a:r>
          </a:p>
          <a:p>
            <a:pPr marL="0" lvl="0" indent="0">
              <a:buNone/>
            </a:pPr>
            <a:r>
              <a:rPr lang="ru-RU" sz="3600" dirty="0" smtClean="0"/>
              <a:t>2.Приспособление </a:t>
            </a:r>
            <a:r>
              <a:rPr lang="ru-RU" sz="3600" dirty="0"/>
              <a:t>к окружающей среде. </a:t>
            </a:r>
          </a:p>
          <a:p>
            <a:pPr marL="0" lvl="0" indent="0">
              <a:buNone/>
            </a:pPr>
            <a:r>
              <a:rPr lang="ru-RU" sz="3600" dirty="0" smtClean="0"/>
              <a:t>3.Наличие </a:t>
            </a:r>
            <a:r>
              <a:rPr lang="ru-RU" sz="3600" dirty="0"/>
              <a:t>продуманной цели. </a:t>
            </a:r>
          </a:p>
          <a:p>
            <a:pPr marL="0" lvl="0" indent="0">
              <a:buNone/>
            </a:pPr>
            <a:r>
              <a:rPr lang="ru-RU" sz="3600" dirty="0" smtClean="0"/>
              <a:t>4.Внешняя </a:t>
            </a:r>
            <a:r>
              <a:rPr lang="ru-RU" sz="3600" dirty="0"/>
              <a:t>активность. </a:t>
            </a:r>
          </a:p>
          <a:p>
            <a:pPr marL="0" indent="0">
              <a:buNone/>
            </a:pPr>
            <a:endParaRPr lang="ru-RU" sz="3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4190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Выбери правильный ответ. </a:t>
            </a:r>
            <a:br>
              <a:rPr 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социальным потребностям относится.</a:t>
            </a:r>
            <a:br>
              <a:rPr 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>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ru-RU" sz="3600" dirty="0" smtClean="0"/>
              <a:t>1.Потребность </a:t>
            </a:r>
            <a:r>
              <a:rPr lang="ru-RU" sz="3600" dirty="0"/>
              <a:t>в еде.</a:t>
            </a:r>
          </a:p>
          <a:p>
            <a:pPr marL="0" lvl="0" indent="0">
              <a:buNone/>
            </a:pPr>
            <a:r>
              <a:rPr lang="ru-RU" sz="3600" dirty="0" smtClean="0"/>
              <a:t>2.Потребность </a:t>
            </a:r>
            <a:r>
              <a:rPr lang="ru-RU" sz="3600" dirty="0"/>
              <a:t>в красоте. </a:t>
            </a:r>
          </a:p>
          <a:p>
            <a:pPr marL="0" lvl="0" indent="0">
              <a:buNone/>
            </a:pPr>
            <a:r>
              <a:rPr lang="ru-RU" sz="3600" dirty="0" smtClean="0"/>
              <a:t>3.Потребность </a:t>
            </a:r>
            <a:r>
              <a:rPr lang="ru-RU" sz="3600" dirty="0"/>
              <a:t>в тепле. </a:t>
            </a:r>
          </a:p>
          <a:p>
            <a:pPr marL="0" lvl="0" indent="0">
              <a:buNone/>
            </a:pPr>
            <a:r>
              <a:rPr lang="ru-RU" sz="3600" dirty="0" smtClean="0"/>
              <a:t>4.Потребность </a:t>
            </a:r>
            <a:r>
              <a:rPr lang="ru-RU" sz="3600" dirty="0"/>
              <a:t>в труде.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9408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8. Выбери правильный ответ. </a:t>
            </a:r>
            <a:b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объединяет слова «игра», «учение», «труд»?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3600" dirty="0" smtClean="0"/>
              <a:t>1.Это </a:t>
            </a:r>
            <a:r>
              <a:rPr lang="ru-RU" sz="3600" dirty="0"/>
              <a:t>потребности организма человека. </a:t>
            </a:r>
          </a:p>
          <a:p>
            <a:pPr marL="0" lvl="0" indent="0">
              <a:buNone/>
            </a:pPr>
            <a:r>
              <a:rPr lang="ru-RU" sz="3600" dirty="0" smtClean="0"/>
              <a:t>2.Это </a:t>
            </a:r>
            <a:r>
              <a:rPr lang="ru-RU" sz="3600" dirty="0"/>
              <a:t>виды деятельности. </a:t>
            </a:r>
          </a:p>
          <a:p>
            <a:pPr marL="0" lvl="0" indent="0">
              <a:buNone/>
            </a:pPr>
            <a:r>
              <a:rPr lang="ru-RU" sz="3600" dirty="0" smtClean="0"/>
              <a:t>3.Это </a:t>
            </a:r>
            <a:r>
              <a:rPr lang="ru-RU" sz="3600" dirty="0"/>
              <a:t>качества человека. </a:t>
            </a:r>
          </a:p>
          <a:p>
            <a:pPr marL="0" lvl="0" indent="0">
              <a:buNone/>
            </a:pPr>
            <a:r>
              <a:rPr lang="ru-RU" sz="3600" dirty="0" smtClean="0"/>
              <a:t>4.Это </a:t>
            </a:r>
            <a:r>
              <a:rPr lang="ru-RU" sz="3600" dirty="0"/>
              <a:t>способы получения заработка. 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8049376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440</Words>
  <Application>Microsoft Office PowerPoint</Application>
  <PresentationFormat>Широкоэкранный</PresentationFormat>
  <Paragraphs>81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Контрольная работа 6 класс</vt:lpstr>
      <vt:lpstr> Задание 1. Верны ли следующие суждения о личности? </vt:lpstr>
      <vt:lpstr>  Задание 2. Установи соответствия между понятиями.    </vt:lpstr>
      <vt:lpstr>  Задание 3. Верны ли следующие утверждения о личности?   </vt:lpstr>
      <vt:lpstr>Задание 4. Установи соответствие между понятиями и их определениями: к каждому элементу, данному в первом столбце, подбери элемент из второго столбца. </vt:lpstr>
      <vt:lpstr> Задание 5. Выбери  верные суждения    </vt:lpstr>
      <vt:lpstr>Задание 6. Укажи отличия человеческой деятельности от поведения животных. </vt:lpstr>
      <vt:lpstr> Задание 7. Выбери правильный ответ.  К социальным потребностям относится.  </vt:lpstr>
      <vt:lpstr>Задание 8. Выбери правильный ответ.  Что объединяет слова «игра», «учение», «труд»?</vt:lpstr>
      <vt:lpstr>Задание 9. Выбери правильные ответ.  Что из перечисленного не является отличительной чертой деятельности человека?</vt:lpstr>
      <vt:lpstr> Задание 10. Выбери, что из перечисленного является деятельностью.  </vt:lpstr>
      <vt:lpstr> Задание 11. Выбери правильный ответ.  Потребность в отдыхе относится к  </vt:lpstr>
      <vt:lpstr>Выполненные задания присылать на почту: ekat.belonosowa2017@yandex.ru 14.12.2020г за работы присланные позже будет снижена оценка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Контрольная работа 6 класс</dc:title>
  <dc:creator>Windows User</dc:creator>
  <cp:lastModifiedBy>Windows User</cp:lastModifiedBy>
  <cp:revision>22</cp:revision>
  <dcterms:created xsi:type="dcterms:W3CDTF">2020-12-13T07:23:01Z</dcterms:created>
  <dcterms:modified xsi:type="dcterms:W3CDTF">2020-12-13T08:23:48Z</dcterms:modified>
</cp:coreProperties>
</file>