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4" r:id="rId6"/>
    <p:sldId id="261" r:id="rId7"/>
    <p:sldId id="262" r:id="rId8"/>
    <p:sldId id="263" r:id="rId9"/>
    <p:sldId id="265" r:id="rId10"/>
    <p:sldId id="274" r:id="rId11"/>
    <p:sldId id="271" r:id="rId12"/>
    <p:sldId id="266" r:id="rId13"/>
    <p:sldId id="267" r:id="rId14"/>
    <p:sldId id="272" r:id="rId15"/>
    <p:sldId id="268" r:id="rId16"/>
    <p:sldId id="269" r:id="rId17"/>
    <p:sldId id="270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FA1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2" autoAdjust="0"/>
    <p:restoredTop sz="94660"/>
  </p:normalViewPr>
  <p:slideViewPr>
    <p:cSldViewPr>
      <p:cViewPr>
        <p:scale>
          <a:sx n="100" d="100"/>
          <a:sy n="100" d="100"/>
        </p:scale>
        <p:origin x="-588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213397-82EA-4C83-A865-0F5AB1F762B9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D614B3E-5807-4990-8E7F-5C01141AC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5E7134-F835-4300-A1BE-C1185801569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3C79DE95-E66C-474B-BD3D-B2F45357AA22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17A128-EA96-4FA8-8ABD-F3AFBFA05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94371-D4E1-4956-BC71-AB4E19D2460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3C48F-04DF-4D02-A7E8-5D4AFCD334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4AD19-B02B-4489-A25E-821C833F0DED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1458B-027A-43A8-BE94-0275EB3B8B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34815-3D71-4202-B3D1-69052BC9A032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AD783-821B-4F8F-8FBC-AAAD5B74E4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82B7B-DEE3-40CB-9B17-1D4168B29D6A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027F9-9073-495D-B320-DD173C6B47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6748-5922-401A-B366-CD8A465D1BCB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40CBC-433A-4E24-8FDC-5F586B01FD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068AD-84F7-4DAA-BFA2-117760311F65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7481F09A-54C6-4E1F-ABDF-D0F6CF1106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E71B8-83D9-4D46-9764-11DFE121E74C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E6320-A4DC-4232-974D-0E2E812A67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C16B5-D85E-459B-BC1B-6917A91A6CED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BDBDD-BA4E-4E5B-B705-E9D6FA242C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AD7D9FE7-A446-4E88-B8FB-5DB4A6E7384A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BFE45C62-ED11-46EB-9BD4-525D6F1360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768C9630-10A5-4D1E-8E5B-14C25C769CC5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02C27EF6-813F-441C-A0DE-DC5B1837DB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7C0B9AA-1F6C-432C-B62A-3DF358C2BCB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FE168088-53A5-4FD6-8CB5-6D041D936B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51" r:id="rId6"/>
    <p:sldLayoutId id="2147483752" r:id="rId7"/>
    <p:sldLayoutId id="2147483760" r:id="rId8"/>
    <p:sldLayoutId id="2147483761" r:id="rId9"/>
    <p:sldLayoutId id="2147483753" r:id="rId10"/>
    <p:sldLayoutId id="2147483754" r:id="rId11"/>
  </p:sldLayoutIdLst>
  <p:transition>
    <p:fade/>
  </p:transition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99F166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ABDE91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Elena\&#1056;&#1072;&#1073;&#1086;&#1095;&#1080;&#1081;%20&#1089;&#1090;&#1086;&#1083;\Zvuki%20prirody%20-%20Utro%20v%20lesu%20.mp3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4ExtIOGTr8&amp;pbjreload=101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351936" cy="1572592"/>
          </a:xfrm>
        </p:spPr>
        <p:txBody>
          <a:bodyPr/>
          <a:lstStyle/>
          <a:p>
            <a:r>
              <a:rPr lang="ru-RU" dirty="0" smtClean="0"/>
              <a:t>Умножение </a:t>
            </a:r>
            <a:r>
              <a:rPr lang="ru-RU" dirty="0" smtClean="0"/>
              <a:t>многочлена на многочлен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8062912" cy="1752600"/>
          </a:xfrm>
        </p:spPr>
        <p:txBody>
          <a:bodyPr/>
          <a:lstStyle/>
          <a:p>
            <a:r>
              <a:rPr lang="ru-RU" dirty="0" smtClean="0"/>
              <a:t>Урок алгебры в 7 классе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71792" y="836712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23.11.2020г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1340768"/>
            <a:ext cx="6696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Классная работа</a:t>
            </a:r>
            <a:endParaRPr lang="ru-RU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Разгрузка 20 сек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391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Zvuki prirody - Utro v lesu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969818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accent1">
                    <a:tint val="83000"/>
                    <a:satMod val="150000"/>
                  </a:schemeClr>
                </a:solidFill>
                <a:hlinkClick r:id="rId2"/>
              </a:rPr>
              <a:t>https://</a:t>
            </a:r>
            <a:r>
              <a:rPr lang="en-US" sz="1800" dirty="0" smtClean="0">
                <a:solidFill>
                  <a:schemeClr val="accent1">
                    <a:tint val="83000"/>
                    <a:satMod val="150000"/>
                  </a:schemeClr>
                </a:solidFill>
                <a:hlinkClick r:id="rId2"/>
              </a:rPr>
              <a:t>www.youtube.com/watch?v=u4ExtIOGTr8&amp;pbjreload=101</a:t>
            </a:r>
            <a:r>
              <a:rPr lang="ru-RU" sz="18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Работа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учебником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№394 (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)-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учителем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        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(2)-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самостоятельно в</a:t>
            </a:r>
            <a:b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          тетрадях</a:t>
            </a:r>
            <a:b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Elena\Рабочий стол\2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42938" y="857250"/>
            <a:ext cx="8286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Georgia" pitchFamily="18" charset="0"/>
              </a:rPr>
              <a:t>(3-</a:t>
            </a:r>
            <a:r>
              <a:rPr lang="en-US" sz="3600">
                <a:latin typeface="Georgia" pitchFamily="18" charset="0"/>
              </a:rPr>
              <a:t>x)(3x</a:t>
            </a:r>
            <a:r>
              <a:rPr lang="en-US" sz="3600" baseline="30000">
                <a:latin typeface="Georgia" pitchFamily="18" charset="0"/>
              </a:rPr>
              <a:t>2</a:t>
            </a:r>
            <a:r>
              <a:rPr lang="en-US" sz="3600">
                <a:latin typeface="Georgia" pitchFamily="18" charset="0"/>
              </a:rPr>
              <a:t>+x-4)</a:t>
            </a:r>
            <a:endParaRPr lang="ru-RU" sz="3600">
              <a:latin typeface="Georgia" pitchFamily="18" charset="0"/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3571868" y="928670"/>
            <a:ext cx="1071570" cy="785818"/>
          </a:xfrm>
          <a:prstGeom prst="arc">
            <a:avLst>
              <a:gd name="adj1" fmla="val 875359"/>
              <a:gd name="adj2" fmla="val 9971985"/>
            </a:avLst>
          </a:prstGeom>
          <a:ln w="19050">
            <a:head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571868" y="928670"/>
            <a:ext cx="2000264" cy="857256"/>
          </a:xfrm>
          <a:prstGeom prst="arc">
            <a:avLst>
              <a:gd name="adj1" fmla="val 162765"/>
              <a:gd name="adj2" fmla="val 10341340"/>
            </a:avLst>
          </a:prstGeom>
          <a:ln w="19050">
            <a:solidFill>
              <a:schemeClr val="accent2"/>
            </a:solidFill>
            <a:head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3571868" y="928670"/>
            <a:ext cx="2428892" cy="928694"/>
          </a:xfrm>
          <a:prstGeom prst="arc">
            <a:avLst>
              <a:gd name="adj1" fmla="val 162765"/>
              <a:gd name="adj2" fmla="val 10613806"/>
            </a:avLst>
          </a:prstGeom>
          <a:ln w="19050">
            <a:solidFill>
              <a:schemeClr val="accent6"/>
            </a:solidFill>
            <a:headEnd type="triangle"/>
          </a:ln>
          <a:effectLst>
            <a:glow rad="63500">
              <a:schemeClr val="accent6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Дуга 11"/>
          <p:cNvSpPr/>
          <p:nvPr/>
        </p:nvSpPr>
        <p:spPr>
          <a:xfrm flipV="1">
            <a:off x="4000496" y="857232"/>
            <a:ext cx="785818" cy="633418"/>
          </a:xfrm>
          <a:prstGeom prst="arc">
            <a:avLst>
              <a:gd name="adj1" fmla="val 875359"/>
              <a:gd name="adj2" fmla="val 10170650"/>
            </a:avLst>
          </a:prstGeom>
          <a:ln w="19050">
            <a:solidFill>
              <a:schemeClr val="accent4"/>
            </a:solidFill>
            <a:headEnd type="triangle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Дуга 12"/>
          <p:cNvSpPr/>
          <p:nvPr/>
        </p:nvSpPr>
        <p:spPr>
          <a:xfrm flipV="1">
            <a:off x="4000496" y="785794"/>
            <a:ext cx="1571636" cy="704856"/>
          </a:xfrm>
          <a:prstGeom prst="arc">
            <a:avLst>
              <a:gd name="adj1" fmla="val 214289"/>
              <a:gd name="adj2" fmla="val 10668741"/>
            </a:avLst>
          </a:prstGeom>
          <a:ln>
            <a:solidFill>
              <a:schemeClr val="accent3"/>
            </a:solidFill>
            <a:head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Дуга 13"/>
          <p:cNvSpPr/>
          <p:nvPr/>
        </p:nvSpPr>
        <p:spPr>
          <a:xfrm flipV="1">
            <a:off x="4000496" y="714356"/>
            <a:ext cx="2000264" cy="785818"/>
          </a:xfrm>
          <a:prstGeom prst="arc">
            <a:avLst>
              <a:gd name="adj1" fmla="val 214289"/>
              <a:gd name="adj2" fmla="val 10668741"/>
            </a:avLst>
          </a:prstGeom>
          <a:ln w="19050">
            <a:solidFill>
              <a:schemeClr val="accent2">
                <a:lumMod val="40000"/>
                <a:lumOff val="60000"/>
              </a:schemeClr>
            </a:solidFill>
            <a:headEnd type="triangle"/>
          </a:ln>
          <a:effectLst>
            <a:glow rad="63500">
              <a:schemeClr val="accent2">
                <a:lumMod val="40000"/>
                <a:lumOff val="60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357818" y="2214554"/>
            <a:ext cx="1643074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88000" dist="50800" dir="5040000" algn="tl">
                    <a:schemeClr val="accent2">
                      <a:lumMod val="40000"/>
                      <a:lumOff val="6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-x∙(-4)=</a:t>
            </a:r>
            <a:endParaRPr lang="ru-RU" sz="3600" b="1" dirty="0">
              <a:ln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88000" dist="50800" dir="5040000" algn="tl">
                  <a:schemeClr val="accent2">
                    <a:lumMod val="40000"/>
                    <a:lumOff val="6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5786" y="2214554"/>
            <a:ext cx="1146468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prstDash val="solid"/>
                </a:ln>
                <a:solidFill>
                  <a:schemeClr val="accent1"/>
                </a:solidFill>
                <a:effectLst>
                  <a:outerShdw blurRad="88000" dist="50800" dir="5040000" algn="tl">
                    <a:schemeClr val="accent1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3∙3x</a:t>
            </a:r>
            <a:r>
              <a:rPr lang="en-US" sz="3600" b="1" baseline="30000" dirty="0">
                <a:ln>
                  <a:prstDash val="solid"/>
                </a:ln>
                <a:solidFill>
                  <a:schemeClr val="accent1"/>
                </a:solidFill>
                <a:effectLst>
                  <a:outerShdw blurRad="88000" dist="50800" dir="5040000" algn="tl">
                    <a:schemeClr val="accent1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n>
                <a:prstDash val="solid"/>
              </a:ln>
              <a:solidFill>
                <a:schemeClr val="accent1"/>
              </a:solidFill>
              <a:effectLst>
                <a:outerShdw blurRad="88000" dist="50800" dir="5040000" algn="tl">
                  <a:schemeClr val="accent1"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85918" y="2214554"/>
            <a:ext cx="1021433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chemeClr val="accent2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+3∙x</a:t>
            </a:r>
            <a:endParaRPr lang="ru-RU" sz="3600" b="1" dirty="0">
              <a:ln>
                <a:prstDash val="solid"/>
              </a:ln>
              <a:solidFill>
                <a:schemeClr val="accent2"/>
              </a:solidFill>
              <a:effectLst>
                <a:outerShdw blurRad="88000" dist="50800" dir="5040000" algn="tl">
                  <a:schemeClr val="accent2"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43174" y="2214554"/>
            <a:ext cx="915635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prstDash val="solid"/>
                </a:ln>
                <a:solidFill>
                  <a:schemeClr val="accent6"/>
                </a:solidFill>
                <a:effectLst>
                  <a:outerShdw blurRad="88000" dist="50800" dir="5040000" algn="tl">
                    <a:schemeClr val="accent6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-3∙4</a:t>
            </a:r>
            <a:endParaRPr lang="ru-RU" sz="3600" b="1" dirty="0">
              <a:ln>
                <a:prstDash val="solid"/>
              </a:ln>
              <a:solidFill>
                <a:schemeClr val="accent6"/>
              </a:solidFill>
              <a:effectLst>
                <a:outerShdw blurRad="88000" dist="50800" dir="5040000" algn="tl">
                  <a:schemeClr val="accent6"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28992" y="2214554"/>
            <a:ext cx="1300356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tx2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-x∙3x</a:t>
            </a:r>
            <a:r>
              <a:rPr lang="en-US" sz="3600" b="1" baseline="3000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tx2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tx2"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2000" y="2214554"/>
            <a:ext cx="915635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prstDash val="solid"/>
                </a:ln>
                <a:solidFill>
                  <a:schemeClr val="accent3"/>
                </a:solidFill>
                <a:effectLst>
                  <a:outerShdw blurRad="88000" dist="50800" dir="5040000" algn="tl">
                    <a:schemeClr val="accent3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>
                <a:ln>
                  <a:prstDash val="solid"/>
                </a:ln>
                <a:solidFill>
                  <a:schemeClr val="accent3"/>
                </a:solidFill>
                <a:effectLst>
                  <a:outerShdw blurRad="88000" dist="50800" dir="5040000" algn="tl">
                    <a:schemeClr val="accent3"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x∙x</a:t>
            </a:r>
            <a:endParaRPr lang="ru-RU" sz="3600" b="1" dirty="0">
              <a:ln>
                <a:prstDash val="solid"/>
              </a:ln>
              <a:solidFill>
                <a:schemeClr val="accent3"/>
              </a:solidFill>
              <a:effectLst>
                <a:outerShdw blurRad="88000" dist="50800" dir="5040000" algn="tl">
                  <a:schemeClr val="accent3"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7224" y="2928934"/>
            <a:ext cx="443583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143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9x</a:t>
            </a:r>
            <a:r>
              <a:rPr lang="en-US" sz="3600" b="1" baseline="30000" dirty="0">
                <a:ln w="1143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ln w="11430"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+3x</a:t>
            </a:r>
            <a:r>
              <a:rPr lang="en-US" sz="3600" b="1" dirty="0">
                <a:ln w="11430">
                  <a:noFill/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en-US" sz="3600" b="1" dirty="0">
                <a:ln w="11430"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-3x</a:t>
            </a:r>
            <a:r>
              <a:rPr lang="en-US" sz="3600" b="1" baseline="30000" dirty="0">
                <a:ln w="11430"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>
                <a:ln w="11430"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-x</a:t>
            </a:r>
            <a:r>
              <a:rPr lang="en-US" sz="3600" b="1" baseline="30000" dirty="0">
                <a:ln w="11430"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ln w="11430"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+4x=</a:t>
            </a:r>
            <a:endParaRPr lang="ru-RU" sz="3600" b="1" dirty="0">
              <a:ln w="11430"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57224" y="2928934"/>
            <a:ext cx="443583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u="sng" dirty="0">
                <a:ln w="11430"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9x</a:t>
            </a:r>
            <a:r>
              <a:rPr lang="en-US" sz="3600" b="1" u="sng" baseline="30000" dirty="0">
                <a:ln w="11430"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u="dbl" dirty="0">
                <a:ln w="1143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3x</a:t>
            </a: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-12-3x</a:t>
            </a:r>
            <a:r>
              <a:rPr lang="en-US" sz="3600" b="1" baseline="30000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u="sng" dirty="0">
                <a:ln w="11430"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-x</a:t>
            </a:r>
            <a:r>
              <a:rPr lang="en-US" sz="3600" b="1" u="sng" baseline="30000" dirty="0">
                <a:ln w="11430"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u="dbl" dirty="0">
                <a:ln w="1143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n w="1143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43504" y="2928934"/>
            <a:ext cx="328808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-3x</a:t>
            </a:r>
            <a:r>
              <a:rPr lang="en-US" sz="3600" b="1" baseline="30000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+8x</a:t>
            </a:r>
            <a:r>
              <a:rPr lang="en-US" sz="3600" b="1" baseline="30000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ln w="1143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+7x-12.</a:t>
            </a:r>
            <a:endParaRPr lang="ru-RU" sz="3600" b="1" dirty="0">
              <a:ln w="1143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1071563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(3x-1)(5x+4)-15x</a:t>
            </a:r>
            <a:r>
              <a:rPr lang="en-US" sz="3600" baseline="30000"/>
              <a:t>2</a:t>
            </a:r>
            <a:r>
              <a:rPr lang="en-US" sz="3600"/>
              <a:t>=17</a:t>
            </a:r>
            <a:endParaRPr lang="ru-RU" sz="360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200025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(1-2x)(1-3x)=(6x-1)∙x-1</a:t>
            </a:r>
            <a:endParaRPr lang="ru-RU" sz="360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17553"/>
          </a:xfrm>
        </p:spPr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Решите уравнение №697;698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378618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1</a:t>
            </a:r>
            <a:r>
              <a:rPr lang="ru-RU" sz="3600"/>
              <a:t>2</a:t>
            </a:r>
            <a:r>
              <a:rPr lang="en-US" sz="3600"/>
              <a:t>-x∙(x-3)=(6-x)(x+2)</a:t>
            </a:r>
            <a:endParaRPr lang="ru-RU" sz="360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464343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5+x</a:t>
            </a:r>
            <a:r>
              <a:rPr lang="en-US" sz="3600" baseline="30000"/>
              <a:t>2</a:t>
            </a:r>
            <a:r>
              <a:rPr lang="en-US" sz="3600"/>
              <a:t>=(x-1)∙(x+6)</a:t>
            </a:r>
            <a:endParaRPr lang="ru-RU" sz="36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542925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2x(x-8)=(x+1)∙(2x-3)</a:t>
            </a:r>
            <a:endParaRPr lang="ru-RU" sz="36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Решение уравнений</a:t>
            </a:r>
            <a:endParaRPr lang="ru-RU" b="1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525962"/>
          </a:xfrm>
        </p:spPr>
        <p:txBody>
          <a:bodyPr>
            <a:normAutofit lnSpcReduction="10000"/>
          </a:bodyPr>
          <a:lstStyle/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b="1" u="sng" dirty="0" smtClean="0">
                <a:solidFill>
                  <a:schemeClr val="accent1"/>
                </a:solidFill>
              </a:rPr>
              <a:t>2)5+х²=(х-1)(х+6)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5+х²=х²+6х-х-6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6х-х=5+6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5х=11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 х=2,2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b="1" u="sng" dirty="0" smtClean="0">
                <a:solidFill>
                  <a:schemeClr val="accent1"/>
                </a:solidFill>
              </a:rPr>
              <a:t>3)2х(х-8)=(х+1)(2х-3)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2х²-16х=2х²-3х+2х-3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-16х+3х-2х=-3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-15х=-3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dirty="0" smtClean="0"/>
              <a:t>х=0,2</a:t>
            </a:r>
            <a:endParaRPr lang="ru-RU" dirty="0"/>
          </a:p>
        </p:txBody>
      </p:sp>
      <p:sp>
        <p:nvSpPr>
          <p:cNvPr id="9" name="Объект 3"/>
          <p:cNvSpPr txBox="1">
            <a:spLocks/>
          </p:cNvSpPr>
          <p:nvPr/>
        </p:nvSpPr>
        <p:spPr bwMode="auto">
          <a:xfrm>
            <a:off x="500034" y="1785926"/>
            <a:ext cx="4038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ru-RU" sz="2600" b="1" u="sng" dirty="0">
                <a:solidFill>
                  <a:schemeClr val="accent1"/>
                </a:solidFill>
                <a:latin typeface="+mn-lt"/>
              </a:rPr>
              <a:t>1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12-х(</a:t>
            </a:r>
            <a:r>
              <a:rPr lang="en-US" sz="2600" b="1" u="sng" dirty="0" smtClean="0">
                <a:solidFill>
                  <a:schemeClr val="accent1"/>
                </a:solidFill>
                <a:latin typeface="+mn-lt"/>
              </a:rPr>
              <a:t>x-3)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=(</a:t>
            </a:r>
            <a:r>
              <a:rPr kumimoji="0" lang="en-US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6-x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)(</a:t>
            </a:r>
            <a:r>
              <a:rPr kumimoji="0" lang="ru-RU" sz="26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х+</a:t>
            </a:r>
            <a:r>
              <a:rPr kumimoji="0" lang="en-US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48056" lvl="0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12-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²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+3x</a:t>
            </a:r>
            <a:r>
              <a:rPr lang="ru-RU" sz="2600" dirty="0" smtClean="0">
                <a:latin typeface="+mn-lt"/>
              </a:rPr>
              <a:t>=6х</a:t>
            </a:r>
            <a:r>
              <a:rPr lang="en-US" sz="2600" dirty="0" smtClean="0">
                <a:latin typeface="+mn-lt"/>
              </a:rPr>
              <a:t>+12-</a:t>
            </a:r>
            <a:r>
              <a:rPr lang="ru-RU" sz="2600" dirty="0" err="1" smtClean="0">
                <a:latin typeface="+mn-lt"/>
              </a:rPr>
              <a:t>х</a:t>
            </a:r>
            <a:r>
              <a:rPr lang="ru-RU" sz="2600" dirty="0" smtClean="0">
                <a:latin typeface="+mn-lt"/>
              </a:rPr>
              <a:t>²-</a:t>
            </a:r>
            <a:r>
              <a:rPr lang="en-US" sz="2600" dirty="0" smtClean="0">
                <a:latin typeface="+mn-lt"/>
              </a:rPr>
              <a:t>2</a:t>
            </a:r>
            <a:r>
              <a:rPr lang="ru-RU" sz="2600" dirty="0" err="1" smtClean="0">
                <a:latin typeface="+mn-lt"/>
              </a:rPr>
              <a:t>х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US" sz="2600" dirty="0">
                <a:latin typeface="+mn-lt"/>
              </a:rPr>
              <a:t>3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+2x=0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US" sz="2600" dirty="0" smtClean="0">
                <a:latin typeface="+mn-lt"/>
              </a:rPr>
              <a:t>-x=0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x=0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Elena\Рабочий стол\2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63" y="928688"/>
            <a:ext cx="7715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i="1" dirty="0">
                <a:latin typeface="Georgia" pitchFamily="18" charset="0"/>
              </a:rPr>
              <a:t>Задача </a:t>
            </a:r>
            <a:r>
              <a:rPr lang="ru-RU" sz="3600" i="1" dirty="0" smtClean="0">
                <a:latin typeface="Georgia" pitchFamily="18" charset="0"/>
              </a:rPr>
              <a:t>№700</a:t>
            </a:r>
            <a:endParaRPr lang="ru-RU" sz="3600" i="1" dirty="0">
              <a:latin typeface="Georgia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63" y="2071688"/>
            <a:ext cx="76438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i="1">
                <a:latin typeface="Georgia" pitchFamily="18" charset="0"/>
              </a:rPr>
              <a:t>Назовите три любых последовательных  числа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00063" y="3214688"/>
            <a:ext cx="780573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i="1">
                <a:latin typeface="Georgia" pitchFamily="18" charset="0"/>
              </a:rPr>
              <a:t>На сколько отличаются друг от </a:t>
            </a:r>
          </a:p>
          <a:p>
            <a:r>
              <a:rPr lang="ru-RU" sz="3600" i="1">
                <a:latin typeface="Georgia" pitchFamily="18" charset="0"/>
              </a:rPr>
              <a:t>друга соседние числа?</a:t>
            </a:r>
          </a:p>
          <a:p>
            <a:endParaRPr lang="ru-RU" sz="3600">
              <a:latin typeface="Annabelle" pitchFamily="66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0063" y="4500563"/>
            <a:ext cx="7215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i="1">
                <a:latin typeface="Georgia" pitchFamily="18" charset="0"/>
              </a:rPr>
              <a:t>Как записать  с помощью х  три последовательных числа?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Синквейн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113337"/>
          </a:xfrm>
        </p:spPr>
        <p:txBody>
          <a:bodyPr/>
          <a:lstStyle/>
          <a:p>
            <a:r>
              <a:rPr lang="ru-RU" sz="4400" dirty="0" smtClean="0"/>
              <a:t>Уравнения</a:t>
            </a:r>
          </a:p>
          <a:p>
            <a:r>
              <a:rPr lang="ru-RU" sz="2000" dirty="0" smtClean="0"/>
              <a:t>Сложные, красивые</a:t>
            </a:r>
          </a:p>
          <a:p>
            <a:r>
              <a:rPr lang="ru-RU" sz="2000" dirty="0" smtClean="0"/>
              <a:t>Думать, терпеть, радоваться</a:t>
            </a:r>
          </a:p>
          <a:p>
            <a:r>
              <a:rPr lang="ru-RU" sz="2000" dirty="0" smtClean="0"/>
              <a:t>Уравнения важнее политики, политика существует  только для данного момента, а уравнения будут существовать вечно</a:t>
            </a:r>
          </a:p>
          <a:p>
            <a:r>
              <a:rPr lang="ru-RU" sz="2000" dirty="0" smtClean="0"/>
              <a:t>основа</a:t>
            </a:r>
          </a:p>
          <a:p>
            <a:r>
              <a:rPr lang="ru-RU" sz="4400" dirty="0" smtClean="0"/>
              <a:t>Многочлен</a:t>
            </a:r>
          </a:p>
          <a:p>
            <a:r>
              <a:rPr lang="ru-RU" sz="2000" dirty="0" smtClean="0"/>
              <a:t>Стандартный, трудный</a:t>
            </a:r>
          </a:p>
          <a:p>
            <a:r>
              <a:rPr lang="ru-RU" sz="2000" dirty="0" smtClean="0"/>
              <a:t>Умножать, складывать, трудиться</a:t>
            </a:r>
          </a:p>
          <a:p>
            <a:endParaRPr lang="ru-RU" sz="20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Elena\Рабочий стол\2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C:\Documents and Settings\Elena\Рабочий стол\Рисунок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3" y="857250"/>
            <a:ext cx="84359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75656" y="234888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Georgia" pitchFamily="18" charset="0"/>
              </a:rPr>
              <a:t> </a:t>
            </a:r>
          </a:p>
          <a:p>
            <a:r>
              <a:rPr lang="ru-RU" i="1" dirty="0" smtClean="0">
                <a:latin typeface="Georgia" pitchFamily="18" charset="0"/>
              </a:rPr>
              <a:t> </a:t>
            </a:r>
            <a:r>
              <a:rPr lang="ru-RU" i="1" dirty="0" smtClean="0">
                <a:latin typeface="Georgia" pitchFamily="18" charset="0"/>
              </a:rPr>
              <a:t> </a:t>
            </a:r>
            <a:endParaRPr lang="ru-RU" i="1" dirty="0"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98884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Georgia" pitchFamily="18" charset="0"/>
              </a:rPr>
              <a:t>№397.Упростите </a:t>
            </a:r>
            <a:r>
              <a:rPr lang="ru-RU" i="1" dirty="0" smtClean="0">
                <a:latin typeface="Georgia" pitchFamily="18" charset="0"/>
              </a:rPr>
              <a:t>выражение и найдите его значение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64704"/>
            <a:ext cx="8062912" cy="148160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2">
                    <a:lumMod val="25000"/>
                  </a:schemeClr>
                </a:solidFill>
                <a:effectLst/>
              </a:rPr>
              <a:t>Спасибо за урок!</a:t>
            </a:r>
            <a:endParaRPr lang="ru-RU" sz="4800" b="1" dirty="0">
              <a:solidFill>
                <a:schemeClr val="tx2">
                  <a:lumMod val="25000"/>
                </a:schemeClr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362699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              Учитель математики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МБОУ </a:t>
            </a:r>
            <a:r>
              <a:rPr lang="ru-RU" dirty="0" smtClean="0"/>
              <a:t>СОШ №83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 smtClean="0"/>
              <a:t>Ахмедова.Ш.Р</a:t>
            </a:r>
            <a:endParaRPr 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827528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Задачи: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3143250"/>
            <a:ext cx="8186737" cy="3311525"/>
          </a:xfrm>
        </p:spPr>
        <p:txBody>
          <a:bodyPr>
            <a:normAutofit fontScale="77500" lnSpcReduction="2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Систематизировать материал по теме «Сложение, вычитание, умножение многочленов»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Провести диагностику усвоения знаний стандартного уровня с переходом на более высокий уровень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Развить познавательный интерес, память, мышление, внимание, сообразительность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Научиться вырабатывать критерии оценки своей работы, умение анализировать проделанную работу и адекватно ее оценивать.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0"/>
            <a:ext cx="8229600" cy="87549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4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Цель: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571500" y="857250"/>
            <a:ext cx="82296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sz="3000"/>
              <a:t>Отработать навыки работы с многочленами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«Дорогу осилит идущий, а математику мыслящий»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1670" y="2928934"/>
            <a:ext cx="4643470" cy="27691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25"/>
            <a:ext cx="9144000" cy="6429375"/>
          </a:xfrm>
        </p:spPr>
        <p:txBody>
          <a:bodyPr>
            <a:normAutofit/>
          </a:bodyPr>
          <a:lstStyle/>
          <a:p>
            <a:pPr marL="64008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spc="-150" dirty="0" smtClean="0">
                <a:solidFill>
                  <a:srgbClr val="33FA18"/>
                </a:solidFill>
              </a:rPr>
              <a:t>Устно:</a:t>
            </a:r>
          </a:p>
          <a:p>
            <a:pPr marL="806958" indent="-7429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4000" spc="-150" dirty="0" smtClean="0"/>
              <a:t>c</a:t>
            </a:r>
            <a:r>
              <a:rPr lang="en-US" sz="4000" spc="-150" baseline="30000" dirty="0" smtClean="0"/>
              <a:t>4</a:t>
            </a:r>
            <a:r>
              <a:rPr lang="en-US" sz="4000" spc="-150" dirty="0" smtClean="0"/>
              <a:t>∙c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    (c</a:t>
            </a:r>
            <a:r>
              <a:rPr lang="en-US" sz="4000" spc="-150" baseline="30000" dirty="0" smtClean="0"/>
              <a:t>3</a:t>
            </a:r>
            <a:r>
              <a:rPr lang="en-US" sz="4000" spc="-150" dirty="0" smtClean="0"/>
              <a:t>)</a:t>
            </a:r>
            <a:r>
              <a:rPr lang="en-US" sz="4000" spc="-150" baseline="60000" dirty="0" smtClean="0"/>
              <a:t>4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   c</a:t>
            </a:r>
            <a:r>
              <a:rPr lang="en-US" sz="4000" spc="-150" baseline="30000" dirty="0" smtClean="0"/>
              <a:t>7</a:t>
            </a:r>
            <a:r>
              <a:rPr lang="en-US" sz="4000" spc="-150" dirty="0" smtClean="0"/>
              <a:t>∙c</a:t>
            </a:r>
            <a:r>
              <a:rPr lang="en-US" sz="4000" spc="-150" baseline="30000" dirty="0" smtClean="0"/>
              <a:t>3</a:t>
            </a:r>
            <a:r>
              <a:rPr lang="en-US" sz="4000" spc="-150" dirty="0" smtClean="0"/>
              <a:t>∙c</a:t>
            </a:r>
            <a:r>
              <a:rPr lang="en-US" sz="4000" spc="-150" dirty="0" smtClean="0">
                <a:solidFill>
                  <a:schemeClr val="accent1"/>
                </a:solidFill>
              </a:rPr>
              <a:t>;      </a:t>
            </a:r>
            <a:r>
              <a:rPr lang="en-US" sz="4000" spc="-150" dirty="0" smtClean="0"/>
              <a:t>(c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/>
              <a:t>)</a:t>
            </a:r>
            <a:r>
              <a:rPr lang="en-US" sz="4000" spc="-150" baseline="60000" dirty="0" smtClean="0"/>
              <a:t>6</a:t>
            </a:r>
            <a:r>
              <a:rPr lang="en-US" sz="4000" spc="-150" dirty="0" smtClean="0"/>
              <a:t>c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</a:t>
            </a:r>
          </a:p>
          <a:p>
            <a:pPr marL="806958" indent="-7429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4000" spc="-150" dirty="0" smtClean="0"/>
              <a:t>4x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/>
              <a:t>∙(</a:t>
            </a:r>
            <a:r>
              <a:rPr lang="ru-RU" sz="4000" spc="-150" dirty="0" smtClean="0"/>
              <a:t>-2</a:t>
            </a:r>
            <a:r>
              <a:rPr lang="en-US" sz="4000" spc="-150" dirty="0" smtClean="0"/>
              <a:t>y)</a:t>
            </a:r>
            <a:r>
              <a:rPr lang="en-US" sz="4000" spc="-150" dirty="0" smtClean="0">
                <a:solidFill>
                  <a:schemeClr val="accent1"/>
                </a:solidFill>
              </a:rPr>
              <a:t>;   </a:t>
            </a:r>
            <a:r>
              <a:rPr lang="en-US" sz="4000" spc="-150" dirty="0" smtClean="0"/>
              <a:t>-5a∙(</a:t>
            </a:r>
            <a:r>
              <a:rPr lang="ru-RU" sz="4000" spc="-150" dirty="0" smtClean="0"/>
              <a:t>-</a:t>
            </a:r>
            <a:r>
              <a:rPr lang="en-US" sz="4000" spc="-150" dirty="0" smtClean="0"/>
              <a:t>4a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/>
              <a:t>)</a:t>
            </a:r>
            <a:r>
              <a:rPr lang="en-US" sz="4000" spc="-150" dirty="0" smtClean="0">
                <a:solidFill>
                  <a:schemeClr val="accent1"/>
                </a:solidFill>
              </a:rPr>
              <a:t>;   </a:t>
            </a:r>
            <a:r>
              <a:rPr lang="en-US" sz="4000" spc="-150" dirty="0" smtClean="0"/>
              <a:t>(5x</a:t>
            </a:r>
            <a:r>
              <a:rPr lang="en-US" sz="4000" spc="-150" baseline="30000" dirty="0" smtClean="0"/>
              <a:t>4</a:t>
            </a:r>
            <a:r>
              <a:rPr lang="en-US" sz="4000" spc="-150" dirty="0" smtClean="0"/>
              <a:t>)</a:t>
            </a:r>
            <a:r>
              <a:rPr lang="ru-RU" sz="4000" spc="-150" baseline="60000" dirty="0" smtClean="0"/>
              <a:t>2</a:t>
            </a:r>
            <a:r>
              <a:rPr lang="en-US" sz="4000" spc="-150" dirty="0" smtClean="0">
                <a:solidFill>
                  <a:schemeClr val="accent1"/>
                </a:solidFill>
              </a:rPr>
              <a:t>;         </a:t>
            </a:r>
            <a:r>
              <a:rPr lang="en-US" sz="4000" spc="-150" dirty="0" smtClean="0"/>
              <a:t>7x</a:t>
            </a:r>
            <a:r>
              <a:rPr lang="en-US" sz="4000" spc="-150" baseline="30000" dirty="0" smtClean="0"/>
              <a:t>4</a:t>
            </a:r>
            <a:r>
              <a:rPr lang="en-US" sz="4000" spc="-150" dirty="0" smtClean="0"/>
              <a:t>∙(</a:t>
            </a:r>
            <a:r>
              <a:rPr lang="ru-RU" sz="4000" spc="-150" dirty="0" smtClean="0"/>
              <a:t>-</a:t>
            </a:r>
            <a:r>
              <a:rPr lang="en-US" sz="4000" spc="-150" dirty="0" smtClean="0"/>
              <a:t>3x)</a:t>
            </a:r>
            <a:r>
              <a:rPr lang="en-US" sz="4000" spc="-150" baseline="30000" dirty="0" smtClean="0"/>
              <a:t> 2</a:t>
            </a:r>
            <a:r>
              <a:rPr lang="en-US" sz="4000" spc="-150" dirty="0" smtClean="0">
                <a:solidFill>
                  <a:schemeClr val="accent1"/>
                </a:solidFill>
              </a:rPr>
              <a:t>; </a:t>
            </a:r>
            <a:r>
              <a:rPr lang="en-US" sz="4000" spc="-150" dirty="0" smtClean="0"/>
              <a:t>(</a:t>
            </a:r>
            <a:r>
              <a:rPr lang="ru-RU" sz="4000" spc="-150" dirty="0" smtClean="0"/>
              <a:t>-</a:t>
            </a:r>
            <a:r>
              <a:rPr lang="en-US" sz="4000" spc="-150" dirty="0" smtClean="0"/>
              <a:t>2x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/>
              <a:t>)</a:t>
            </a:r>
            <a:r>
              <a:rPr lang="en-US" sz="4000" spc="-150" baseline="60000" dirty="0" smtClean="0"/>
              <a:t>3</a:t>
            </a:r>
            <a:r>
              <a:rPr lang="ru-RU" sz="4000" spc="-150" dirty="0" smtClean="0">
                <a:solidFill>
                  <a:schemeClr val="accent1"/>
                </a:solidFill>
              </a:rPr>
              <a:t>; </a:t>
            </a:r>
          </a:p>
          <a:p>
            <a:pPr marL="806958" indent="-7429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4000" spc="-150" dirty="0" smtClean="0"/>
              <a:t>2</a:t>
            </a:r>
            <a:r>
              <a:rPr lang="en-US" sz="4000" spc="-150" dirty="0" smtClean="0"/>
              <a:t>x∙(</a:t>
            </a:r>
            <a:r>
              <a:rPr lang="ru-RU" sz="4000" spc="-150" dirty="0" smtClean="0"/>
              <a:t>7</a:t>
            </a:r>
            <a:r>
              <a:rPr lang="en-US" sz="4000" spc="-150" dirty="0" smtClean="0"/>
              <a:t>x-3)</a:t>
            </a:r>
            <a:r>
              <a:rPr lang="en-US" sz="4000" spc="-150" dirty="0" smtClean="0">
                <a:solidFill>
                  <a:schemeClr val="accent1"/>
                </a:solidFill>
              </a:rPr>
              <a:t>;   </a:t>
            </a:r>
            <a:r>
              <a:rPr lang="en-US" sz="4000" spc="-150" dirty="0" smtClean="0"/>
              <a:t>(5p-2q)</a:t>
            </a:r>
            <a:r>
              <a:rPr lang="ru-RU" sz="4000" spc="-150" dirty="0" smtClean="0"/>
              <a:t>-</a:t>
            </a:r>
            <a:r>
              <a:rPr lang="en-US" sz="4000" spc="-150" dirty="0" smtClean="0"/>
              <a:t>10</a:t>
            </a:r>
            <a:r>
              <a:rPr lang="en-US" sz="4000" spc="-150" dirty="0" smtClean="0">
                <a:solidFill>
                  <a:schemeClr val="accent1"/>
                </a:solidFill>
              </a:rPr>
              <a:t>;         </a:t>
            </a:r>
            <a:r>
              <a:rPr lang="ru-RU" sz="4000" spc="-150" dirty="0" smtClean="0">
                <a:solidFill>
                  <a:schemeClr val="accent1"/>
                </a:solidFill>
              </a:rPr>
              <a:t>      </a:t>
            </a:r>
            <a:r>
              <a:rPr lang="en-US" sz="4000" spc="-150" dirty="0" smtClean="0"/>
              <a:t>(b+7)(-4b)</a:t>
            </a:r>
            <a:r>
              <a:rPr lang="en-US" sz="4000" spc="-150" dirty="0" smtClean="0">
                <a:solidFill>
                  <a:schemeClr val="accent1"/>
                </a:solidFill>
              </a:rPr>
              <a:t>;     </a:t>
            </a:r>
            <a:r>
              <a:rPr lang="en-US" sz="4000" spc="-150" dirty="0" smtClean="0"/>
              <a:t>(9y-3)6y</a:t>
            </a:r>
            <a:r>
              <a:rPr lang="ru-RU" sz="4000" spc="-150" dirty="0" smtClean="0">
                <a:solidFill>
                  <a:schemeClr val="accent1"/>
                </a:solidFill>
              </a:rPr>
              <a:t>;</a:t>
            </a:r>
            <a:r>
              <a:rPr lang="ru-RU" sz="4000" spc="-150" dirty="0" smtClean="0"/>
              <a:t> </a:t>
            </a:r>
            <a:endParaRPr lang="en-US" sz="4000" spc="-150" dirty="0" smtClean="0"/>
          </a:p>
          <a:p>
            <a:pPr marL="806958" indent="-7429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4000" spc="-150" dirty="0" smtClean="0"/>
              <a:t>8x</a:t>
            </a:r>
            <a:r>
              <a:rPr lang="en-US" sz="4000" spc="-150" baseline="30000" dirty="0" smtClean="0"/>
              <a:t>5</a:t>
            </a:r>
            <a:r>
              <a:rPr lang="ru-RU" sz="4000" spc="-150" dirty="0" smtClean="0"/>
              <a:t>-</a:t>
            </a:r>
            <a:r>
              <a:rPr lang="en-US" sz="4000" spc="-150" dirty="0" smtClean="0"/>
              <a:t>10x</a:t>
            </a:r>
            <a:r>
              <a:rPr lang="en-US" sz="4000" spc="-150" baseline="30000" dirty="0" smtClean="0"/>
              <a:t>5</a:t>
            </a:r>
            <a:r>
              <a:rPr lang="en-US" sz="4000" spc="-150" dirty="0" smtClean="0">
                <a:solidFill>
                  <a:schemeClr val="accent1"/>
                </a:solidFill>
              </a:rPr>
              <a:t>;   </a:t>
            </a:r>
            <a:r>
              <a:rPr lang="en-US" sz="4000" spc="-150" dirty="0" smtClean="0"/>
              <a:t>-4a</a:t>
            </a:r>
            <a:r>
              <a:rPr lang="en-US" sz="4000" spc="-150" baseline="30000" dirty="0" smtClean="0"/>
              <a:t>2</a:t>
            </a:r>
            <a:r>
              <a:rPr lang="ru-RU" sz="4000" spc="-150" dirty="0" smtClean="0"/>
              <a:t>-</a:t>
            </a:r>
            <a:r>
              <a:rPr lang="en-US" sz="4000" spc="-150" dirty="0" smtClean="0"/>
              <a:t>3a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>
                <a:solidFill>
                  <a:schemeClr val="accent1"/>
                </a:solidFill>
              </a:rPr>
              <a:t>;     </a:t>
            </a:r>
            <a:r>
              <a:rPr lang="en-US" sz="4000" spc="-150" dirty="0" smtClean="0"/>
              <a:t>5y</a:t>
            </a:r>
            <a:r>
              <a:rPr lang="en-US" sz="4000" spc="-150" baseline="30000" dirty="0" smtClean="0"/>
              <a:t>4</a:t>
            </a:r>
            <a:r>
              <a:rPr lang="en-US" sz="4000" spc="-150" dirty="0" smtClean="0"/>
              <a:t>+2y</a:t>
            </a:r>
            <a:r>
              <a:rPr lang="en-US" sz="4000" spc="-150" baseline="30000" dirty="0" smtClean="0"/>
              <a:t>3</a:t>
            </a:r>
            <a:r>
              <a:rPr lang="en-US" sz="4000" spc="-150" dirty="0" smtClean="0">
                <a:solidFill>
                  <a:schemeClr val="accent1"/>
                </a:solidFill>
              </a:rPr>
              <a:t>; </a:t>
            </a:r>
          </a:p>
          <a:p>
            <a:pPr marL="806958" indent="-7429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4000" spc="-150" dirty="0" smtClean="0"/>
              <a:t>2x+6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  8x-12y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6ab+a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x</a:t>
            </a:r>
            <a:r>
              <a:rPr lang="en-US" sz="4000" spc="-150" baseline="30000" dirty="0" smtClean="0"/>
              <a:t>2</a:t>
            </a:r>
            <a:r>
              <a:rPr lang="en-US" sz="4000" spc="-150" dirty="0" smtClean="0"/>
              <a:t>-x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  <a:r>
              <a:rPr lang="en-US" sz="4000" spc="-150" dirty="0" smtClean="0"/>
              <a:t> a</a:t>
            </a:r>
            <a:r>
              <a:rPr lang="en-US" sz="4000" spc="-150" baseline="30000" dirty="0" smtClean="0"/>
              <a:t>3</a:t>
            </a:r>
            <a:r>
              <a:rPr lang="en-US" sz="4000" spc="-150" dirty="0" smtClean="0"/>
              <a:t>-2a</a:t>
            </a:r>
            <a:r>
              <a:rPr lang="en-US" sz="4000" spc="-150" baseline="30000" dirty="0" smtClean="0"/>
              <a:t>4</a:t>
            </a:r>
            <a:r>
              <a:rPr lang="en-US" sz="4000" spc="-150" dirty="0" smtClean="0"/>
              <a:t>+3a</a:t>
            </a:r>
            <a:r>
              <a:rPr lang="en-US" sz="4000" spc="-150" baseline="30000" dirty="0" smtClean="0"/>
              <a:t>5</a:t>
            </a:r>
            <a:r>
              <a:rPr lang="en-US" sz="4000" spc="-150" dirty="0" smtClean="0">
                <a:solidFill>
                  <a:schemeClr val="accent1"/>
                </a:solidFill>
              </a:rPr>
              <a:t>;</a:t>
            </a:r>
          </a:p>
          <a:p>
            <a:pPr marL="806958" indent="-742950" fontAlgn="auto">
              <a:spcAft>
                <a:spcPts val="0"/>
              </a:spcAft>
              <a:buFont typeface="Wingdings 2"/>
              <a:buNone/>
              <a:defRPr/>
            </a:pPr>
            <a:endParaRPr lang="en-US" sz="3600" dirty="0" smtClean="0">
              <a:solidFill>
                <a:schemeClr val="accent1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en-US" sz="3600" dirty="0" smtClean="0">
              <a:solidFill>
                <a:schemeClr val="accent1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en-US" sz="3600" dirty="0" smtClean="0">
              <a:solidFill>
                <a:schemeClr val="accent1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baseline="30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3857625" y="1000125"/>
            <a:ext cx="4964113" cy="5291138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 smtClean="0"/>
              <a:t>C</a:t>
            </a:r>
            <a:r>
              <a:rPr lang="ru-RU" sz="2400" dirty="0" smtClean="0"/>
              <a:t>лово </a:t>
            </a:r>
            <a:r>
              <a:rPr lang="ru-RU" sz="2400" dirty="0" smtClean="0">
                <a:solidFill>
                  <a:schemeClr val="accent4"/>
                </a:solidFill>
              </a:rPr>
              <a:t>алгебра</a:t>
            </a:r>
            <a:r>
              <a:rPr lang="ru-RU" sz="2400" dirty="0" smtClean="0"/>
              <a:t> произошло от слова ал-</a:t>
            </a:r>
            <a:r>
              <a:rPr lang="ru-RU" sz="2400" dirty="0" err="1" smtClean="0"/>
              <a:t>джабра</a:t>
            </a:r>
            <a:r>
              <a:rPr lang="ru-RU" sz="2400" dirty="0" smtClean="0"/>
              <a:t>, взятого из названия книги узбекского математика, астронома и географа Мухаммеда </a:t>
            </a:r>
            <a:r>
              <a:rPr lang="ru-RU" sz="2400" dirty="0" err="1" smtClean="0"/>
              <a:t>Ал-Хорезми</a:t>
            </a:r>
            <a:r>
              <a:rPr lang="ru-RU" sz="2400" dirty="0" smtClean="0"/>
              <a:t>. Арабское слово </a:t>
            </a:r>
            <a:r>
              <a:rPr lang="ru-RU" sz="2400" dirty="0" err="1" smtClean="0"/>
              <a:t>аль-джебр</a:t>
            </a:r>
            <a:r>
              <a:rPr lang="ru-RU" sz="2400" dirty="0" smtClean="0"/>
              <a:t> переводчик не стал переводить, а записал его латинскими буквами </a:t>
            </a:r>
            <a:r>
              <a:rPr lang="en-US" sz="2400" dirty="0" err="1" smtClean="0"/>
              <a:t>algebr</a:t>
            </a:r>
            <a:r>
              <a:rPr lang="ru-RU" sz="2400" dirty="0" smtClean="0"/>
              <a:t>. Так возникло название науки, которую мы изучаем.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/>
              <a:t>«</a:t>
            </a:r>
            <a:r>
              <a:rPr lang="ru-RU" sz="2400" dirty="0" err="1" smtClean="0"/>
              <a:t>Ал-джабра</a:t>
            </a:r>
            <a:r>
              <a:rPr lang="ru-RU" sz="2400" dirty="0" smtClean="0"/>
              <a:t> »-операция переноса отрицательных членов из одной части уравнения в другую, но уже с положительным знаком. По-русски это слово называется «восполнение».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071546"/>
            <a:ext cx="3133725" cy="4762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-51584"/>
            <a:ext cx="9144000" cy="69095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Что называется многочленом?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Сумма одночленов.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Что называют одночленом?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Произведение чисел, переменных и их степеней.</a:t>
            </a:r>
            <a:r>
              <a:rPr lang="ru-RU" sz="1700" i="1" dirty="0">
                <a:latin typeface="+mn-lt"/>
              </a:rPr>
              <a:t/>
            </a:r>
            <a:br>
              <a:rPr lang="ru-RU" sz="1700" i="1" dirty="0">
                <a:latin typeface="+mn-lt"/>
              </a:rPr>
            </a:br>
            <a:endParaRPr lang="ru-RU" sz="1700" i="1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Какие слагаемые называют подобными?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Слагаемые с одинаковой буквенной частью.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Как привести подобные слагаемые?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Сложить их числовые коэффициенты, а результат умножить на общую буквенную часть.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Как умножить одночлен на многочлен?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Одночлен умножить на каждый член многочлена, а результаты сложить.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Как умножить одночлены?</a:t>
            </a:r>
            <a:r>
              <a:rPr lang="ru-RU" sz="1700" dirty="0">
                <a:latin typeface="+mn-lt"/>
              </a:rPr>
              <a:t/>
            </a:r>
            <a:br>
              <a:rPr lang="ru-RU" sz="1700" dirty="0">
                <a:latin typeface="+mn-lt"/>
              </a:rPr>
            </a:br>
            <a:endParaRPr lang="ru-RU" sz="1700" i="1" dirty="0">
              <a:latin typeface="Georgia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Умножить  числовые коэффициенты, а затем умножить степени с одинаковыми основаниями и результаты перемножить</a:t>
            </a:r>
            <a:r>
              <a:rPr lang="ru-RU" sz="1700" dirty="0">
                <a:ln w="6350">
                  <a:solidFill>
                    <a:schemeClr val="tx1"/>
                  </a:solidFill>
                </a:ln>
                <a:latin typeface="+mn-lt"/>
              </a:rPr>
              <a:t>.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496" y="0"/>
            <a:ext cx="9108504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Как умножить степени с одинаковыми основаниями?</a:t>
            </a: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endParaRPr lang="ru-RU" sz="20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Основание оставить тем же, а показатели степеней сложить.</a:t>
            </a: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endParaRPr lang="ru-RU" sz="20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Как возвести степень в степень?</a:t>
            </a:r>
            <a:br>
              <a:rPr lang="ru-RU" sz="2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</a:br>
            <a:endParaRPr lang="ru-RU" sz="2000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Основание оставить тем же, а показатели степеней перемножить.</a:t>
            </a:r>
            <a:r>
              <a:rPr lang="ru-RU" sz="2000" i="1" dirty="0">
                <a:latin typeface="Georgia" pitchFamily="18" charset="0"/>
              </a:rPr>
              <a:t/>
            </a:r>
            <a:br>
              <a:rPr lang="ru-RU" sz="2000" i="1" dirty="0">
                <a:latin typeface="Georgia" pitchFamily="18" charset="0"/>
              </a:rPr>
            </a:br>
            <a:endParaRPr lang="ru-RU" sz="2000" i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latin typeface="Georgia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Что называется степенью многочлена стандартного вида?</a:t>
            </a: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endParaRPr lang="ru-RU" sz="20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Наибольшая из степеней входящего в него одночлена.</a:t>
            </a:r>
            <a:r>
              <a:rPr lang="ru-RU" sz="2000" i="1" dirty="0">
                <a:latin typeface="Georgia" pitchFamily="18" charset="0"/>
              </a:rPr>
              <a:t/>
            </a:r>
            <a:br>
              <a:rPr lang="ru-RU" sz="2000" i="1" dirty="0">
                <a:latin typeface="Georgia" pitchFamily="18" charset="0"/>
              </a:rPr>
            </a:br>
            <a:endParaRPr lang="ru-RU" sz="2000" i="1" dirty="0">
              <a:latin typeface="Georgia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+mn-lt"/>
              </a:rPr>
              <a:t>Что называют степенью одночлена?</a:t>
            </a: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endParaRPr lang="ru-RU" sz="2000" dirty="0">
              <a:latin typeface="+mn-lt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n w="6350">
                  <a:solidFill>
                    <a:schemeClr val="tx1"/>
                  </a:solidFill>
                </a:ln>
                <a:latin typeface="Georgia" pitchFamily="18" charset="0"/>
              </a:rPr>
              <a:t>Сумма показателей степеней всех входящих в  него переменных.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>
              <a:ln w="6350">
                <a:solidFill>
                  <a:schemeClr val="tx1"/>
                </a:solidFill>
              </a:ln>
              <a:latin typeface="Georgia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92D050"/>
                </a:solidFill>
                <a:latin typeface="+mn-lt"/>
                <a:cs typeface="Arial" pitchFamily="34" charset="0"/>
              </a:rPr>
              <a:t>Как умножить многочлен на многочлен?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92D050"/>
              </a:solidFill>
              <a:latin typeface="+mn-lt"/>
              <a:cs typeface="Arial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Georgia" pitchFamily="18" charset="0"/>
                <a:cs typeface="Arial" pitchFamily="34" charset="0"/>
              </a:rPr>
              <a:t>Каждый член одного многочлена умножить на каждый член другого многочлена и полученные произведения сложить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2000232" cy="6880721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2000232"/>
              </a:tblGrid>
              <a:tr h="41767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noFill/>
                          </a:ln>
                        </a:rPr>
                        <a:t>Вариант</a:t>
                      </a:r>
                      <a:r>
                        <a:rPr lang="ru-RU" sz="2000" baseline="0" dirty="0" smtClean="0">
                          <a:ln>
                            <a:noFill/>
                          </a:ln>
                        </a:rPr>
                        <a:t> 1</a:t>
                      </a:r>
                      <a:endParaRPr lang="ru-RU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</a:tr>
              <a:tr h="41767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noFill/>
                          </a:ln>
                        </a:rPr>
                        <a:t>-</a:t>
                      </a:r>
                      <a:r>
                        <a:rPr lang="en-US" sz="2000" b="1" dirty="0" smtClean="0">
                          <a:ln>
                            <a:noFill/>
                          </a:ln>
                        </a:rPr>
                        <a:t>x(4x-1)</a:t>
                      </a:r>
                      <a:endParaRPr lang="ru-RU" sz="2000" b="1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0,2x(5x+5)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(2x+4)</a:t>
                      </a:r>
                      <a:r>
                        <a:rPr lang="en-US" sz="2000" b="1" baseline="0" dirty="0" smtClean="0"/>
                        <a:t>∙8x</a:t>
                      </a:r>
                      <a:r>
                        <a:rPr lang="en-US" sz="2000" b="1" baseline="30000" dirty="0" smtClean="0"/>
                        <a:t>2</a:t>
                      </a:r>
                      <a:endParaRPr lang="ru-RU" sz="20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1767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-1/8x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∙(16-</a:t>
                      </a:r>
                      <a:r>
                        <a:rPr lang="ru-RU" sz="2000" b="1" dirty="0" smtClean="0"/>
                        <a:t>8</a:t>
                      </a:r>
                      <a:r>
                        <a:rPr lang="en-US" sz="2000" b="1" dirty="0" smtClean="0"/>
                        <a:t>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2x(x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+5x+3)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(x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+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y)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x(x+2)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+2x+3)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(x-2)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1767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(x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+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y)(-3x)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1767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-3xy∙(x</a:t>
                      </a:r>
                      <a:r>
                        <a:rPr lang="en-US" sz="2000" b="1" baseline="30000" dirty="0" smtClean="0"/>
                        <a:t>4</a:t>
                      </a:r>
                      <a:r>
                        <a:rPr lang="en-US" sz="2000" b="1" dirty="0" smtClean="0"/>
                        <a:t>-3xy)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222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2x (x+7)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457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-4x (-x+2)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72000" y="0"/>
          <a:ext cx="2286000" cy="6880747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2286000"/>
              </a:tblGrid>
              <a:tr h="4068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Вариант 2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0680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0,4y(5y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+5)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-y(3y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-1)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1/4y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(4y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+8)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0680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-1/9x</a:t>
                      </a:r>
                      <a:r>
                        <a:rPr lang="en-US" sz="2000" b="1" baseline="30000" dirty="0" smtClean="0"/>
                        <a:t>3</a:t>
                      </a:r>
                      <a:r>
                        <a:rPr lang="en-US" sz="2000" b="1" dirty="0" smtClean="0"/>
                        <a:t>(18-9x</a:t>
                      </a:r>
                      <a:r>
                        <a:rPr lang="en-US" sz="2000" b="1" baseline="30000" dirty="0" smtClean="0"/>
                        <a:t>3</a:t>
                      </a:r>
                      <a:r>
                        <a:rPr lang="en-US" sz="2000" b="1" dirty="0" smtClean="0"/>
                        <a:t>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3y(y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+3x+2)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(y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+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x)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y(y+4)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</a:t>
                      </a:r>
                      <a:r>
                        <a:rPr lang="ru-RU" sz="2000" b="1" dirty="0" smtClean="0"/>
                        <a:t>у</a:t>
                      </a:r>
                      <a:r>
                        <a:rPr lang="en-US" sz="2000" b="1" dirty="0" smtClean="0"/>
                        <a:t>+2y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+3)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2y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(y-3)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1563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-3y(x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+</a:t>
                      </a:r>
                      <a:r>
                        <a:rPr lang="ru-RU" sz="2000" b="1" dirty="0" smtClean="0"/>
                        <a:t> </a:t>
                      </a:r>
                      <a:r>
                        <a:rPr lang="en-US" sz="2000" b="1" dirty="0" smtClean="0"/>
                        <a:t>y)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351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-2y(-y+4)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8x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y(x</a:t>
                      </a:r>
                      <a:r>
                        <a:rPr lang="en-US" sz="2000" b="1" baseline="30000" dirty="0" smtClean="0"/>
                        <a:t>2</a:t>
                      </a:r>
                      <a:r>
                        <a:rPr lang="en-US" sz="2000" b="1" dirty="0" smtClean="0"/>
                        <a:t>-4yx)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4082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x(5+8x)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58000" y="0"/>
          <a:ext cx="2286000" cy="6857997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286000"/>
              </a:tblGrid>
              <a:tr h="406807">
                <a:tc>
                  <a:txBody>
                    <a:bodyPr/>
                    <a:lstStyle/>
                    <a:p>
                      <a:pPr algn="ctr"/>
                      <a:endParaRPr lang="ru-RU" sz="1800" b="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06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2y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+2y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-3y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4</a:t>
                      </a:r>
                      <a:r>
                        <a:rPr lang="en-US" sz="1800" b="1" dirty="0" smtClean="0"/>
                        <a:t>+2y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06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-2x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+x</a:t>
                      </a:r>
                      <a:r>
                        <a:rPr lang="en-US" sz="1800" b="1" baseline="30000" dirty="0" smtClean="0"/>
                        <a:t>6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3y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+9xy+6y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+4y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+2y</a:t>
                      </a:r>
                      <a:r>
                        <a:rPr lang="en-US" sz="1800" b="1" baseline="30000" dirty="0" smtClean="0"/>
                        <a:t>4</a:t>
                      </a:r>
                      <a:r>
                        <a:rPr lang="en-US" sz="1800" b="1" dirty="0" smtClean="0"/>
                        <a:t>+3y</a:t>
                      </a:r>
                      <a:r>
                        <a:rPr lang="en-US" sz="1800" b="1" baseline="30000" dirty="0" smtClean="0"/>
                        <a:t>4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2y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-6y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1563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-3yx-3y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351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2y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-8y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384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8x</a:t>
                      </a:r>
                      <a:r>
                        <a:rPr lang="en-US" sz="1800" b="1" baseline="30000" dirty="0" smtClean="0"/>
                        <a:t>4</a:t>
                      </a:r>
                      <a:r>
                        <a:rPr lang="en-US" sz="1800" b="1" dirty="0" smtClean="0"/>
                        <a:t>y-32x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4082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5x+8x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000250" y="-11113"/>
          <a:ext cx="2000264" cy="685443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000264"/>
              </a:tblGrid>
              <a:tr h="442990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2584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-4</a:t>
                      </a:r>
                      <a:r>
                        <a:rPr lang="en-US" sz="1800" b="1" dirty="0" smtClean="0"/>
                        <a:t>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+x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0735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+x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1760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16x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+32x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0380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-2x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+x</a:t>
                      </a:r>
                      <a:r>
                        <a:rPr lang="en-US" sz="1800" b="1" baseline="30000" dirty="0" smtClean="0"/>
                        <a:t>4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55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+10x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+6x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15993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3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+2x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x</a:t>
                      </a:r>
                      <a:r>
                        <a:rPr lang="en-US" sz="1800" b="1" baseline="30000" dirty="0" smtClean="0"/>
                        <a:t>4</a:t>
                      </a:r>
                      <a:r>
                        <a:rPr lang="en-US" sz="1800" b="1" dirty="0" smtClean="0"/>
                        <a:t>+2x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+3x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6568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3x</a:t>
                      </a:r>
                      <a:r>
                        <a:rPr lang="en-US" sz="1800" b="1" baseline="30000" dirty="0" smtClean="0"/>
                        <a:t>3</a:t>
                      </a:r>
                      <a:r>
                        <a:rPr lang="en-US" sz="1800" b="1" dirty="0" smtClean="0"/>
                        <a:t>-6x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8606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-3x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-3xy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0558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-3x</a:t>
                      </a:r>
                      <a:r>
                        <a:rPr lang="en-US" sz="1800" b="1" baseline="30000" dirty="0" smtClean="0"/>
                        <a:t>5</a:t>
                      </a:r>
                      <a:r>
                        <a:rPr lang="en-US" sz="1800" b="1" dirty="0" smtClean="0"/>
                        <a:t>y+9x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y</a:t>
                      </a:r>
                      <a:r>
                        <a:rPr lang="en-US" sz="1800" b="1" baseline="30000" dirty="0" smtClean="0"/>
                        <a:t>2</a:t>
                      </a:r>
                      <a:endParaRPr lang="ru-RU" sz="1800" b="1" baseline="30000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+14x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48486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4x</a:t>
                      </a:r>
                      <a:r>
                        <a:rPr lang="en-US" sz="1800" b="1" baseline="30000" dirty="0" smtClean="0"/>
                        <a:t>2</a:t>
                      </a:r>
                      <a:r>
                        <a:rPr lang="en-US" sz="1800" b="1" dirty="0" smtClean="0"/>
                        <a:t>-8x</a:t>
                      </a:r>
                      <a:endParaRPr lang="ru-RU" sz="1800" b="1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214554"/>
            <a:ext cx="8429684" cy="240065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/>
          </a:scene3d>
          <a:sp3d prstMaterial="translucentPowder">
            <a:bevelT w="260350" h="38200"/>
            <a:contourClr>
              <a:schemeClr val="accent6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11-13 правильных ответов – </a:t>
            </a: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4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8-10 правильных ответов – </a:t>
            </a: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4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5-7 правильных ответов - </a:t>
            </a: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4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427</TotalTime>
  <Words>632</Words>
  <Application>Microsoft Office PowerPoint</Application>
  <PresentationFormat>Экран (4:3)</PresentationFormat>
  <Paragraphs>160</Paragraphs>
  <Slides>18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Яркая</vt:lpstr>
      <vt:lpstr>Умножение многочлена на многочлен</vt:lpstr>
      <vt:lpstr>Задачи:</vt:lpstr>
      <vt:lpstr>«Дорогу осилит идущий, а математику мыслящий»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https://www.youtube.com/watch?v=u4ExtIOGTr8&amp;pbjreload=101  Работа с учебником №394 (1)- с учителем            (2)-самостоятельно в             тетрадях </vt:lpstr>
      <vt:lpstr>Слайд 12</vt:lpstr>
      <vt:lpstr>Решите уравнение №697;698</vt:lpstr>
      <vt:lpstr>Решение уравнений</vt:lpstr>
      <vt:lpstr>Слайд 15</vt:lpstr>
      <vt:lpstr>Синквейн</vt:lpstr>
      <vt:lpstr>Слайд 17</vt:lpstr>
      <vt:lpstr>Спасибо за урок!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Умножение многочленов</dc:title>
  <dc:creator>татьяна</dc:creator>
  <cp:lastModifiedBy>Admin</cp:lastModifiedBy>
  <cp:revision>49</cp:revision>
  <dcterms:created xsi:type="dcterms:W3CDTF">2012-02-09T12:14:44Z</dcterms:created>
  <dcterms:modified xsi:type="dcterms:W3CDTF">2020-11-19T10:38:23Z</dcterms:modified>
</cp:coreProperties>
</file>