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39" autoAdjust="0"/>
  </p:normalViewPr>
  <p:slideViewPr>
    <p:cSldViewPr snapToGrid="0">
      <p:cViewPr varScale="1">
        <p:scale>
          <a:sx n="64" d="100"/>
          <a:sy n="64" d="100"/>
        </p:scale>
        <p:origin x="7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46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8340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602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3122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01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431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17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89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223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95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644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93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019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90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211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305CA-7355-4B79-B8B2-1DF69A8FF3B5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905F5D8-09A7-4698-80BD-EAA332A821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52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Глобальная угроза международного терроризма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002060"/>
                </a:solidFill>
              </a:rPr>
              <a:t>практикум</a:t>
            </a:r>
            <a:endParaRPr lang="ru-RU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6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</a:rPr>
              <a:t>Задание №1 </a:t>
            </a:r>
            <a:r>
              <a:rPr lang="ru-RU" sz="2000" b="1" dirty="0" smtClean="0"/>
              <a:t>Лидеры </a:t>
            </a:r>
            <a:r>
              <a:rPr lang="ru-RU" sz="2000" b="1" dirty="0"/>
              <a:t>стран — членов международной организации провели конференцию, на которой обсуждались глобальные проблемы и пути их решения. Найдите в приведенном ниже списке положения, которые свидетельствуют о выработанных лидерами способах решения экологической проблемы. Запишите цифры, под которыми они указаны.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Развитые страны обязуются выделять средства в специальный фонд для помощи странам с развивающейся экономикой в борьбе с последствиями климатических изменений.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Страны-участницы должны выделять средства на финансирование обустройства лагерей беженцев.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Правительства всех стран-участниц должны выработать пакет законопроектов, направленный на ужесточение ответственности за экологические правонарушения.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Страны-участницы обязуются внести предложения по координации усилий своих правительств, направленных на борьбу с терроризмом.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Страны-участницы обязуются организовать рабочие группы по исследованию возможностей сокращения выбросов парниковых газов.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Лидеры стран-участниц подписали новое соглашение о совместном противодействии цифровому терроризму.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903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/>
              <a:t>Задание </a:t>
            </a:r>
            <a:r>
              <a:rPr lang="ru-RU" sz="2000" b="1" dirty="0" smtClean="0"/>
              <a:t>2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Установите соответствие между примерами проявления и характеристикой глобальных проблем: к каждой позиции, данной в первом столбце, подберите соответствующую позицию из второго столбца.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8831900"/>
              </p:ext>
            </p:extLst>
          </p:nvPr>
        </p:nvGraphicFramePr>
        <p:xfrm>
          <a:off x="2589212" y="2302566"/>
          <a:ext cx="8915400" cy="570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1357596102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27421135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ПРОЯВЛЕНИЯ</a:t>
                      </a:r>
                      <a:endParaRPr lang="ru-RU" dirty="0"/>
                    </a:p>
                  </a:txBody>
                  <a:tcPr marL="77526" marR="7752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ГЛОБАЛЬНЫЕ ПРОБЛЕМЫ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62830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постепенное истощение запасов нефти и металлов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526" marR="77526"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угроза мирового терроризма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526" marR="77526"/>
                </a:tc>
                <a:extLst>
                  <a:ext uri="{0D108BD9-81ED-4DB2-BD59-A6C34878D82A}">
                    <a16:rowId xmlns:a16="http://schemas.microsoft.com/office/drawing/2014/main" val="158282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активизация деятельности экстремистских групп (захват заложников, подготовка и проведение взрывов в местах массового скопления людей) 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526" marR="77526"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угроза экологического кризиса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526" marR="77526"/>
                </a:tc>
                <a:extLst>
                  <a:ext uri="{0D108BD9-81ED-4DB2-BD59-A6C34878D82A}">
                    <a16:rowId xmlns:a16="http://schemas.microsoft.com/office/drawing/2014/main" val="7127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быстрый рост населения в странах Азии, Африки и Латинской Америки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526" marR="77526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3)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проблема «Север — Юг»</a:t>
                      </a:r>
                      <a:endParaRPr lang="ru-RU" sz="2000" dirty="0"/>
                    </a:p>
                  </a:txBody>
                  <a:tcPr marL="77526" marR="77526"/>
                </a:tc>
                <a:extLst>
                  <a:ext uri="{0D108BD9-81ED-4DB2-BD59-A6C34878D82A}">
                    <a16:rowId xmlns:a16="http://schemas.microsoft.com/office/drawing/2014/main" val="433320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Г) увеличение разрыва в уровне валового национального дохода на душу населения между группами стран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526" marR="77526"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 marL="77526" marR="77526"/>
                </a:tc>
                <a:extLst>
                  <a:ext uri="{0D108BD9-81ED-4DB2-BD59-A6C34878D82A}">
                    <a16:rowId xmlns:a16="http://schemas.microsoft.com/office/drawing/2014/main" val="118265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Д) рост заболеваний, вызванных отходами вредных производств</a:t>
                      </a:r>
                      <a:endParaRPr lang="ru-RU" sz="2000" dirty="0"/>
                    </a:p>
                  </a:txBody>
                  <a:tcPr marL="77526" marR="77526"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 marL="77526" marR="77526"/>
                </a:tc>
                <a:extLst>
                  <a:ext uri="{0D108BD9-81ED-4DB2-BD59-A6C34878D82A}">
                    <a16:rowId xmlns:a16="http://schemas.microsoft.com/office/drawing/2014/main" val="3278395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13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 </a:t>
            </a:r>
            <a:r>
              <a:rPr lang="ru-RU" sz="2000" dirty="0" smtClean="0">
                <a:solidFill>
                  <a:srgbClr val="C00000"/>
                </a:solidFill>
              </a:rPr>
              <a:t>Задание №3</a:t>
            </a:r>
            <a:r>
              <a:rPr lang="ru-RU" sz="2000" dirty="0" smtClean="0"/>
              <a:t>Правительство </a:t>
            </a:r>
            <a:r>
              <a:rPr lang="ru-RU" sz="2000" dirty="0"/>
              <a:t>страны Z приняло участие в международной конференции. Какая дополнительная информация позволит установить, что конференция была посвящена глобальным проблемам человечества? Запишите цифры, под которыми указана эта информация.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4" y="2584174"/>
            <a:ext cx="8911687" cy="3327048"/>
          </a:xfrm>
        </p:spPr>
        <p:txBody>
          <a:bodyPr>
            <a:normAutofit fontScale="77500" lnSpcReduction="20000"/>
          </a:bodyPr>
          <a:lstStyle/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В конференции приняли участие представители большинства стран мира.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На конференции были приняты решения по поводу противодействия мировому терроризму.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На конференции обсуждались перспективы выхода из экономического кризиса стран южной Европы.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На конференции были приняты решения по сокращению всеми странами-участницами выбросов вредных веществ в атмосферу.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Ряд стран-участниц сообщил о реализации совместной программы освоения космоса.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Представители стран Южной Америки объединились для обсуждения вопросов демократизации политических систем государств региона</a:t>
            </a:r>
          </a:p>
        </p:txBody>
      </p:sp>
    </p:spTree>
    <p:extLst>
      <p:ext uri="{BB962C8B-B14F-4D97-AF65-F5344CB8AC3E}">
        <p14:creationId xmlns:p14="http://schemas.microsoft.com/office/powerpoint/2010/main" val="140194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sz="3200" b="1" dirty="0" smtClean="0">
                <a:solidFill>
                  <a:srgbClr val="C00000"/>
                </a:solidFill>
              </a:rPr>
              <a:t>Задание№4</a:t>
            </a:r>
            <a:r>
              <a:rPr lang="ru-RU" sz="3200" b="1" dirty="0" smtClean="0"/>
              <a:t>.</a:t>
            </a:r>
            <a:r>
              <a:rPr lang="ru-RU" sz="3200" dirty="0"/>
              <a:t> Выберите неверное утверждение, противоречащее нормам российского законодательства.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Контртеррористическая операция проводится для пресечения террористического акта, если его пресечение иными силами или способами невозможно.</a:t>
            </a:r>
            <a:b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При ведении переговоров с террористами могут рассматриваться выдвигаемые ими политические требования.</a:t>
            </a:r>
            <a:b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Государство осуществляет в порядке, установленном Правительством Российской Федерации, компенсационные выплаты физическим и юридическим лицам, которым был причинен ущерб в результате террористического акта.</a:t>
            </a:r>
            <a:b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Лишение жизни лица, совершающего террористический акт, при пресечении террористического акта является правомерным.</a:t>
            </a:r>
          </a:p>
        </p:txBody>
      </p:sp>
    </p:spTree>
    <p:extLst>
      <p:ext uri="{BB962C8B-B14F-4D97-AF65-F5344CB8AC3E}">
        <p14:creationId xmlns:p14="http://schemas.microsoft.com/office/powerpoint/2010/main" val="141582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Задание №5</a:t>
            </a:r>
            <a:r>
              <a:rPr lang="ru-RU" dirty="0" smtClean="0"/>
              <a:t>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Вставьте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пропущенное название международной организации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«Одним из координаторов антитеррористической деятельности, используя потенциал Совета Безопасности, в международном масштабе выступает __________».</a:t>
            </a:r>
          </a:p>
        </p:txBody>
      </p:sp>
    </p:spTree>
    <p:extLst>
      <p:ext uri="{BB962C8B-B14F-4D97-AF65-F5344CB8AC3E}">
        <p14:creationId xmlns:p14="http://schemas.microsoft.com/office/powerpoint/2010/main" val="116661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адание№ 6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верные утверждения. Запишите цифры, под которыми они указаны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Основными тенденциями современного терроризма являются расширение географии терроризма, интернациональный характер террористических организаций, использование международными террористическими организациями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этнорелигиозного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фактора.</a:t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В настоящее время имеются попытки использования терроризма как инструмента вмешательства во внутренние дела государств.</a:t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Одним из основных внешних факторов, способствующих возникновению и распространению терроризма в Российской Федерации, являются попытки проникновения международных террористических организаций в отдельные регионы Российской Федерации.</a:t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В международном сообществе существует единый подход к определению причин возникновения и распространения терроризма и его движущих сил, наличие двойных стандартов в правоприменительной практике в области борьбы с терроризмом.</a:t>
            </a:r>
          </a:p>
        </p:txBody>
      </p:sp>
    </p:spTree>
    <p:extLst>
      <p:ext uri="{BB962C8B-B14F-4D97-AF65-F5344CB8AC3E}">
        <p14:creationId xmlns:p14="http://schemas.microsoft.com/office/powerpoint/2010/main" val="201921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№7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Установите соответствие между государственными органами, участвующими в антитеррористической деятельности, и их функциями: к каждой позиции, данной в первом столбце, подберите соответствующую позицию из второго столбца.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4680907"/>
              </p:ext>
            </p:extLst>
          </p:nvPr>
        </p:nvGraphicFramePr>
        <p:xfrm>
          <a:off x="521111" y="1524001"/>
          <a:ext cx="10999839" cy="5582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7652">
                  <a:extLst>
                    <a:ext uri="{9D8B030D-6E8A-4147-A177-3AD203B41FA5}">
                      <a16:colId xmlns:a16="http://schemas.microsoft.com/office/drawing/2014/main" val="1666179143"/>
                    </a:ext>
                  </a:extLst>
                </a:gridCol>
                <a:gridCol w="3242187">
                  <a:extLst>
                    <a:ext uri="{9D8B030D-6E8A-4147-A177-3AD203B41FA5}">
                      <a16:colId xmlns:a16="http://schemas.microsoft.com/office/drawing/2014/main" val="908967063"/>
                    </a:ext>
                  </a:extLst>
                </a:gridCol>
              </a:tblGrid>
              <a:tr h="370689">
                <a:tc>
                  <a:txBody>
                    <a:bodyPr/>
                    <a:lstStyle/>
                    <a:p>
                      <a:pPr fontAlgn="base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Функции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Государственные органы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007027"/>
                  </a:ext>
                </a:extLst>
              </a:tr>
              <a:tr h="201086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Орган, обеспечивающий координацию деятельности федеральных органов исполнительной власти, органов исполнительной власти субъектов Российской Федерации и органов местного самоуправления по противодействию терроризму, а также осуществляющей подготовку соответствующих предложений Президенту Российской Федерации</a:t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Министерство иностранных дел Российской Федерации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782112"/>
                  </a:ext>
                </a:extLst>
              </a:tr>
              <a:tr h="1654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Орган, координирующий деятельность федеральных органов исполнительной власти в целях единой внешнеполитической линии Российской Федерации в области международного антитеррористического сотрудничества</a:t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Национальный антитеррористический комитет</a:t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506839"/>
                  </a:ext>
                </a:extLst>
              </a:tr>
              <a:tr h="11882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Орган, организующий разработку и осуществление мер по предупреждению терроризма и минимизацию и (или) ликвидацию последствий проявлений терроризма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Правительство РФ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020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5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597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Задание№8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Мировоззрение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основанное на страхе или ненависти к чему­-либо чужому и незнакомому как опасному и враждебному, называется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ксенофобией</a:t>
            </a:r>
            <a:b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радикализмом</a:t>
            </a:r>
            <a:b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консерватизмом</a:t>
            </a:r>
            <a:b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экстремизмом</a:t>
            </a:r>
          </a:p>
        </p:txBody>
      </p:sp>
    </p:spTree>
    <p:extLst>
      <p:ext uri="{BB962C8B-B14F-4D97-AF65-F5344CB8AC3E}">
        <p14:creationId xmlns:p14="http://schemas.microsoft.com/office/powerpoint/2010/main" val="121131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</TotalTime>
  <Words>555</Words>
  <Application>Microsoft Office PowerPoint</Application>
  <PresentationFormat>Широкоэкранный</PresentationFormat>
  <Paragraphs>44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Легкий дым</vt:lpstr>
      <vt:lpstr>Глобальная угроза международного терроризма</vt:lpstr>
      <vt:lpstr>Задание №1 Лидеры стран — членов международной организации провели конференцию, на которой обсуждались глобальные проблемы и пути их решения. Найдите в приведенном ниже списке положения, которые свидетельствуют о выработанных лидерами способах решения экологической проблемы. Запишите цифры, под которыми они указаны.</vt:lpstr>
      <vt:lpstr>Задание 2 Установите соответствие между примерами проявления и характеристикой глобальных проблем: к каждой позиции, данной в первом столбце, подберите соответствующую позицию из второго столбца.</vt:lpstr>
      <vt:lpstr> Задание №3Правительство страны Z приняло участие в международной конференции. Какая дополнительная информация позволит установить, что конференция была посвящена глобальным проблемам человечества? Запишите цифры, под которыми указана эта информация.</vt:lpstr>
      <vt:lpstr>Задание№4. Выберите неверное утверждение, противоречащее нормам российского законодательства.</vt:lpstr>
      <vt:lpstr>Задание №5 Вставьте пропущенное название международной организации</vt:lpstr>
      <vt:lpstr> Задание№ 6 Выберите верные утверждения. Запишите цифры, под которыми они указаны</vt:lpstr>
      <vt:lpstr>Задание №7 Установите соответствие между государственными органами, участвующими в антитеррористической деятельности, и их функциями: к каждой позиции, данной в первом столбце, подберите соответствующую позицию из второго столбца. </vt:lpstr>
      <vt:lpstr>Задание№8 Мировоззрение, основанное на страхе или ненависти к чему­-либо чужому и незнакомому как опасному и враждебному, называется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Глобальная угроза международного терроризма</dc:title>
  <dc:creator>Windows User</dc:creator>
  <cp:lastModifiedBy>Windows User</cp:lastModifiedBy>
  <cp:revision>10</cp:revision>
  <dcterms:created xsi:type="dcterms:W3CDTF">2020-11-30T11:20:39Z</dcterms:created>
  <dcterms:modified xsi:type="dcterms:W3CDTF">2020-11-30T12:27:57Z</dcterms:modified>
</cp:coreProperties>
</file>