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258" r:id="rId3"/>
    <p:sldId id="267" r:id="rId4"/>
    <p:sldId id="268" r:id="rId5"/>
    <p:sldId id="269" r:id="rId6"/>
    <p:sldId id="257" r:id="rId7"/>
    <p:sldId id="260" r:id="rId8"/>
    <p:sldId id="265" r:id="rId9"/>
    <p:sldId id="266" r:id="rId10"/>
    <p:sldId id="259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CC3399"/>
    <a:srgbClr val="0066CC"/>
    <a:srgbClr val="660033"/>
    <a:srgbClr val="003399"/>
    <a:srgbClr val="993366"/>
    <a:srgbClr val="CC00CC"/>
    <a:srgbClr val="990099"/>
    <a:srgbClr val="FF0066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088" y="-5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A7A04-856D-49B7-9D3A-B546E6BE0FA8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A83A2-F61A-49CC-A665-8477BEE4E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7959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A83A2-F61A-49CC-A665-8477BEE4E48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856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41C83-199D-4CFE-80A0-2197A2862401}" type="datetimeFigureOut">
              <a:rPr lang="ru-RU" smtClean="0"/>
              <a:pPr/>
              <a:t>21.11.2017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4B22538-8EE8-43E8-9BE4-6878313C29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pull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1"/>
            <a:ext cx="7560840" cy="2376264"/>
          </a:xfrm>
        </p:spPr>
        <p:txBody>
          <a:bodyPr>
            <a:noAutofit/>
          </a:bodyPr>
          <a:lstStyle/>
          <a:p>
            <a:r>
              <a:rPr lang="ru-RU" sz="106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М</a:t>
            </a:r>
            <a:r>
              <a:rPr lang="ru-RU" sz="106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ораль</a:t>
            </a:r>
            <a:endParaRPr lang="ru-RU" sz="106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58375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5361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Отличия морали от права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052736"/>
            <a:ext cx="4392488" cy="576064"/>
          </a:xfrm>
          <a:prstGeom prst="rect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Мораль (нормы морали)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1062755"/>
            <a:ext cx="4370784" cy="56604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Право (нормы права)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675656"/>
            <a:ext cx="4392488" cy="72480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Появилась раньше политики, права и государства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1675656"/>
            <a:ext cx="4370784" cy="710952"/>
          </a:xfrm>
          <a:prstGeom prst="rect">
            <a:avLst/>
          </a:prstGeom>
          <a:solidFill>
            <a:srgbClr val="33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Появилась позже морали 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4418856"/>
            <a:ext cx="4370784" cy="1314400"/>
          </a:xfrm>
          <a:prstGeom prst="rect">
            <a:avLst/>
          </a:prstGeom>
          <a:solidFill>
            <a:srgbClr val="33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Выражает волю государства, государственный подход к оценке общественных явлений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5733256"/>
            <a:ext cx="4370784" cy="914400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Устанавливаются и фиксируются государством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2400462"/>
            <a:ext cx="4370784" cy="2018393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Регулирует определенную  область общественных отношени</a:t>
            </a:r>
            <a:r>
              <a:rPr lang="ru-RU" dirty="0" smtClean="0"/>
              <a:t>й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2386608"/>
            <a:ext cx="4392488" cy="20322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Пронизывает все стороны человеческой жизни, все общественные отношения (в том числе и те, которые не подлежат правовому регулированию)</a:t>
            </a:r>
            <a:endParaRPr lang="ru-RU" sz="2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86230" y="5733256"/>
            <a:ext cx="4385770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Формулируется обществом (людьми)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4418856"/>
            <a:ext cx="4392488" cy="131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Выражает мнение общества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42659499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1216" y="1916832"/>
            <a:ext cx="4370784" cy="165618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Более широки по содержанию, дают большой простор для толкования и применения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764704"/>
            <a:ext cx="4392488" cy="1152128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Формулируются в письменном виде в юридических актах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188640"/>
            <a:ext cx="4392488" cy="5760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Право (нормы права)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1216" y="764704"/>
            <a:ext cx="4370784" cy="11521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Существуют и действуют как свод неписанных правил в виде поучений и притч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3576138"/>
            <a:ext cx="4392488" cy="1581053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 необходимых случаях реализация обеспечивается принудительными мерами государством либо потерпевшим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01216" y="3573016"/>
            <a:ext cx="4370784" cy="15841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Обеспечивается силой привычки, убежденностью, совестью, давлением общественного мнения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01216" y="188640"/>
            <a:ext cx="4370784" cy="57606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Мораль (нормы морали)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1927684"/>
            <a:ext cx="4392488" cy="1645332"/>
          </a:xfrm>
          <a:prstGeom prst="rect">
            <a:avLst/>
          </a:prstGeom>
          <a:solidFill>
            <a:srgbClr val="33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Более конкретны по содержанию, характеризуются определенностью формулировок</a:t>
            </a:r>
            <a:endParaRPr lang="ru-RU" sz="2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01216" y="5157191"/>
            <a:ext cx="4370784" cy="72008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Исполнять или нет, решает сам человек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562191" y="5157192"/>
            <a:ext cx="4402297" cy="720080"/>
          </a:xfrm>
          <a:prstGeom prst="rect">
            <a:avLst/>
          </a:prstGeom>
          <a:solidFill>
            <a:srgbClr val="333399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Обязательны для исполнения всеми</a:t>
            </a:r>
            <a:endParaRPr lang="ru-RU" sz="2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01216" y="5877272"/>
            <a:ext cx="4370784" cy="9807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Формулирует требования в абстрактной, абстрактно-всеобщей форме</a:t>
            </a:r>
            <a:endParaRPr lang="ru-RU" sz="20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562190" y="5877272"/>
            <a:ext cx="4402297" cy="980728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Дает четкую формулировку, что можно и  чего нельзя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4326540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572000" cy="46502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Мораль (нормы морали)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7821"/>
            <a:ext cx="4572000" cy="457200"/>
          </a:xfrm>
          <a:prstGeom prst="rect">
            <a:avLst/>
          </a:prstGeom>
          <a:solidFill>
            <a:srgbClr val="66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Право (нормы права)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1999" y="465021"/>
            <a:ext cx="4571999" cy="914400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Основывается на реальных условиях жизни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-15683" y="3429001"/>
            <a:ext cx="4571998" cy="10081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Не признает формального равенства («Кому больше дано, с того больший спрос»)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465021"/>
            <a:ext cx="4572000" cy="91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Показывает идеал поведения, к которому необходимо стремиться человеку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71998" y="2132856"/>
            <a:ext cx="4572000" cy="1296144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Существует единая и единственная система права в каждом государстве, каждом обществе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1379421"/>
            <a:ext cx="4571998" cy="753435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Регулирует только поступки, действия людей </a:t>
            </a:r>
            <a:endParaRPr lang="ru-RU" sz="2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2" y="3429000"/>
            <a:ext cx="4571998" cy="1008113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Исходит из формального равенства людей: равные требования к разным людям</a:t>
            </a:r>
            <a:endParaRPr lang="ru-RU" sz="2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-1" y="2134272"/>
            <a:ext cx="4571999" cy="1294728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Существуют различные моральные принципы и моральные установки людей, социальных групп, народов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-15686" y="1380837"/>
            <a:ext cx="4572000" cy="7534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Предъявляет требования к поступкам, мыслям и чувствам</a:t>
            </a:r>
            <a:endParaRPr lang="ru-RU" sz="2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-1" y="4437112"/>
            <a:ext cx="4556315" cy="216024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Для оценки поведения людей используют критерии:</a:t>
            </a:r>
          </a:p>
          <a:p>
            <a:pPr algn="ctr"/>
            <a:r>
              <a:rPr lang="ru-RU" sz="2000" b="1" dirty="0" smtClean="0"/>
              <a:t>«честно – нечестно»,</a:t>
            </a:r>
          </a:p>
          <a:p>
            <a:pPr algn="ctr"/>
            <a:r>
              <a:rPr lang="ru-RU" sz="2000" b="1" dirty="0" smtClean="0"/>
              <a:t>«нравственно – безнравственно»,</a:t>
            </a:r>
          </a:p>
          <a:p>
            <a:pPr algn="ctr"/>
            <a:r>
              <a:rPr lang="ru-RU" sz="2000" b="1" dirty="0" smtClean="0"/>
              <a:t>«справедливо – несправедливо» и др.</a:t>
            </a:r>
            <a:endParaRPr lang="ru-RU" sz="20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575390" y="4437112"/>
            <a:ext cx="4568608" cy="2160239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Для оценки поведения использует критерии:</a:t>
            </a:r>
          </a:p>
          <a:p>
            <a:pPr algn="ctr"/>
            <a:r>
              <a:rPr lang="ru-RU" sz="2000" b="1" dirty="0" smtClean="0"/>
              <a:t>«правомерно – неправомерно»,</a:t>
            </a:r>
          </a:p>
          <a:p>
            <a:pPr algn="ctr"/>
            <a:r>
              <a:rPr lang="ru-RU" sz="2000" b="1" dirty="0" smtClean="0"/>
              <a:t>«законно – незаконно» и др.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23492195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188640"/>
            <a:ext cx="4392488" cy="720080"/>
          </a:xfrm>
          <a:prstGeom prst="rect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Общее у морали и права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412954"/>
            <a:ext cx="3960440" cy="136797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Регулируют общественные отношения (поведение людей)</a:t>
            </a:r>
            <a:endParaRPr lang="ru-RU" sz="2100" b="1" dirty="0"/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5004048" y="1412954"/>
            <a:ext cx="3960440" cy="136797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Ориентируются на справедливость </a:t>
            </a:r>
            <a:endParaRPr lang="ru-RU" sz="21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7864" y="3501008"/>
            <a:ext cx="8836623" cy="115212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Чтобы правовые нормы работали, они по крайней мере не должны противоречить правилам морали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7863" y="5013176"/>
            <a:ext cx="8836623" cy="1058416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Чтобы моральные нормы работали, они должны превратиться в привычку</a:t>
            </a:r>
            <a:endParaRPr lang="ru-RU" sz="2400" b="1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267744" y="908720"/>
            <a:ext cx="0" cy="50423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660232" y="908720"/>
            <a:ext cx="0" cy="50423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809259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79208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Десять заповедей человечности </a:t>
            </a:r>
            <a:b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(раздумья академика Д.С. Лихачева)</a:t>
            </a:r>
            <a:endParaRPr lang="ru-RU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24744"/>
            <a:ext cx="8784976" cy="573325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Не убий и не начинай войны.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Не помысли народ свой врагом других народов.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Не укради и не присваивай труда брата своего.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Ищи в науке только истину и не пользуйся ею во зло ради корысти.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Уважай мысли и чувства братьев своих.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Чти родителей и прародителей своих и все сотворенное ими сохраняй и почитай.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Чти природу как матерь свою и помощницу.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Пусть труд и мысли твои будут трудом и мыслями свободного творца, а не раба.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Пусть живет все живое, мыслится мыслимое.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Пусть свободным будет все, ибо все рождается свободным.</a:t>
            </a:r>
            <a:endParaRPr lang="ru-RU" b="1" dirty="0"/>
          </a:p>
        </p:txBody>
      </p:sp>
      <p:pic>
        <p:nvPicPr>
          <p:cNvPr id="5" name="Picture 2" descr="C:\Users\Эльмира\Desktop\00e1fs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8784975" cy="66247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940160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50704" y="204486"/>
            <a:ext cx="2595736" cy="22884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Форма обществен-</a:t>
            </a:r>
          </a:p>
          <a:p>
            <a:pPr algn="ctr"/>
            <a:r>
              <a:rPr lang="ru-RU" sz="2400" b="1" dirty="0" err="1" smtClean="0"/>
              <a:t>ного</a:t>
            </a:r>
            <a:r>
              <a:rPr lang="ru-RU" sz="2400" b="1" dirty="0" smtClean="0"/>
              <a:t> сознания 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67202" y="3789040"/>
            <a:ext cx="2175582" cy="257153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Явление культурно-</a:t>
            </a:r>
            <a:r>
              <a:rPr lang="ru-RU" sz="2400" b="1" dirty="0" err="1" smtClean="0"/>
              <a:t>историчес</a:t>
            </a:r>
            <a:r>
              <a:rPr lang="ru-RU" sz="2400" b="1" dirty="0" smtClean="0"/>
              <a:t>-кое, классовое 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47048" y="204486"/>
            <a:ext cx="2595736" cy="300849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Сформирова-лась</a:t>
            </a:r>
            <a:r>
              <a:rPr lang="ru-RU" sz="2400" b="1" dirty="0" smtClean="0"/>
              <a:t> вместе с </a:t>
            </a:r>
          </a:p>
          <a:p>
            <a:pPr algn="ctr"/>
            <a:r>
              <a:rPr lang="ru-RU" sz="2400" b="1" dirty="0" err="1"/>
              <a:t>в</a:t>
            </a:r>
            <a:r>
              <a:rPr lang="ru-RU" sz="2400" b="1" dirty="0" err="1" smtClean="0"/>
              <a:t>озникнове-нием</a:t>
            </a:r>
            <a:r>
              <a:rPr lang="ru-RU" sz="2400" b="1" dirty="0" smtClean="0"/>
              <a:t> человеческого общества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1216" y="204486"/>
            <a:ext cx="2595736" cy="300849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Предмет изучения этики 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5720" y="3789040"/>
            <a:ext cx="2196039" cy="257058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Связана со всеми сферами обществен-ной жизни</a:t>
            </a:r>
            <a:endParaRPr lang="ru-RU" sz="2400" b="1" dirty="0"/>
          </a:p>
        </p:txBody>
      </p:sp>
      <p:sp>
        <p:nvSpPr>
          <p:cNvPr id="9" name="Овал 8"/>
          <p:cNvSpPr/>
          <p:nvPr/>
        </p:nvSpPr>
        <p:spPr>
          <a:xfrm>
            <a:off x="2884360" y="4077072"/>
            <a:ext cx="3503240" cy="127444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Мораль </a:t>
            </a:r>
            <a:endParaRPr lang="ru-RU" sz="4000" b="1" dirty="0"/>
          </a:p>
        </p:txBody>
      </p:sp>
      <p:cxnSp>
        <p:nvCxnSpPr>
          <p:cNvPr id="11" name="Прямая соединительная линия 10"/>
          <p:cNvCxnSpPr>
            <a:stCxn id="9" idx="0"/>
          </p:cNvCxnSpPr>
          <p:nvPr/>
        </p:nvCxnSpPr>
        <p:spPr>
          <a:xfrm flipV="1">
            <a:off x="4635980" y="2492896"/>
            <a:ext cx="0" cy="15841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5508104" y="3212976"/>
            <a:ext cx="838944" cy="93610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796952" y="3212976"/>
            <a:ext cx="982960" cy="93610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652120" y="5229200"/>
            <a:ext cx="111508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411759" y="5229200"/>
            <a:ext cx="122413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132098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784976" cy="597666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Мораль – совокупность правил поведения, производных от представлений людей о добре и зле, справедливости и несправедливости, хорошем и плохом, исполнение которых является следствием внутреннего  убеждения человека либо воздействия на него силы общественного мнения. </a:t>
            </a:r>
            <a:endParaRPr lang="ru-RU" sz="3200" b="1" dirty="0"/>
          </a:p>
        </p:txBody>
      </p:sp>
      <p:pic>
        <p:nvPicPr>
          <p:cNvPr id="5" name="Picture 2" descr="C:\Users\Эльмира\Desktop\mora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6120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79717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784976" cy="576064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Функции морали 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980728"/>
            <a:ext cx="8136904" cy="927332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Раскрывает духовный потенциал личности как достойного члена общества, «очеловечивает  человека»</a:t>
            </a:r>
            <a:endParaRPr lang="ru-RU" sz="21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47978" y="3691880"/>
            <a:ext cx="8116510" cy="1033264"/>
          </a:xfrm>
          <a:prstGeom prst="rect">
            <a:avLst/>
          </a:prstGeom>
          <a:solidFill>
            <a:srgbClr val="99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Общество оценивает не только практические действия людей,  но и их мотивы, побуждения и намерения</a:t>
            </a:r>
            <a:endParaRPr lang="ru-RU" sz="21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47978" y="4941168"/>
            <a:ext cx="8116510" cy="1584176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Формирование в каждом индивиде способности относительно самостоятельно вырабатывать и направлять свою линию поведения в обществе без повседневного внешнего контроля </a:t>
            </a:r>
            <a:endParaRPr lang="ru-RU" sz="2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47978" y="2708920"/>
            <a:ext cx="8116510" cy="792088"/>
          </a:xfrm>
          <a:prstGeom prst="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Воспитание высоко нравственной личности как члена гуманного общества</a:t>
            </a:r>
            <a:endParaRPr lang="ru-RU" sz="21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2081598"/>
            <a:ext cx="8136904" cy="457200"/>
          </a:xfrm>
          <a:prstGeom prst="rect">
            <a:avLst/>
          </a:prstGeom>
          <a:solidFill>
            <a:srgbClr val="99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Выбор морали раскрывает свободу личности</a:t>
            </a:r>
            <a:endParaRPr lang="ru-RU" sz="2100" b="1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79512" y="764704"/>
            <a:ext cx="0" cy="5112568"/>
          </a:xfrm>
          <a:prstGeom prst="line">
            <a:avLst/>
          </a:prstGeom>
          <a:ln w="571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9512" y="5877272"/>
            <a:ext cx="668466" cy="0"/>
          </a:xfrm>
          <a:prstGeom prst="line">
            <a:avLst/>
          </a:prstGeom>
          <a:ln w="571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6" idx="1"/>
          </p:cNvCxnSpPr>
          <p:nvPr/>
        </p:nvCxnSpPr>
        <p:spPr>
          <a:xfrm>
            <a:off x="179512" y="4208512"/>
            <a:ext cx="668466" cy="0"/>
          </a:xfrm>
          <a:prstGeom prst="line">
            <a:avLst/>
          </a:prstGeom>
          <a:ln w="571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5" idx="1"/>
          </p:cNvCxnSpPr>
          <p:nvPr/>
        </p:nvCxnSpPr>
        <p:spPr>
          <a:xfrm flipV="1">
            <a:off x="179512" y="1444394"/>
            <a:ext cx="648072" cy="6466"/>
          </a:xfrm>
          <a:prstGeom prst="line">
            <a:avLst/>
          </a:prstGeom>
          <a:ln w="571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8" idx="1"/>
          </p:cNvCxnSpPr>
          <p:nvPr/>
        </p:nvCxnSpPr>
        <p:spPr>
          <a:xfrm>
            <a:off x="179512" y="3104964"/>
            <a:ext cx="668466" cy="0"/>
          </a:xfrm>
          <a:prstGeom prst="line">
            <a:avLst/>
          </a:prstGeom>
          <a:ln w="571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endCxn id="9" idx="1"/>
          </p:cNvCxnSpPr>
          <p:nvPr/>
        </p:nvCxnSpPr>
        <p:spPr>
          <a:xfrm>
            <a:off x="179512" y="2310198"/>
            <a:ext cx="648072" cy="0"/>
          </a:xfrm>
          <a:prstGeom prst="line">
            <a:avLst/>
          </a:prstGeom>
          <a:ln w="571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84938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51520"/>
            <a:ext cx="2736304" cy="5929808"/>
          </a:xfrm>
          <a:prstGeom prst="rect">
            <a:avLst/>
          </a:prstGeom>
          <a:solidFill>
            <a:srgbClr val="66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Совесть – </a:t>
            </a:r>
          </a:p>
          <a:p>
            <a:pPr algn="ctr"/>
            <a:r>
              <a:rPr lang="ru-RU" sz="2400" b="1" dirty="0" smtClean="0"/>
              <a:t>этическая категория, выражающая высшую форму способности личности к моральному самоконтрол</a:t>
            </a:r>
            <a:r>
              <a:rPr lang="ru-RU" dirty="0" smtClean="0"/>
              <a:t>ю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28184" y="451520"/>
            <a:ext cx="2723937" cy="5929808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Честь –</a:t>
            </a:r>
          </a:p>
          <a:p>
            <a:pPr algn="ctr"/>
            <a:r>
              <a:rPr lang="ru-RU" sz="2400" b="1" dirty="0" smtClean="0"/>
              <a:t>этическая категория, включающая в себя моменты осознания индивидом своего общественного значения и признания этого значения со стороны общества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03848" y="451520"/>
            <a:ext cx="2740705" cy="5929808"/>
          </a:xfrm>
          <a:prstGeom prst="rect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Чувство собственного достоинства – </a:t>
            </a:r>
            <a:r>
              <a:rPr lang="ru-RU" sz="2400" b="1" dirty="0" smtClean="0"/>
              <a:t>самооценка личности, осознание ею своих качеств, способностей, </a:t>
            </a:r>
            <a:r>
              <a:rPr lang="ru-RU" sz="2400" b="1" dirty="0" err="1" smtClean="0"/>
              <a:t>мировоззре-ния</a:t>
            </a:r>
            <a:r>
              <a:rPr lang="ru-RU" sz="2400" b="1" dirty="0" smtClean="0"/>
              <a:t>, выполненного долга и общественного значения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15405631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72114" y="260648"/>
            <a:ext cx="504056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700" b="1" dirty="0" smtClean="0"/>
              <a:t>Задачи морали </a:t>
            </a:r>
            <a:endParaRPr lang="ru-RU" sz="27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204864"/>
            <a:ext cx="2664296" cy="792088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/>
              <a:t>Оценивать </a:t>
            </a:r>
            <a:endParaRPr lang="ru-RU" sz="2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9852" y="2204864"/>
            <a:ext cx="2664296" cy="792088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/>
              <a:t>Регулировать </a:t>
            </a:r>
            <a:endParaRPr lang="ru-RU" sz="2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28184" y="2204864"/>
            <a:ext cx="2664296" cy="792088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/>
              <a:t>Воспитывать </a:t>
            </a:r>
            <a:endParaRPr lang="ru-RU" sz="2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502" y="3003700"/>
            <a:ext cx="2660313" cy="366566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Определять хорошее и плохое, добро и зло, а также идеалы и ценности; уметь правильно оценивать общественное мнение 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9852" y="2996951"/>
            <a:ext cx="2664296" cy="367240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Направлять деятельность  человека, общества на гуманные цели,  на достижение добра, а также изменять человека или общество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28184" y="3003700"/>
            <a:ext cx="2664296" cy="366566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Воздействовать на человека с целью развития его способностей, формирования знаний, умений, человеческих качеств, а также придания воспитанию правильной ориентации</a:t>
            </a:r>
            <a:endParaRPr lang="ru-RU" sz="2000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1475656" y="1175048"/>
            <a:ext cx="1080120" cy="102981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516216" y="1175048"/>
            <a:ext cx="1152128" cy="102981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4" idx="2"/>
            <a:endCxn id="6" idx="0"/>
          </p:cNvCxnSpPr>
          <p:nvPr/>
        </p:nvCxnSpPr>
        <p:spPr>
          <a:xfrm flipH="1">
            <a:off x="4572000" y="1175048"/>
            <a:ext cx="20394" cy="102981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405984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41648" y="163488"/>
            <a:ext cx="3034208" cy="160932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Категории (общие понятия) морали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0"/>
            <a:ext cx="4752528" cy="19168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Добро и зло, честь и совесть, долг и справедливость, добродетель, достоинство, стыд, правда, ответственность и др.</a:t>
            </a:r>
            <a:endParaRPr lang="ru-RU" sz="2200" b="1" dirty="0"/>
          </a:p>
        </p:txBody>
      </p:sp>
      <p:cxnSp>
        <p:nvCxnSpPr>
          <p:cNvPr id="7" name="Прямая со стрелкой 6"/>
          <p:cNvCxnSpPr>
            <a:endCxn id="5" idx="1"/>
          </p:cNvCxnSpPr>
          <p:nvPr/>
        </p:nvCxnSpPr>
        <p:spPr>
          <a:xfrm flipV="1">
            <a:off x="3275856" y="958416"/>
            <a:ext cx="936104" cy="11460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4" idx="6"/>
          </p:cNvCxnSpPr>
          <p:nvPr/>
        </p:nvCxnSpPr>
        <p:spPr>
          <a:xfrm>
            <a:off x="3275856" y="968152"/>
            <a:ext cx="936104" cy="804664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3275856" y="163488"/>
            <a:ext cx="936104" cy="804664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3275856" y="565820"/>
            <a:ext cx="936104" cy="404056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6"/>
          </p:cNvCxnSpPr>
          <p:nvPr/>
        </p:nvCxnSpPr>
        <p:spPr>
          <a:xfrm>
            <a:off x="3275856" y="968152"/>
            <a:ext cx="936104" cy="403194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16140" y="4509120"/>
            <a:ext cx="8722840" cy="188080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Я освобождаю человека от унижающей химеры, которая называется совестью…</a:t>
            </a:r>
          </a:p>
          <a:p>
            <a:pPr algn="ctr"/>
            <a:endParaRPr lang="ru-RU" sz="2800" b="1" dirty="0"/>
          </a:p>
          <a:p>
            <a:pPr algn="r"/>
            <a:r>
              <a:rPr lang="ru-RU" sz="2800" b="1" dirty="0" smtClean="0"/>
              <a:t>А. Гитлер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20835" y="2276872"/>
            <a:ext cx="8763272" cy="2016224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Совесть есть память общества, усвояемая отдельным лицом.</a:t>
            </a:r>
          </a:p>
          <a:p>
            <a:pPr algn="ctr"/>
            <a:endParaRPr lang="ru-RU" sz="2800" b="1" dirty="0" smtClean="0"/>
          </a:p>
          <a:p>
            <a:pPr algn="r"/>
            <a:r>
              <a:rPr lang="ru-RU" sz="2800" b="1" i="1" dirty="0" smtClean="0"/>
              <a:t>Л.Н. Толстой</a:t>
            </a:r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xmlns="" val="42757971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5486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Мораль, нравственность, этика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620688"/>
            <a:ext cx="676875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/>
              <a:t>Соотношение морали и нравственности</a:t>
            </a:r>
            <a:endParaRPr lang="ru-RU" sz="23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916832"/>
            <a:ext cx="4248472" cy="72008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мораль = нравственность</a:t>
            </a:r>
            <a:endParaRPr lang="ru-RU" sz="2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05294" y="3571306"/>
            <a:ext cx="3168352" cy="554360"/>
          </a:xfrm>
          <a:prstGeom prst="rect">
            <a:avLst/>
          </a:prstGeom>
          <a:solidFill>
            <a:srgbClr val="66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Мораль </a:t>
            </a:r>
            <a:endParaRPr lang="ru-RU" sz="2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89694" y="1916832"/>
            <a:ext cx="4246802" cy="72008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мораль ≠ нравственность </a:t>
            </a:r>
            <a:endParaRPr lang="ru-RU" sz="2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834455" y="3571306"/>
            <a:ext cx="3168352" cy="554360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Нравственность </a:t>
            </a:r>
            <a:endParaRPr lang="ru-RU" sz="2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873646" y="4125666"/>
            <a:ext cx="3136304" cy="225566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Это область практических поступков, практического поведения, реальных дел и действий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99792" y="4125666"/>
            <a:ext cx="3168352" cy="22556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Это форма сознания, результат, продукт размышления о жизни, делах, поступках людей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5834455" y="2636912"/>
            <a:ext cx="1078640" cy="934394"/>
          </a:xfrm>
          <a:prstGeom prst="line">
            <a:avLst/>
          </a:prstGeom>
          <a:ln w="571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2303748" y="1268760"/>
            <a:ext cx="540060" cy="6480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7" idx="0"/>
          </p:cNvCxnSpPr>
          <p:nvPr/>
        </p:nvCxnSpPr>
        <p:spPr>
          <a:xfrm>
            <a:off x="6228184" y="1268760"/>
            <a:ext cx="684911" cy="64807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C:\Users\Эльмира\Desktop\morals and ethics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09120"/>
            <a:ext cx="2543175" cy="19073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619706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5361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Соотношение морали и этики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084168" y="3140968"/>
            <a:ext cx="2736304" cy="266429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Этика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516216" y="4005064"/>
            <a:ext cx="1872208" cy="170247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>
                <a:solidFill>
                  <a:srgbClr val="002060"/>
                </a:solidFill>
              </a:rPr>
              <a:t>М</a:t>
            </a:r>
            <a:r>
              <a:rPr lang="ru-RU" sz="2100" b="1" dirty="0" smtClean="0">
                <a:solidFill>
                  <a:srgbClr val="002060"/>
                </a:solidFill>
              </a:rPr>
              <a:t>ораль</a:t>
            </a:r>
            <a:endParaRPr lang="ru-RU" sz="21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H="1" flipV="1">
            <a:off x="211663" y="928149"/>
            <a:ext cx="8752824" cy="89038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Этика – это все моральные  нормы (ценности), систематически изложенные.  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1663" y="1988840"/>
            <a:ext cx="8752824" cy="91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Мораль – признанные нормы (ценности), реализуемые в жизни. 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8213" y="3164306"/>
            <a:ext cx="5728489" cy="169199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Во всем, как хотите, чтобы другие поступали с вами, поступайте и вы с ними. </a:t>
            </a:r>
          </a:p>
          <a:p>
            <a:pPr algn="ctr"/>
            <a:r>
              <a:rPr lang="ru-RU" sz="2000" b="1" i="1" dirty="0" smtClean="0"/>
              <a:t>Библейская заповедь («золотое правило» морали)</a:t>
            </a:r>
            <a:endParaRPr lang="ru-RU" sz="2000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1662" y="5085184"/>
            <a:ext cx="5725039" cy="17728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Мораль, или нравственность, - правила поведения людей и принятые в обществе взгляды на добро и зло, честь и совесть, долг и справедливость.</a:t>
            </a:r>
            <a:endParaRPr lang="ru-RU" sz="2100" b="1" dirty="0"/>
          </a:p>
        </p:txBody>
      </p:sp>
    </p:spTree>
    <p:extLst>
      <p:ext uri="{BB962C8B-B14F-4D97-AF65-F5344CB8AC3E}">
        <p14:creationId xmlns:p14="http://schemas.microsoft.com/office/powerpoint/2010/main" xmlns="" val="16500158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497</TotalTime>
  <Words>875</Words>
  <Application>Microsoft Office PowerPoint</Application>
  <PresentationFormat>Экран (4:3)</PresentationFormat>
  <Paragraphs>113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Официальная</vt:lpstr>
      <vt:lpstr>Мораль</vt:lpstr>
      <vt:lpstr>Слайд 2</vt:lpstr>
      <vt:lpstr>Слайд 3</vt:lpstr>
      <vt:lpstr>Слайд 4</vt:lpstr>
      <vt:lpstr>Слайд 5</vt:lpstr>
      <vt:lpstr>Слайд 6</vt:lpstr>
      <vt:lpstr>Слайд 7</vt:lpstr>
      <vt:lpstr>Мораль, нравственность, этика </vt:lpstr>
      <vt:lpstr>Соотношение морали и этики</vt:lpstr>
      <vt:lpstr>Отличия морали от права</vt:lpstr>
      <vt:lpstr>Слайд 11</vt:lpstr>
      <vt:lpstr>Слайд 12</vt:lpstr>
      <vt:lpstr>Слайд 13</vt:lpstr>
      <vt:lpstr>Десять заповедей человечности  (раздумья академика Д.С. Лихачева)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Мораль</dc:title>
  <dc:creator>USER</dc:creator>
  <cp:lastModifiedBy>Владелец</cp:lastModifiedBy>
  <cp:revision>41</cp:revision>
  <dcterms:created xsi:type="dcterms:W3CDTF">2015-04-02T09:35:19Z</dcterms:created>
  <dcterms:modified xsi:type="dcterms:W3CDTF">2017-11-21T13:25:23Z</dcterms:modified>
</cp:coreProperties>
</file>