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87" r:id="rId5"/>
    <p:sldId id="260" r:id="rId6"/>
    <p:sldId id="261" r:id="rId7"/>
    <p:sldId id="288" r:id="rId8"/>
    <p:sldId id="269" r:id="rId9"/>
    <p:sldId id="271" r:id="rId10"/>
    <p:sldId id="289" r:id="rId11"/>
    <p:sldId id="290" r:id="rId12"/>
    <p:sldId id="266" r:id="rId13"/>
    <p:sldId id="278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75" autoAdjust="0"/>
    <p:restoredTop sz="94660"/>
  </p:normalViewPr>
  <p:slideViewPr>
    <p:cSldViewPr>
      <p:cViewPr varScale="1">
        <p:scale>
          <a:sx n="68" d="100"/>
          <a:sy n="68" d="100"/>
        </p:scale>
        <p:origin x="-111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BFFEB90-709E-4F8B-9BD6-E1D5517FA792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E0DE568-9C58-46DA-9874-CE00191190FF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94990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42706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807452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45909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161411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816187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489914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603740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316618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203DF-7804-403B-9F78-333962FA981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496850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39634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ECA5C-BCF3-4B78-8371-FEBA7776EEFB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104643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50776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4194686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1A5F4-DA63-4857-BB52-51286A91958B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404864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D46D7-9D21-4C63-9F63-75D1CDA6042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977928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36968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CDA5F-55C8-4DF5-81BA-8E84A3F0A28F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676683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94E94BD-7528-4196-8F46-2DA422BF255C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33016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 rot="21420000">
            <a:off x="236569" y="1032220"/>
            <a:ext cx="7533524" cy="2377715"/>
          </a:xfrm>
        </p:spPr>
        <p:txBody>
          <a:bodyPr>
            <a:normAutofit/>
          </a:bodyPr>
          <a:lstStyle/>
          <a:p>
            <a:r>
              <a:rPr lang="ru-RU" altLang="ru-RU" sz="4400" dirty="0" smtClean="0"/>
              <a:t>общегосударственное противодействие терроризму</a:t>
            </a:r>
            <a:endParaRPr lang="en-US" alt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0" name="AutoShape 12"/>
          <p:cNvSpPr>
            <a:spLocks noChangeArrowheads="1"/>
          </p:cNvSpPr>
          <p:nvPr/>
        </p:nvSpPr>
        <p:spPr bwMode="gray">
          <a:xfrm>
            <a:off x="395536" y="1892300"/>
            <a:ext cx="7699586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gray">
          <a:xfrm>
            <a:off x="683568" y="2059046"/>
            <a:ext cx="690785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Подход, анализ причин возникновения и распространения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терроризма</a:t>
            </a:r>
            <a:endParaRPr lang="ru-RU" alt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en-US" altLang="ru-RU" sz="1600" b="1" dirty="0">
              <a:solidFill>
                <a:srgbClr val="000000"/>
              </a:solidFill>
            </a:endParaRPr>
          </a:p>
        </p:txBody>
      </p:sp>
      <p:sp>
        <p:nvSpPr>
          <p:cNvPr id="22545" name="AutoShape 17"/>
          <p:cNvSpPr>
            <a:spLocks noChangeArrowheads="1"/>
          </p:cNvSpPr>
          <p:nvPr/>
        </p:nvSpPr>
        <p:spPr bwMode="gray">
          <a:xfrm>
            <a:off x="395536" y="3019445"/>
            <a:ext cx="7757864" cy="553571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gray">
          <a:xfrm>
            <a:off x="395536" y="3114828"/>
            <a:ext cx="741682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Разграничения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функций и зоны ответственности противодействия террориз</a:t>
            </a:r>
            <a:r>
              <a:rPr lang="ru-RU" alt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</a:t>
            </a:r>
          </a:p>
          <a:p>
            <a:pPr>
              <a:spcBef>
                <a:spcPct val="50000"/>
              </a:spcBef>
            </a:pPr>
            <a:endParaRPr lang="ru-RU" altLang="ru-RU" sz="1600" dirty="0">
              <a:solidFill>
                <a:srgbClr val="000000"/>
              </a:solidFill>
            </a:endParaRPr>
          </a:p>
        </p:txBody>
      </p:sp>
      <p:sp>
        <p:nvSpPr>
          <p:cNvPr id="22547" name="AutoShape 19"/>
          <p:cNvSpPr>
            <a:spLocks noChangeArrowheads="1"/>
          </p:cNvSpPr>
          <p:nvPr/>
        </p:nvSpPr>
        <p:spPr bwMode="gray">
          <a:xfrm>
            <a:off x="389065" y="3831604"/>
            <a:ext cx="7699586" cy="812453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gray">
          <a:xfrm>
            <a:off x="525736" y="4002553"/>
            <a:ext cx="754909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Своевременное решение задач включающие в себя аппаратные комплексы.</a:t>
            </a:r>
          </a:p>
          <a:p>
            <a:pPr>
              <a:spcBef>
                <a:spcPct val="50000"/>
              </a:spcBef>
            </a:pPr>
            <a:endParaRPr lang="en-US" altLang="ru-RU" sz="1600" b="1" dirty="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332" y="147509"/>
            <a:ext cx="8481124" cy="1151965"/>
          </a:xfrm>
        </p:spPr>
        <p:txBody>
          <a:bodyPr/>
          <a:lstStyle/>
          <a:p>
            <a:r>
              <a:rPr lang="ru-RU" altLang="ru-RU" sz="3600" dirty="0" smtClean="0"/>
              <a:t>Организация </a:t>
            </a:r>
            <a:r>
              <a:rPr lang="ru-RU" altLang="ru-RU" sz="3600" dirty="0"/>
              <a:t>борьбы с </a:t>
            </a:r>
            <a:r>
              <a:rPr lang="ru-RU" altLang="ru-RU" sz="3600" dirty="0" smtClean="0"/>
              <a:t>терроризмом</a:t>
            </a:r>
            <a:endParaRPr lang="en-US" alt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08730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0" name="AutoShape 12"/>
          <p:cNvSpPr>
            <a:spLocks noChangeArrowheads="1"/>
          </p:cNvSpPr>
          <p:nvPr/>
        </p:nvSpPr>
        <p:spPr bwMode="gray">
          <a:xfrm>
            <a:off x="395536" y="1892300"/>
            <a:ext cx="7699586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gray">
          <a:xfrm>
            <a:off x="683568" y="2059046"/>
            <a:ext cx="69078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Недопущение человеческих потерь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altLang="ru-RU" sz="1600" b="1" dirty="0">
              <a:solidFill>
                <a:srgbClr val="000000"/>
              </a:solidFill>
            </a:endParaRPr>
          </a:p>
        </p:txBody>
      </p:sp>
      <p:sp>
        <p:nvSpPr>
          <p:cNvPr id="22545" name="AutoShape 17"/>
          <p:cNvSpPr>
            <a:spLocks noChangeArrowheads="1"/>
          </p:cNvSpPr>
          <p:nvPr/>
        </p:nvSpPr>
        <p:spPr bwMode="gray">
          <a:xfrm>
            <a:off x="395536" y="3019445"/>
            <a:ext cx="7757864" cy="775566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gray">
          <a:xfrm>
            <a:off x="395536" y="3010980"/>
            <a:ext cx="741682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Своевременное проведение аварийно-спасательных работ при совершении террористического акта, оказание медпомощи</a:t>
            </a:r>
          </a:p>
          <a:p>
            <a:pPr>
              <a:spcBef>
                <a:spcPct val="50000"/>
              </a:spcBef>
            </a:pPr>
            <a:endParaRPr lang="ru-RU" altLang="ru-RU" sz="1600" dirty="0">
              <a:solidFill>
                <a:srgbClr val="000000"/>
              </a:solidFill>
            </a:endParaRPr>
          </a:p>
        </p:txBody>
      </p:sp>
      <p:sp>
        <p:nvSpPr>
          <p:cNvPr id="22547" name="AutoShape 19"/>
          <p:cNvSpPr>
            <a:spLocks noChangeArrowheads="1"/>
          </p:cNvSpPr>
          <p:nvPr/>
        </p:nvSpPr>
        <p:spPr bwMode="gray">
          <a:xfrm>
            <a:off x="350758" y="4172542"/>
            <a:ext cx="7699586" cy="812453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gray">
          <a:xfrm>
            <a:off x="501245" y="4371584"/>
            <a:ext cx="75490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Восстановление повреждённых  или разрушенных объектов в результате террористического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акта</a:t>
            </a:r>
            <a:endParaRPr lang="en-US" alt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332" y="147509"/>
            <a:ext cx="8481124" cy="1151965"/>
          </a:xfrm>
        </p:spPr>
        <p:txBody>
          <a:bodyPr/>
          <a:lstStyle/>
          <a:p>
            <a:r>
              <a:rPr lang="ru-RU" altLang="ru-RU" sz="3600" dirty="0" smtClean="0"/>
              <a:t>Минимизация </a:t>
            </a:r>
            <a:r>
              <a:rPr lang="ru-RU" altLang="ru-RU" sz="3600" dirty="0"/>
              <a:t>последствий проявления </a:t>
            </a:r>
            <a:r>
              <a:rPr lang="ru-RU" altLang="ru-RU" sz="3600" dirty="0" smtClean="0"/>
              <a:t>терроризма:</a:t>
            </a:r>
            <a:endParaRPr lang="en-US" alt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84219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27" name="Group 19"/>
          <p:cNvGrpSpPr>
            <a:grpSpLocks/>
          </p:cNvGrpSpPr>
          <p:nvPr/>
        </p:nvGrpSpPr>
        <p:grpSpPr bwMode="auto">
          <a:xfrm>
            <a:off x="11994" y="102011"/>
            <a:ext cx="7958137" cy="1936750"/>
            <a:chOff x="528" y="2736"/>
            <a:chExt cx="5013" cy="1220"/>
          </a:xfrm>
        </p:grpSpPr>
        <p:sp>
          <p:nvSpPr>
            <p:cNvPr id="17428" name="AutoShape 20"/>
            <p:cNvSpPr>
              <a:spLocks noChangeArrowheads="1"/>
            </p:cNvSpPr>
            <p:nvPr/>
          </p:nvSpPr>
          <p:spPr bwMode="ltGray">
            <a:xfrm>
              <a:off x="1456" y="2934"/>
              <a:ext cx="4085" cy="78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tint val="42353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19050" algn="ctr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29" name="Rectangle 21"/>
            <p:cNvSpPr>
              <a:spLocks noChangeArrowheads="1"/>
            </p:cNvSpPr>
            <p:nvPr/>
          </p:nvSpPr>
          <p:spPr bwMode="auto">
            <a:xfrm>
              <a:off x="1783" y="3023"/>
              <a:ext cx="3667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buClr>
                  <a:srgbClr val="D7181F"/>
                </a:buClr>
                <a:buFont typeface="Wingdings" panose="05000000000000000000" pitchFamily="2" charset="2"/>
                <a:buNone/>
              </a:pPr>
              <a:r>
                <a:rPr lang="ru-RU" alt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 антитеррористической деятельности могут привлекаться представители силовых ведомств</a:t>
              </a:r>
              <a:endParaRPr lang="en-US" alt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430" name="Picture 22" descr="YG_circle0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2736"/>
              <a:ext cx="1220" cy="1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411" name="Freeform 3"/>
          <p:cNvSpPr>
            <a:spLocks/>
          </p:cNvSpPr>
          <p:nvPr/>
        </p:nvSpPr>
        <p:spPr bwMode="gray">
          <a:xfrm>
            <a:off x="2973388" y="3332163"/>
            <a:ext cx="1900237" cy="1376362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412" name="Freeform 4"/>
          <p:cNvSpPr>
            <a:spLocks/>
          </p:cNvSpPr>
          <p:nvPr/>
        </p:nvSpPr>
        <p:spPr bwMode="gray">
          <a:xfrm>
            <a:off x="4892675" y="3267075"/>
            <a:ext cx="366713" cy="1562100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413" name="Freeform 5"/>
          <p:cNvSpPr>
            <a:spLocks/>
          </p:cNvSpPr>
          <p:nvPr/>
        </p:nvSpPr>
        <p:spPr bwMode="gray">
          <a:xfrm flipH="1">
            <a:off x="5292725" y="3332163"/>
            <a:ext cx="1900238" cy="1376362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7414" name="Group 6"/>
          <p:cNvGrpSpPr>
            <a:grpSpLocks/>
          </p:cNvGrpSpPr>
          <p:nvPr/>
        </p:nvGrpSpPr>
        <p:grpSpPr bwMode="auto">
          <a:xfrm>
            <a:off x="670228" y="2143790"/>
            <a:ext cx="1362075" cy="1322388"/>
            <a:chOff x="4320" y="1152"/>
            <a:chExt cx="414" cy="402"/>
          </a:xfrm>
        </p:grpSpPr>
        <p:sp>
          <p:nvSpPr>
            <p:cNvPr id="17415" name="AutoShape 7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16" name="Freeform 8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48627"/>
                    <a:invGamma/>
                  </a:schemeClr>
                </a:gs>
                <a:gs pos="50000">
                  <a:schemeClr val="folHlink">
                    <a:alpha val="0"/>
                  </a:schemeClr>
                </a:gs>
                <a:gs pos="100000">
                  <a:schemeClr val="fol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17" name="Rectangle 9"/>
          <p:cNvSpPr>
            <a:spLocks noChangeArrowheads="1"/>
          </p:cNvSpPr>
          <p:nvPr/>
        </p:nvSpPr>
        <p:spPr bwMode="gray">
          <a:xfrm>
            <a:off x="1038519" y="2606708"/>
            <a:ext cx="625491" cy="36933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flatTx/>
          </a:bodyPr>
          <a:lstStyle/>
          <a:p>
            <a:pPr algn="ctr"/>
            <a:r>
              <a:rPr lang="ru-RU" altLang="ru-RU" dirty="0" smtClean="0">
                <a:solidFill>
                  <a:srgbClr val="FFFFFF"/>
                </a:solidFill>
              </a:rPr>
              <a:t>ФСБ</a:t>
            </a:r>
            <a:endParaRPr lang="en-US" altLang="ru-RU" dirty="0">
              <a:solidFill>
                <a:srgbClr val="FFFFFF"/>
              </a:solidFill>
            </a:endParaRPr>
          </a:p>
        </p:txBody>
      </p:sp>
      <p:grpSp>
        <p:nvGrpSpPr>
          <p:cNvPr id="17418" name="Group 10"/>
          <p:cNvGrpSpPr>
            <a:grpSpLocks/>
          </p:cNvGrpSpPr>
          <p:nvPr/>
        </p:nvGrpSpPr>
        <p:grpSpPr bwMode="auto">
          <a:xfrm>
            <a:off x="2979325" y="2167250"/>
            <a:ext cx="1755570" cy="1322388"/>
            <a:chOff x="4320" y="1152"/>
            <a:chExt cx="414" cy="402"/>
          </a:xfrm>
        </p:grpSpPr>
        <p:sp>
          <p:nvSpPr>
            <p:cNvPr id="17419" name="AutoShape 11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20" name="Freeform 12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421" name="Group 13"/>
          <p:cNvGrpSpPr>
            <a:grpSpLocks/>
          </p:cNvGrpSpPr>
          <p:nvPr/>
        </p:nvGrpSpPr>
        <p:grpSpPr bwMode="auto">
          <a:xfrm>
            <a:off x="6011863" y="2152091"/>
            <a:ext cx="1362075" cy="1322388"/>
            <a:chOff x="4320" y="1152"/>
            <a:chExt cx="414" cy="402"/>
          </a:xfrm>
        </p:grpSpPr>
        <p:sp>
          <p:nvSpPr>
            <p:cNvPr id="17422" name="AutoShape 14"/>
            <p:cNvSpPr>
              <a:spLocks noChangeArrowheads="1"/>
            </p:cNvSpPr>
            <p:nvPr/>
          </p:nvSpPr>
          <p:spPr bwMode="gray">
            <a:xfrm>
              <a:off x="4320" y="1152"/>
              <a:ext cx="414" cy="402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23" name="Freeform 15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>
                <a:gd name="T0" fmla="*/ 118 w 596"/>
                <a:gd name="T1" fmla="*/ 0 h 598"/>
                <a:gd name="T2" fmla="*/ 0 w 596"/>
                <a:gd name="T3" fmla="*/ 118 h 598"/>
                <a:gd name="T4" fmla="*/ 0 w 596"/>
                <a:gd name="T5" fmla="*/ 589 h 598"/>
                <a:gd name="T6" fmla="*/ 161 w 596"/>
                <a:gd name="T7" fmla="*/ 174 h 598"/>
                <a:gd name="T8" fmla="*/ 589 w 596"/>
                <a:gd name="T9" fmla="*/ 0 h 598"/>
                <a:gd name="T10" fmla="*/ 118 w 596"/>
                <a:gd name="T11" fmla="*/ 0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50000">
                  <a:schemeClr val="hlink">
                    <a:alpha val="0"/>
                  </a:schemeClr>
                </a:gs>
                <a:gs pos="100000">
                  <a:schemeClr val="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24" name="Rectangle 16"/>
          <p:cNvSpPr>
            <a:spLocks noChangeArrowheads="1"/>
          </p:cNvSpPr>
          <p:nvPr/>
        </p:nvSpPr>
        <p:spPr bwMode="gray">
          <a:xfrm>
            <a:off x="3089578" y="2620318"/>
            <a:ext cx="1475083" cy="36933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flatTx/>
          </a:bodyPr>
          <a:lstStyle/>
          <a:p>
            <a:pPr algn="ctr"/>
            <a:r>
              <a:rPr lang="ru-RU" altLang="ru-RU" dirty="0" err="1" smtClean="0">
                <a:solidFill>
                  <a:srgbClr val="FFFFFF"/>
                </a:solidFill>
              </a:rPr>
              <a:t>Россгвардия</a:t>
            </a:r>
            <a:endParaRPr lang="en-US" altLang="ru-RU" dirty="0">
              <a:solidFill>
                <a:srgbClr val="FFFFFF"/>
              </a:solidFill>
            </a:endParaRPr>
          </a:p>
        </p:txBody>
      </p:sp>
      <p:sp>
        <p:nvSpPr>
          <p:cNvPr id="17425" name="Rectangle 17"/>
          <p:cNvSpPr>
            <a:spLocks noChangeArrowheads="1"/>
          </p:cNvSpPr>
          <p:nvPr/>
        </p:nvSpPr>
        <p:spPr bwMode="gray">
          <a:xfrm>
            <a:off x="6143636" y="2524125"/>
            <a:ext cx="941116" cy="36933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/>
            <a:r>
              <a:rPr lang="ru-RU" altLang="ru-RU" dirty="0" smtClean="0">
                <a:solidFill>
                  <a:srgbClr val="FFFFFF"/>
                </a:solidFill>
              </a:rPr>
              <a:t>ГО</a:t>
            </a:r>
            <a:endParaRPr lang="en-US" altLang="ru-RU" dirty="0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04896" y="3769101"/>
            <a:ext cx="3042734" cy="17269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403" y="168468"/>
            <a:ext cx="967932" cy="1829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69238"/>
            <a:ext cx="8465384" cy="1151965"/>
          </a:xfrm>
        </p:spPr>
        <p:txBody>
          <a:bodyPr/>
          <a:lstStyle/>
          <a:p>
            <a:pPr algn="ctr"/>
            <a:r>
              <a:rPr lang="ru-RU" altLang="ru-RU" sz="2800" dirty="0" smtClean="0"/>
              <a:t>НАПРАВЛЕНИЯ </a:t>
            </a:r>
            <a:r>
              <a:rPr lang="ru-RU" altLang="ru-RU" sz="2800" dirty="0"/>
              <a:t>ИНФОРМАЦИОННОГО ПРОТИВОДЕЙСТВИЯ </a:t>
            </a:r>
            <a:r>
              <a:rPr lang="ru-RU" altLang="ru-RU" sz="2800" dirty="0" smtClean="0"/>
              <a:t>ТЕРРОРИЗМУ</a:t>
            </a:r>
            <a:r>
              <a:rPr lang="ru-RU" altLang="ru-RU" dirty="0" smtClean="0"/>
              <a:t>:</a:t>
            </a:r>
            <a:endParaRPr lang="en-US" altLang="ru-RU" dirty="0"/>
          </a:p>
        </p:txBody>
      </p:sp>
      <p:sp>
        <p:nvSpPr>
          <p:cNvPr id="30723" name="AutoShape 3"/>
          <p:cNvSpPr>
            <a:spLocks noChangeArrowheads="1"/>
          </p:cNvSpPr>
          <p:nvPr/>
        </p:nvSpPr>
        <p:spPr bwMode="gray">
          <a:xfrm>
            <a:off x="4940300" y="1571612"/>
            <a:ext cx="3808164" cy="1045345"/>
          </a:xfrm>
          <a:prstGeom prst="bevel">
            <a:avLst>
              <a:gd name="adj" fmla="val 12639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EAEAE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gray">
          <a:xfrm>
            <a:off x="4057360" y="2951391"/>
            <a:ext cx="3341688" cy="583546"/>
          </a:xfrm>
          <a:prstGeom prst="bevel">
            <a:avLst>
              <a:gd name="adj" fmla="val 12639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EAEAE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ltGray">
          <a:xfrm>
            <a:off x="2928926" y="4071942"/>
            <a:ext cx="3341687" cy="642942"/>
          </a:xfrm>
          <a:prstGeom prst="bevel">
            <a:avLst>
              <a:gd name="adj" fmla="val 1040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EAEAE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gray">
          <a:xfrm>
            <a:off x="2046825" y="5187623"/>
            <a:ext cx="4463008" cy="427037"/>
          </a:xfrm>
          <a:prstGeom prst="bevel">
            <a:avLst>
              <a:gd name="adj" fmla="val 12639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EAEAE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27" name="Freeform 7"/>
          <p:cNvSpPr>
            <a:spLocks/>
          </p:cNvSpPr>
          <p:nvPr/>
        </p:nvSpPr>
        <p:spPr bwMode="gray">
          <a:xfrm rot="18320416" flipH="1">
            <a:off x="3832225" y="2152651"/>
            <a:ext cx="1074737" cy="60166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D05656">
                  <a:gamma/>
                  <a:tint val="50980"/>
                  <a:invGamma/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8" name="Freeform 8"/>
          <p:cNvSpPr>
            <a:spLocks/>
          </p:cNvSpPr>
          <p:nvPr/>
        </p:nvSpPr>
        <p:spPr bwMode="gray">
          <a:xfrm rot="18320416" flipH="1">
            <a:off x="2795588" y="3316287"/>
            <a:ext cx="1074738" cy="601663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D05656">
                  <a:gamma/>
                  <a:tint val="50980"/>
                  <a:invGamma/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9" name="Freeform 9"/>
          <p:cNvSpPr>
            <a:spLocks/>
          </p:cNvSpPr>
          <p:nvPr/>
        </p:nvSpPr>
        <p:spPr bwMode="gray">
          <a:xfrm rot="18320416" flipH="1">
            <a:off x="1860550" y="4525963"/>
            <a:ext cx="1074738" cy="60166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D05656">
                  <a:gamma/>
                  <a:tint val="50980"/>
                  <a:invGamma/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4079028" y="3000372"/>
            <a:ext cx="335049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пропагандистское обеспечение</a:t>
            </a:r>
          </a:p>
          <a:p>
            <a:pPr algn="ctr" eaLnBrk="0" hangingPunct="0"/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5000625" y="1643050"/>
            <a:ext cx="371627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информационно-аналитическое обеспечение противодействия терроризму и </a:t>
            </a:r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экстремизму</a:t>
            </a:r>
            <a:endParaRPr lang="en-US" alt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3011488" y="4152900"/>
            <a:ext cx="27035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идеологическое</a:t>
            </a:r>
            <a:endParaRPr lang="en-US" alt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2103110" y="5214950"/>
            <a:ext cx="33051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образовательное направление</a:t>
            </a:r>
          </a:p>
          <a:p>
            <a:pPr algn="ctr" eaLnBrk="0" hangingPunct="0"/>
            <a:endParaRPr lang="en-US" alt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42852"/>
            <a:ext cx="8103001" cy="1413777"/>
          </a:xfrm>
        </p:spPr>
        <p:txBody>
          <a:bodyPr/>
          <a:lstStyle/>
          <a:p>
            <a:pPr algn="ctr"/>
            <a:r>
              <a:rPr lang="ru-RU" sz="2000" dirty="0" smtClean="0"/>
              <a:t> </a:t>
            </a:r>
            <a:r>
              <a:rPr lang="ru-RU" sz="2000" dirty="0"/>
              <a:t>Проанализируйте и охарактеризуйте основные направления, которым осуществляется противодействие терроризму в Российской Федерации. Приведите известные вам примеры противодействия терроризму </a:t>
            </a:r>
            <a:endParaRPr lang="en-US" altLang="ru-RU" sz="2000" dirty="0"/>
          </a:p>
        </p:txBody>
      </p:sp>
      <p:graphicFrame>
        <p:nvGraphicFramePr>
          <p:cNvPr id="1638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8208767"/>
              </p:ext>
            </p:extLst>
          </p:nvPr>
        </p:nvGraphicFramePr>
        <p:xfrm>
          <a:off x="611558" y="1760586"/>
          <a:ext cx="7840292" cy="3570352"/>
        </p:xfrm>
        <a:graphic>
          <a:graphicData uri="http://schemas.openxmlformats.org/drawingml/2006/table">
            <a:tbl>
              <a:tblPr/>
              <a:tblGrid>
                <a:gridCol w="3384378">
                  <a:extLst>
                    <a:ext uri="{9D8B030D-6E8A-4147-A177-3AD203B41FA5}">
                      <a16:colId xmlns:a16="http://schemas.microsoft.com/office/drawing/2014/main" xmlns="" val="149507737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771616439"/>
                    </a:ext>
                  </a:extLst>
                </a:gridCol>
                <a:gridCol w="2655714">
                  <a:extLst>
                    <a:ext uri="{9D8B030D-6E8A-4147-A177-3AD203B41FA5}">
                      <a16:colId xmlns:a16="http://schemas.microsoft.com/office/drawing/2014/main" xmlns="" val="2973946047"/>
                    </a:ext>
                  </a:extLst>
                </a:gridCol>
              </a:tblGrid>
              <a:tr h="558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Общая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характеристика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направления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Конкретный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пример противодействия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терроризму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3972805"/>
                  </a:ext>
                </a:extLst>
              </a:tr>
              <a:tr h="547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9D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9D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9D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8343232"/>
                  </a:ext>
                </a:extLst>
              </a:tr>
              <a:tr h="517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54046203"/>
                  </a:ext>
                </a:extLst>
              </a:tr>
              <a:tr h="517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9D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9D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9D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2985250"/>
                  </a:ext>
                </a:extLst>
              </a:tr>
              <a:tr h="547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13060907"/>
                  </a:ext>
                </a:extLst>
              </a:tr>
              <a:tr h="5175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9D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9D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9D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2209650"/>
                  </a:ext>
                </a:extLst>
              </a:tr>
            </a:tbl>
          </a:graphicData>
        </a:graphic>
      </p:graphicFrame>
      <p:sp>
        <p:nvSpPr>
          <p:cNvPr id="16431" name="Text Box 47"/>
          <p:cNvSpPr txBox="1">
            <a:spLocks noChangeArrowheads="1"/>
          </p:cNvSpPr>
          <p:nvPr/>
        </p:nvSpPr>
        <p:spPr bwMode="auto">
          <a:xfrm>
            <a:off x="626791" y="1747018"/>
            <a:ext cx="35805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C0C0C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Направления противодействия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терроризму</a:t>
            </a:r>
            <a:endParaRPr lang="en-US" alt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514351" y="685802"/>
            <a:ext cx="7797662" cy="938256"/>
          </a:xfrm>
        </p:spPr>
        <p:txBody>
          <a:bodyPr/>
          <a:lstStyle/>
          <a:p>
            <a:r>
              <a:rPr lang="ru-RU" altLang="ru-RU" sz="3600" dirty="0" smtClean="0"/>
              <a:t>методы террористических актов</a:t>
            </a:r>
            <a:endParaRPr lang="en-US" altLang="ru-RU" sz="3600" dirty="0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gray">
          <a:xfrm>
            <a:off x="2362200" y="4854575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gray">
          <a:xfrm rot="3419336">
            <a:off x="2078037" y="427831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  <a:contourClr>
              <a:schemeClr val="folHlink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gray">
          <a:xfrm>
            <a:off x="2133600" y="43211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ru-RU" sz="24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gray">
          <a:xfrm>
            <a:off x="2445113" y="2263031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gray">
          <a:xfrm rot="3419336">
            <a:off x="2011359" y="181138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  <a:contourClr>
              <a:schemeClr val="accent1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gray">
          <a:xfrm>
            <a:off x="3429000" y="1851025"/>
            <a:ext cx="28328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400" dirty="0" smtClean="0"/>
              <a:t>Обстрел из за сады</a:t>
            </a:r>
            <a:endParaRPr lang="en-US" altLang="ru-RU" sz="2400" dirty="0"/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gray">
          <a:xfrm>
            <a:off x="2133600" y="18065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ru-RU" sz="2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gray">
          <a:xfrm>
            <a:off x="2362200" y="3178175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gray">
          <a:xfrm rot="3419336">
            <a:off x="2078037" y="26019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  <a:contourClr>
              <a:schemeClr val="accent2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gray">
          <a:xfrm>
            <a:off x="2133600" y="26447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ru-RU" sz="2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gray">
          <a:xfrm>
            <a:off x="2363788" y="4014788"/>
            <a:ext cx="4799012" cy="1587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gray">
          <a:xfrm rot="3419336">
            <a:off x="2078037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  <a:contourClr>
              <a:schemeClr val="hlink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gray">
          <a:xfrm>
            <a:off x="2133600" y="34829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ru-RU"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146" name="Line 26"/>
          <p:cNvSpPr>
            <a:spLocks noChangeShapeType="1"/>
          </p:cNvSpPr>
          <p:nvPr/>
        </p:nvSpPr>
        <p:spPr bwMode="gray">
          <a:xfrm>
            <a:off x="2362200" y="5715000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ltGray">
          <a:xfrm rot="3419336">
            <a:off x="2078037" y="5138738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  <a:contourClr>
              <a:srgbClr val="990099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gray">
          <a:xfrm>
            <a:off x="2133600" y="51816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ru-RU" sz="2400" b="1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gray">
          <a:xfrm>
            <a:off x="3429000" y="2713038"/>
            <a:ext cx="52854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400" dirty="0" smtClean="0"/>
              <a:t>Обстрел из движущегося автомобиля</a:t>
            </a:r>
            <a:endParaRPr lang="en-US" altLang="ru-RU" sz="2400" dirty="0"/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gray">
          <a:xfrm>
            <a:off x="3074510" y="3577927"/>
            <a:ext cx="50305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400" dirty="0"/>
              <a:t>п</a:t>
            </a:r>
            <a:r>
              <a:rPr lang="ru-RU" altLang="ru-RU" sz="2400" dirty="0" smtClean="0"/>
              <a:t>рименение отравляющих веществ</a:t>
            </a:r>
            <a:endParaRPr lang="en-US" altLang="ru-RU" sz="2400" dirty="0"/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gray">
          <a:xfrm>
            <a:off x="2987824" y="4394200"/>
            <a:ext cx="26997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altLang="ru-RU" sz="2400" dirty="0"/>
              <a:t>п</a:t>
            </a:r>
            <a:r>
              <a:rPr lang="ru-RU" altLang="ru-RU" sz="2400" dirty="0" smtClean="0"/>
              <a:t>охищение людей</a:t>
            </a:r>
            <a:endParaRPr lang="en-US" altLang="ru-RU" sz="2400" dirty="0"/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gray">
          <a:xfrm>
            <a:off x="2987824" y="4984403"/>
            <a:ext cx="43813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 smtClean="0"/>
              <a:t>минирование </a:t>
            </a:r>
            <a:r>
              <a:rPr lang="ru-RU" sz="2400" dirty="0"/>
              <a:t>мест с большим </a:t>
            </a:r>
            <a:r>
              <a:rPr lang="ru-RU" sz="2400" dirty="0" smtClean="0"/>
              <a:t> </a:t>
            </a:r>
          </a:p>
          <a:p>
            <a:pPr eaLnBrk="0" hangingPunct="0"/>
            <a:r>
              <a:rPr lang="ru-RU" sz="2400" dirty="0" smtClean="0"/>
              <a:t>скоплением </a:t>
            </a:r>
            <a:r>
              <a:rPr lang="ru-RU" sz="2400" dirty="0"/>
              <a:t>людей </a:t>
            </a:r>
            <a:endParaRPr lang="en-US" alt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217" y="271931"/>
            <a:ext cx="8132501" cy="1151965"/>
          </a:xfrm>
        </p:spPr>
        <p:txBody>
          <a:bodyPr/>
          <a:lstStyle/>
          <a:p>
            <a:r>
              <a:rPr lang="ru-RU" altLang="ru-RU" sz="3600" dirty="0" smtClean="0"/>
              <a:t>Развитие </a:t>
            </a:r>
            <a:r>
              <a:rPr lang="ru-RU" altLang="ru-RU" sz="3600" dirty="0"/>
              <a:t>нормативной базы </a:t>
            </a:r>
            <a:br>
              <a:rPr lang="ru-RU" altLang="ru-RU" sz="3600" dirty="0"/>
            </a:br>
            <a:r>
              <a:rPr lang="ru-RU" altLang="ru-RU" sz="3600" dirty="0"/>
              <a:t>в сфере противодействия </a:t>
            </a:r>
            <a:r>
              <a:rPr lang="ru-RU" altLang="ru-RU" sz="3600" dirty="0" smtClean="0"/>
              <a:t>терроризму</a:t>
            </a:r>
            <a:endParaRPr lang="en-US" altLang="ru-RU" sz="3600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idx="1"/>
          </p:nvPr>
        </p:nvSpPr>
        <p:spPr bwMode="black">
          <a:xfrm>
            <a:off x="539552" y="1523264"/>
            <a:ext cx="7234237" cy="3498850"/>
          </a:xfrm>
          <a:noFill/>
          <a:ln/>
        </p:spPr>
        <p:txBody>
          <a:bodyPr>
            <a:normAutofit fontScale="62500" lnSpcReduction="20000"/>
          </a:bodyPr>
          <a:lstStyle/>
          <a:p>
            <a:r>
              <a:rPr lang="ru-RU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Указ </a:t>
            </a:r>
            <a:r>
              <a:rPr lang="ru-RU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Президента Российской Федерации от 13 сентября 2004 </a:t>
            </a:r>
            <a:r>
              <a:rPr lang="ru-RU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«О неотложных мерах по повышению эффективности борьбы с терроризмом»</a:t>
            </a:r>
          </a:p>
          <a:p>
            <a:r>
              <a:rPr lang="ru-RU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6 марта 2006 года № 35   </a:t>
            </a:r>
            <a:r>
              <a:rPr lang="ru-RU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 противодействии терроризму» </a:t>
            </a:r>
          </a:p>
          <a:p>
            <a:r>
              <a:rPr lang="ru-RU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15 февраля 2006 года № 116   </a:t>
            </a:r>
            <a:r>
              <a:rPr lang="ru-RU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«О мерах по противодействию терроризму» </a:t>
            </a:r>
          </a:p>
          <a:p>
            <a:r>
              <a:rPr lang="ru-RU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4 мая 2008 г. № 333</a:t>
            </a:r>
            <a:br>
              <a:rPr lang="ru-RU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«О компетенции федеральных органов исполнительной власти, руководство деятельностью которых осуществляет Правительство Российской Федерации, в области противодействия терроризму»</a:t>
            </a:r>
          </a:p>
          <a:p>
            <a:pPr marL="457200" lvl="1" indent="0">
              <a:buNone/>
            </a:pPr>
            <a:r>
              <a:rPr lang="en-US" altLang="ru-RU" sz="2000" b="1" dirty="0"/>
              <a:t/>
            </a:r>
            <a:br>
              <a:rPr lang="en-US" altLang="ru-RU" sz="2000" b="1" dirty="0"/>
            </a:br>
            <a:endParaRPr lang="en-US" alt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217" y="271931"/>
            <a:ext cx="8132501" cy="1151965"/>
          </a:xfrm>
        </p:spPr>
        <p:txBody>
          <a:bodyPr/>
          <a:lstStyle/>
          <a:p>
            <a:r>
              <a:rPr lang="ru-RU" altLang="ru-RU" sz="3600" dirty="0" smtClean="0"/>
              <a:t>Общегосударственная система противодействия терроризму</a:t>
            </a:r>
            <a:endParaRPr lang="en-US" altLang="ru-RU" sz="3600" dirty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idx="1"/>
          </p:nvPr>
        </p:nvSpPr>
        <p:spPr bwMode="black">
          <a:xfrm>
            <a:off x="285217" y="1291537"/>
            <a:ext cx="8352928" cy="3417904"/>
          </a:xfrm>
          <a:noFill/>
          <a:ln/>
        </p:spPr>
        <p:txBody>
          <a:bodyPr>
            <a:normAutofit lnSpcReduction="10000"/>
          </a:bodyPr>
          <a:lstStyle/>
          <a:p>
            <a:r>
              <a:rPr lang="ru-RU" alt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Совокупность субъектов противодействия терроризму и нормативных правовых актов, регулирующих их деятельность по их выявлению , профилактике, пресечению раскрытию и расследованию террористической деятельности, ликвидация последствий проявлений терроризма.</a:t>
            </a:r>
            <a:endParaRPr lang="ru-RU" alt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ru-RU" sz="2000" b="1" dirty="0"/>
              <a:t/>
            </a:r>
            <a:br>
              <a:rPr lang="en-US" altLang="ru-RU" sz="2000" b="1" dirty="0"/>
            </a:br>
            <a:endParaRPr lang="en-US" alt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3883315"/>
            <a:ext cx="2524004" cy="165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333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1" y="685801"/>
            <a:ext cx="7797662" cy="761999"/>
          </a:xfrm>
        </p:spPr>
        <p:txBody>
          <a:bodyPr/>
          <a:lstStyle/>
          <a:p>
            <a:r>
              <a:rPr lang="ru-RU" altLang="ru-RU" sz="3600" dirty="0" smtClean="0"/>
              <a:t>субъекты противодействия терроризму</a:t>
            </a:r>
            <a:endParaRPr lang="en-US" altLang="ru-RU" sz="3600" dirty="0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gray">
          <a:xfrm>
            <a:off x="3141952" y="2214554"/>
            <a:ext cx="2587625" cy="3276771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D7D7D7">
                  <a:gamma/>
                  <a:tint val="4314"/>
                  <a:invGamma/>
                </a:srgbClr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gray">
          <a:xfrm>
            <a:off x="5960376" y="2285992"/>
            <a:ext cx="2587625" cy="3186121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D7D7D7">
                  <a:gamma/>
                  <a:tint val="4314"/>
                  <a:invGamma/>
                </a:srgbClr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1269" name="Group 5"/>
          <p:cNvGrpSpPr>
            <a:grpSpLocks/>
          </p:cNvGrpSpPr>
          <p:nvPr/>
        </p:nvGrpSpPr>
        <p:grpSpPr bwMode="auto">
          <a:xfrm>
            <a:off x="6072198" y="1571612"/>
            <a:ext cx="2355850" cy="1000132"/>
            <a:chOff x="3964" y="2071"/>
            <a:chExt cx="1484" cy="330"/>
          </a:xfrm>
        </p:grpSpPr>
        <p:sp>
          <p:nvSpPr>
            <p:cNvPr id="11270" name="AutoShape 6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38100" algn="ctr">
              <a:solidFill>
                <a:srgbClr val="FFFFFF">
                  <a:alpha val="7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1" name="AutoShape 7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2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rgbClr val="FFFFFF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273" name="Group 9"/>
          <p:cNvGrpSpPr>
            <a:grpSpLocks/>
          </p:cNvGrpSpPr>
          <p:nvPr/>
        </p:nvGrpSpPr>
        <p:grpSpPr bwMode="auto">
          <a:xfrm>
            <a:off x="3214678" y="1571612"/>
            <a:ext cx="2355850" cy="928694"/>
            <a:chOff x="2140" y="2071"/>
            <a:chExt cx="1484" cy="330"/>
          </a:xfrm>
        </p:grpSpPr>
        <p:sp>
          <p:nvSpPr>
            <p:cNvPr id="11274" name="AutoShape 10"/>
            <p:cNvSpPr>
              <a:spLocks noChangeArrowheads="1"/>
            </p:cNvSpPr>
            <p:nvPr/>
          </p:nvSpPr>
          <p:spPr bwMode="ltGray">
            <a:xfrm>
              <a:off x="2140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38100" algn="ctr">
              <a:solidFill>
                <a:srgbClr val="FFFFFF">
                  <a:alpha val="7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5" name="AutoShape 11"/>
            <p:cNvSpPr>
              <a:spLocks noChangeArrowheads="1"/>
            </p:cNvSpPr>
            <p:nvPr/>
          </p:nvSpPr>
          <p:spPr bwMode="ltGray">
            <a:xfrm>
              <a:off x="2163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folHlink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rgbClr val="FFFFFF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277" name="AutoShape 13"/>
          <p:cNvSpPr>
            <a:spLocks noChangeArrowheads="1"/>
          </p:cNvSpPr>
          <p:nvPr/>
        </p:nvSpPr>
        <p:spPr bwMode="gray">
          <a:xfrm>
            <a:off x="214282" y="2214554"/>
            <a:ext cx="2696871" cy="3269757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D7D7D7">
                  <a:gamma/>
                  <a:tint val="4314"/>
                  <a:invGamma/>
                </a:srgbClr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78" name="AutoShape 14"/>
          <p:cNvSpPr>
            <a:spLocks noChangeArrowheads="1"/>
          </p:cNvSpPr>
          <p:nvPr/>
        </p:nvSpPr>
        <p:spPr bwMode="ltGray">
          <a:xfrm>
            <a:off x="428596" y="1571612"/>
            <a:ext cx="2424112" cy="857256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38100" algn="ctr">
            <a:solidFill>
              <a:srgbClr val="FFFFFF">
                <a:alpha val="70000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gray">
          <a:xfrm>
            <a:off x="371153" y="2571744"/>
            <a:ext cx="249237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200" dirty="0" smtClean="0">
                <a:solidFill>
                  <a:srgbClr val="000000"/>
                </a:solidFill>
              </a:rPr>
              <a:t>Уполномоченные</a:t>
            </a:r>
            <a:r>
              <a:rPr lang="ru-RU" altLang="ru-RU" sz="2400" dirty="0" smtClean="0">
                <a:solidFill>
                  <a:srgbClr val="000000"/>
                </a:solidFill>
              </a:rPr>
              <a:t> органы </a:t>
            </a:r>
            <a:r>
              <a:rPr lang="ru-RU" altLang="ru-RU" sz="2400" dirty="0">
                <a:solidFill>
                  <a:srgbClr val="000000"/>
                </a:solidFill>
              </a:rPr>
              <a:t>государственной </a:t>
            </a:r>
            <a:r>
              <a:rPr lang="ru-RU" altLang="ru-RU" sz="2400" dirty="0" smtClean="0">
                <a:solidFill>
                  <a:srgbClr val="000000"/>
                </a:solidFill>
              </a:rPr>
              <a:t>власти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gray">
          <a:xfrm>
            <a:off x="3294352" y="2857497"/>
            <a:ext cx="250666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 smtClean="0">
                <a:solidFill>
                  <a:srgbClr val="000000"/>
                </a:solidFill>
              </a:rPr>
              <a:t>Органы </a:t>
            </a:r>
            <a:endParaRPr lang="ru-RU" altLang="ru-RU" sz="2400" dirty="0" smtClean="0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altLang="ru-RU" sz="2400" dirty="0" smtClean="0">
                <a:solidFill>
                  <a:srgbClr val="000000"/>
                </a:solidFill>
              </a:rPr>
              <a:t>местного </a:t>
            </a:r>
            <a:r>
              <a:rPr lang="ru-RU" altLang="ru-RU" sz="2400" dirty="0" smtClean="0">
                <a:solidFill>
                  <a:srgbClr val="000000"/>
                </a:solidFill>
              </a:rPr>
              <a:t>самоуправления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gray">
          <a:xfrm>
            <a:off x="6076263" y="3000372"/>
            <a:ext cx="25066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2400" b="1" dirty="0">
                <a:solidFill>
                  <a:srgbClr val="000000"/>
                </a:solidFill>
              </a:rPr>
              <a:t> </a:t>
            </a:r>
            <a:r>
              <a:rPr lang="ru-RU" altLang="ru-RU" sz="2400" dirty="0" smtClean="0">
                <a:solidFill>
                  <a:srgbClr val="000000"/>
                </a:solidFill>
              </a:rPr>
              <a:t>Граждане оказывающие содействие</a:t>
            </a:r>
            <a:endParaRPr lang="en-US" alt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298" y="121253"/>
            <a:ext cx="7797662" cy="1307483"/>
          </a:xfrm>
        </p:spPr>
        <p:txBody>
          <a:bodyPr/>
          <a:lstStyle/>
          <a:p>
            <a:r>
              <a:rPr lang="ru-RU" altLang="ru-RU" sz="2800" dirty="0" smtClean="0"/>
              <a:t>Схема </a:t>
            </a:r>
            <a:r>
              <a:rPr lang="ru-RU" altLang="ru-RU" sz="2800" dirty="0"/>
              <a:t>координации деятельности</a:t>
            </a:r>
            <a:br>
              <a:rPr lang="ru-RU" altLang="ru-RU" sz="2800" dirty="0"/>
            </a:br>
            <a:r>
              <a:rPr lang="ru-RU" altLang="ru-RU" sz="2800" dirty="0"/>
              <a:t>по противодействию терроризму в Российской Федерации</a:t>
            </a:r>
            <a:br>
              <a:rPr lang="ru-RU" altLang="ru-RU" sz="2800" dirty="0"/>
            </a:br>
            <a:endParaRPr lang="en-US" altLang="ru-RU" sz="2800" dirty="0"/>
          </a:p>
        </p:txBody>
      </p:sp>
      <p:sp>
        <p:nvSpPr>
          <p:cNvPr id="12291" name="Oval 3"/>
          <p:cNvSpPr>
            <a:spLocks noChangeArrowheads="1"/>
          </p:cNvSpPr>
          <p:nvPr/>
        </p:nvSpPr>
        <p:spPr bwMode="gray">
          <a:xfrm>
            <a:off x="2895600" y="2365375"/>
            <a:ext cx="2743200" cy="2743200"/>
          </a:xfrm>
          <a:prstGeom prst="ellipse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2" name="Oval 4"/>
          <p:cNvSpPr>
            <a:spLocks noChangeArrowheads="1"/>
          </p:cNvSpPr>
          <p:nvPr/>
        </p:nvSpPr>
        <p:spPr bwMode="gray">
          <a:xfrm>
            <a:off x="4038600" y="2879725"/>
            <a:ext cx="1619250" cy="1619250"/>
          </a:xfrm>
          <a:prstGeom prst="ellipse">
            <a:avLst/>
          </a:prstGeom>
          <a:solidFill>
            <a:srgbClr val="DCDCDC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gray">
          <a:xfrm>
            <a:off x="3276600" y="3660775"/>
            <a:ext cx="15240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gray">
          <a:xfrm>
            <a:off x="4114800" y="2517775"/>
            <a:ext cx="914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gray">
          <a:xfrm flipH="1">
            <a:off x="4210050" y="4041775"/>
            <a:ext cx="819150" cy="140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gray">
          <a:xfrm>
            <a:off x="5410200" y="3965575"/>
            <a:ext cx="2286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gray">
          <a:xfrm flipV="1">
            <a:off x="3205522" y="2571193"/>
            <a:ext cx="2264601" cy="87843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8" name="Oval 10"/>
          <p:cNvSpPr>
            <a:spLocks noChangeArrowheads="1"/>
          </p:cNvSpPr>
          <p:nvPr/>
        </p:nvSpPr>
        <p:spPr bwMode="gray">
          <a:xfrm>
            <a:off x="4676775" y="3270250"/>
            <a:ext cx="895350" cy="895350"/>
          </a:xfrm>
          <a:prstGeom prst="ellipse">
            <a:avLst/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2299" name="Group 11"/>
          <p:cNvGrpSpPr>
            <a:grpSpLocks/>
          </p:cNvGrpSpPr>
          <p:nvPr/>
        </p:nvGrpSpPr>
        <p:grpSpPr bwMode="auto">
          <a:xfrm>
            <a:off x="939877" y="1072447"/>
            <a:ext cx="3974354" cy="2022437"/>
            <a:chOff x="2000" y="994"/>
            <a:chExt cx="851" cy="886"/>
          </a:xfrm>
        </p:grpSpPr>
        <p:sp>
          <p:nvSpPr>
            <p:cNvPr id="12300" name="Oval 12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2301" name="Group 13"/>
            <p:cNvGrpSpPr>
              <a:grpSpLocks/>
            </p:cNvGrpSpPr>
            <p:nvPr/>
          </p:nvGrpSpPr>
          <p:grpSpPr bwMode="auto">
            <a:xfrm>
              <a:off x="2000" y="1031"/>
              <a:ext cx="768" cy="849"/>
              <a:chOff x="3855" y="1593"/>
              <a:chExt cx="1051" cy="1163"/>
            </a:xfrm>
          </p:grpSpPr>
          <p:pic>
            <p:nvPicPr>
              <p:cNvPr id="12302" name="Picture 14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303" name="Oval 15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2304" name="Picture 16" descr="light_shadow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14285"/>
              <a:stretch>
                <a:fillRect/>
              </a:stretch>
            </p:blipFill>
            <p:spPr bwMode="gray">
              <a:xfrm>
                <a:off x="3855" y="1632"/>
                <a:ext cx="811" cy="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2305" name="Group 17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2306" name="Group 18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2307" name="AutoShape 19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08" name="AutoShape 20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09" name="AutoShape 21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10" name="AutoShape 22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11" name="Group 23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2312" name="AutoShape 24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13" name="AutoShape 25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14" name="AutoShape 26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15" name="AutoShape 27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2316" name="Group 28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2317" name="Group 29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2318" name="AutoShape 30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19" name="AutoShape 31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20" name="AutoShape 32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21" name="AutoShape 33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322" name="Group 34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2323" name="AutoShape 35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24" name="AutoShape 36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25" name="AutoShape 37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26" name="AutoShape 38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2327" name="Rectangle 39"/>
            <p:cNvSpPr>
              <a:spLocks noChangeArrowheads="1"/>
            </p:cNvSpPr>
            <p:nvPr/>
          </p:nvSpPr>
          <p:spPr bwMode="gray">
            <a:xfrm>
              <a:off x="2089" y="994"/>
              <a:ext cx="762" cy="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square">
              <a:spAutoFit/>
              <a:flatTx/>
            </a:bodyPr>
            <a:lstStyle/>
            <a:p>
              <a:pPr algn="ctr"/>
              <a:r>
                <a:rPr lang="ru-RU" altLang="ru-RU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Аппарат </a:t>
              </a:r>
              <a:endPara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alt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Национального</a:t>
              </a:r>
            </a:p>
            <a:p>
              <a:pPr algn="ctr"/>
              <a:r>
                <a:rPr lang="ru-RU" alt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антитеррористического</a:t>
              </a:r>
            </a:p>
            <a:p>
              <a:pPr algn="ctr"/>
              <a:r>
                <a:rPr lang="ru-RU" alt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комитета и </a:t>
              </a:r>
            </a:p>
            <a:p>
              <a:pPr algn="ctr"/>
              <a:r>
                <a:rPr lang="ru-RU" alt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Федерального оперативного </a:t>
              </a:r>
              <a:r>
                <a:rPr lang="ru-RU" altLang="ru-RU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штаба</a:t>
              </a:r>
              <a:endParaRPr lang="en-US" alt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28" name="Group 40"/>
          <p:cNvGrpSpPr>
            <a:grpSpLocks/>
          </p:cNvGrpSpPr>
          <p:nvPr/>
        </p:nvGrpSpPr>
        <p:grpSpPr bwMode="auto">
          <a:xfrm>
            <a:off x="367796" y="3081295"/>
            <a:ext cx="3289804" cy="1384300"/>
            <a:chOff x="1956" y="1008"/>
            <a:chExt cx="918" cy="872"/>
          </a:xfrm>
        </p:grpSpPr>
        <p:sp>
          <p:nvSpPr>
            <p:cNvPr id="12329" name="Oval 41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2330" name="Group 42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2331" name="Picture 43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332" name="Oval 44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2333" name="Picture 45" descr="light_shadow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2334" name="Group 46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2335" name="Group 47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2336" name="AutoShape 48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37" name="AutoShape 49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38" name="AutoShape 50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39" name="AutoShape 51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40" name="Group 52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2341" name="AutoShape 53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42" name="AutoShape 54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43" name="AutoShape 55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44" name="AutoShape 56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2345" name="Group 57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2346" name="Group 5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2347" name="AutoShape 59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48" name="AutoShape 60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49" name="AutoShape 61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50" name="AutoShape 62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351" name="Group 6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2352" name="AutoShape 64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53" name="AutoShape 65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54" name="AutoShape 66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55" name="AutoShape 67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2356" name="Rectangle 68"/>
            <p:cNvSpPr>
              <a:spLocks noChangeArrowheads="1"/>
            </p:cNvSpPr>
            <p:nvPr/>
          </p:nvSpPr>
          <p:spPr bwMode="gray">
            <a:xfrm>
              <a:off x="1956" y="1192"/>
              <a:ext cx="91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square">
              <a:spAutoFit/>
              <a:flatTx/>
            </a:bodyPr>
            <a:lstStyle/>
            <a:p>
              <a:pPr algn="ctr"/>
              <a:r>
                <a:rPr lang="ru-RU" altLang="ru-RU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Оперативные штабы</a:t>
              </a:r>
            </a:p>
            <a:p>
              <a:pPr algn="ctr"/>
              <a:r>
                <a:rPr lang="ru-RU" altLang="ru-RU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субъектов </a:t>
              </a:r>
              <a:r>
                <a:rPr lang="ru-RU" altLang="ru-RU" sz="14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РФ</a:t>
              </a:r>
              <a:endParaRPr lang="en-US" alt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57" name="Group 69"/>
          <p:cNvGrpSpPr>
            <a:grpSpLocks/>
          </p:cNvGrpSpPr>
          <p:nvPr/>
        </p:nvGrpSpPr>
        <p:grpSpPr bwMode="auto">
          <a:xfrm>
            <a:off x="2593897" y="5237038"/>
            <a:ext cx="3553726" cy="1384300"/>
            <a:chOff x="2064" y="1008"/>
            <a:chExt cx="722" cy="872"/>
          </a:xfrm>
        </p:grpSpPr>
        <p:sp>
          <p:nvSpPr>
            <p:cNvPr id="12358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2359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2360" name="Picture 72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361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2362" name="Picture 74" descr="light_shadow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2363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2364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2365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66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67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68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69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2370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71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72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73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2374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2375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2376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77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78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79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380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2381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82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83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384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2385" name="Rectangle 97"/>
            <p:cNvSpPr>
              <a:spLocks noChangeArrowheads="1"/>
            </p:cNvSpPr>
            <p:nvPr/>
          </p:nvSpPr>
          <p:spPr bwMode="gray">
            <a:xfrm>
              <a:off x="2092" y="1272"/>
              <a:ext cx="67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ru-RU" alt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Антитеррористические комиссии</a:t>
              </a:r>
            </a:p>
            <a:p>
              <a:pPr algn="ctr"/>
              <a:r>
                <a:rPr lang="ru-RU" altLang="ru-RU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Субъектов РФ</a:t>
              </a:r>
              <a:endParaRPr lang="en-US" altLang="ru-RU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386" name="Group 98"/>
          <p:cNvGrpSpPr>
            <a:grpSpLocks/>
          </p:cNvGrpSpPr>
          <p:nvPr/>
        </p:nvGrpSpPr>
        <p:grpSpPr bwMode="auto">
          <a:xfrm>
            <a:off x="6283485" y="3777275"/>
            <a:ext cx="1681757" cy="1384300"/>
            <a:chOff x="2064" y="1008"/>
            <a:chExt cx="722" cy="872"/>
          </a:xfrm>
        </p:grpSpPr>
        <p:sp>
          <p:nvSpPr>
            <p:cNvPr id="12387" name="Oval 99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2388" name="Group 100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2389" name="Picture 101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390" name="Oval 102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2391" name="Picture 103" descr="light_shadow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2392" name="Group 104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2393" name="Group 105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2394" name="AutoShape 106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95" name="AutoShape 107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96" name="AutoShape 108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397" name="AutoShape 109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398" name="Group 110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2399" name="AutoShape 111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00" name="AutoShape 112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01" name="AutoShape 113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02" name="AutoShape 114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2403" name="Group 115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2404" name="Group 116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2405" name="AutoShape 117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06" name="AutoShape 118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07" name="AutoShape 119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08" name="AutoShape 120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409" name="Group 121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2410" name="AutoShape 122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11" name="AutoShape 123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12" name="AutoShape 124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13" name="AutoShape 125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2414" name="Rectangle 126"/>
            <p:cNvSpPr>
              <a:spLocks noChangeArrowheads="1"/>
            </p:cNvSpPr>
            <p:nvPr/>
          </p:nvSpPr>
          <p:spPr bwMode="gray">
            <a:xfrm>
              <a:off x="2174" y="1272"/>
              <a:ext cx="51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ru-RU" alt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</a:t>
              </a:r>
              <a:r>
                <a:rPr lang="ru-RU" altLang="ru-RU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резидент</a:t>
              </a:r>
              <a:endPara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415" name="Group 127"/>
          <p:cNvGrpSpPr>
            <a:grpSpLocks/>
          </p:cNvGrpSpPr>
          <p:nvPr/>
        </p:nvGrpSpPr>
        <p:grpSpPr bwMode="auto">
          <a:xfrm>
            <a:off x="5168240" y="1651000"/>
            <a:ext cx="3715404" cy="1384300"/>
            <a:chOff x="2064" y="1008"/>
            <a:chExt cx="736" cy="872"/>
          </a:xfrm>
        </p:grpSpPr>
        <p:sp>
          <p:nvSpPr>
            <p:cNvPr id="12416" name="Oval 128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2417" name="Group 129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2418" name="Picture 130" descr="circuler_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419" name="Oval 131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2420" name="Picture 132" descr="light_shadow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2421" name="Group 133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2422" name="Group 134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2423" name="AutoShape 135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24" name="AutoShape 136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25" name="AutoShape 137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26" name="AutoShape 138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427" name="Group 139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2428" name="AutoShape 140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29" name="AutoShape 141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30" name="AutoShape 142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2431" name="AutoShape 143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2432" name="Group 144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2433" name="Group 14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2434" name="AutoShape 146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35" name="AutoShape 147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36" name="AutoShape 148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37" name="AutoShape 149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438" name="Group 15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2439" name="AutoShape 151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40" name="AutoShape 152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41" name="AutoShape 153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42" name="AutoShape 154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2443" name="Rectangle 155"/>
            <p:cNvSpPr>
              <a:spLocks noChangeArrowheads="1"/>
            </p:cNvSpPr>
            <p:nvPr/>
          </p:nvSpPr>
          <p:spPr bwMode="gray">
            <a:xfrm>
              <a:off x="2089" y="1087"/>
              <a:ext cx="711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rgbClr val="292929"/>
                    </a:outerShdw>
                  </a:effectLst>
                </a14:hiddenEffects>
              </a:ext>
            </a:extLst>
          </p:spPr>
          <p:txBody>
            <a:bodyPr wrap="square">
              <a:spAutoFit/>
              <a:flatTx/>
            </a:bodyPr>
            <a:lstStyle/>
            <a:p>
              <a:pPr algn="ctr"/>
              <a:r>
                <a:rPr lang="ru-RU" altLang="ru-RU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Аппараты</a:t>
              </a:r>
              <a:endPara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alt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Формируются в территориальных </a:t>
              </a:r>
            </a:p>
            <a:p>
              <a:pPr algn="ctr"/>
              <a:r>
                <a:rPr lang="ru-RU" altLang="ru-RU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органах безопасности</a:t>
              </a:r>
            </a:p>
            <a:p>
              <a:pPr algn="ctr"/>
              <a:endParaRPr lang="en-US" altLang="ru-RU" sz="16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444" name="Group 156"/>
          <p:cNvGrpSpPr>
            <a:grpSpLocks/>
          </p:cNvGrpSpPr>
          <p:nvPr/>
        </p:nvGrpSpPr>
        <p:grpSpPr bwMode="auto">
          <a:xfrm rot="161709" flipH="1">
            <a:off x="3978776" y="3386451"/>
            <a:ext cx="2542159" cy="776663"/>
            <a:chOff x="1944" y="1111"/>
            <a:chExt cx="204" cy="196"/>
          </a:xfrm>
        </p:grpSpPr>
        <p:pic>
          <p:nvPicPr>
            <p:cNvPr id="12445" name="Picture 157" descr="circuler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446" name="Oval 158"/>
            <p:cNvSpPr>
              <a:spLocks noChangeArrowheads="1"/>
            </p:cNvSpPr>
            <p:nvPr/>
          </p:nvSpPr>
          <p:spPr bwMode="gray">
            <a:xfrm flipH="1">
              <a:off x="1962" y="1124"/>
              <a:ext cx="173" cy="172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50000">
                  <a:schemeClr val="bg2">
                    <a:alpha val="50000"/>
                  </a:schemeClr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dirty="0" smtClean="0"/>
                <a:t>       </a:t>
              </a: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НАК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447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12448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2449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50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51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52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2453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2454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55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56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457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2458" name="Arc 170"/>
            <p:cNvSpPr>
              <a:spLocks/>
            </p:cNvSpPr>
            <p:nvPr/>
          </p:nvSpPr>
          <p:spPr bwMode="gray">
            <a:xfrm rot="25447716">
              <a:off x="1948" y="1107"/>
              <a:ext cx="196" cy="20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603 w 43200"/>
                <a:gd name="T1" fmla="*/ 33545 h 43155"/>
                <a:gd name="T2" fmla="*/ 22996 w 43200"/>
                <a:gd name="T3" fmla="*/ 43155 h 43155"/>
                <a:gd name="T4" fmla="*/ 21600 w 43200"/>
                <a:gd name="T5" fmla="*/ 21600 h 43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66CC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459" name="Picture 171" descr="light_shadow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740"/>
            <a:stretch>
              <a:fillRect/>
            </a:stretch>
          </p:blipFill>
          <p:spPr bwMode="gray">
            <a:xfrm rot="2569845" flipH="1">
              <a:off x="2019" y="1144"/>
              <a:ext cx="124" cy="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217" y="271931"/>
            <a:ext cx="8132501" cy="1151965"/>
          </a:xfrm>
        </p:spPr>
        <p:txBody>
          <a:bodyPr/>
          <a:lstStyle/>
          <a:p>
            <a:r>
              <a:rPr lang="ru-RU" altLang="ru-RU" sz="3600" dirty="0" smtClean="0"/>
              <a:t>общегосударственное противодействие терроризму</a:t>
            </a:r>
            <a:endParaRPr lang="en-US" alt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3834" r="1676" b="29329"/>
          <a:stretch/>
        </p:blipFill>
        <p:spPr>
          <a:xfrm>
            <a:off x="297380" y="1571612"/>
            <a:ext cx="8120338" cy="371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924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42853"/>
            <a:ext cx="7797662" cy="1143007"/>
          </a:xfrm>
        </p:spPr>
        <p:txBody>
          <a:bodyPr/>
          <a:lstStyle/>
          <a:p>
            <a:r>
              <a:rPr lang="ru-RU" altLang="ru-RU" sz="2800" dirty="0" smtClean="0"/>
              <a:t>направления противодействия терроризму</a:t>
            </a:r>
            <a:endParaRPr lang="en-US" altLang="ru-RU" sz="2800" dirty="0"/>
          </a:p>
        </p:txBody>
      </p:sp>
      <p:sp>
        <p:nvSpPr>
          <p:cNvPr id="20483" name="Oval 3"/>
          <p:cNvSpPr>
            <a:spLocks noChangeArrowheads="1"/>
          </p:cNvSpPr>
          <p:nvPr/>
        </p:nvSpPr>
        <p:spPr bwMode="gray">
          <a:xfrm>
            <a:off x="2970213" y="1820863"/>
            <a:ext cx="3743325" cy="3743325"/>
          </a:xfrm>
          <a:prstGeom prst="ellipse">
            <a:avLst/>
          </a:prstGeom>
          <a:gradFill rotWithShape="1">
            <a:gsLst>
              <a:gs pos="0">
                <a:srgbClr val="E6E6E6"/>
              </a:gs>
              <a:gs pos="14999">
                <a:srgbClr val="7D8496"/>
              </a:gs>
              <a:gs pos="53000">
                <a:srgbClr val="E6E6E6"/>
              </a:gs>
              <a:gs pos="67999">
                <a:srgbClr val="7D8496"/>
              </a:gs>
              <a:gs pos="92999">
                <a:srgbClr val="E6E6E6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gray">
          <a:xfrm>
            <a:off x="3463925" y="2300288"/>
            <a:ext cx="2749550" cy="2746375"/>
          </a:xfrm>
          <a:prstGeom prst="ellipse">
            <a:avLst/>
          </a:prstGeom>
          <a:gradFill rotWithShape="1">
            <a:gsLst>
              <a:gs pos="0">
                <a:srgbClr val="FFFFFF">
                  <a:gamma/>
                  <a:shade val="63137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63137"/>
                  <a:invGamma/>
                </a:srgbClr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489" name="Group 9"/>
          <p:cNvGrpSpPr>
            <a:grpSpLocks/>
          </p:cNvGrpSpPr>
          <p:nvPr/>
        </p:nvGrpSpPr>
        <p:grpSpPr bwMode="auto">
          <a:xfrm>
            <a:off x="4006850" y="1295400"/>
            <a:ext cx="1631950" cy="1612900"/>
            <a:chOff x="437" y="1700"/>
            <a:chExt cx="1110" cy="1096"/>
          </a:xfrm>
        </p:grpSpPr>
        <p:grpSp>
          <p:nvGrpSpPr>
            <p:cNvPr id="20490" name="Group 10"/>
            <p:cNvGrpSpPr>
              <a:grpSpLocks/>
            </p:cNvGrpSpPr>
            <p:nvPr/>
          </p:nvGrpSpPr>
          <p:grpSpPr bwMode="auto">
            <a:xfrm>
              <a:off x="437" y="1700"/>
              <a:ext cx="1110" cy="1096"/>
              <a:chOff x="437" y="1700"/>
              <a:chExt cx="1110" cy="1096"/>
            </a:xfrm>
          </p:grpSpPr>
          <p:sp>
            <p:nvSpPr>
              <p:cNvPr id="20491" name="Oval 11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rgbClr val="3333CC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492" name="Oval 12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chemeClr val="accent1">
                  <a:alpha val="10001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0493" name="Group 13"/>
            <p:cNvGrpSpPr>
              <a:grpSpLocks/>
            </p:cNvGrpSpPr>
            <p:nvPr/>
          </p:nvGrpSpPr>
          <p:grpSpPr bwMode="auto">
            <a:xfrm>
              <a:off x="486" y="1748"/>
              <a:ext cx="1026" cy="1014"/>
              <a:chOff x="437" y="1700"/>
              <a:chExt cx="1110" cy="1096"/>
            </a:xfrm>
          </p:grpSpPr>
          <p:sp>
            <p:nvSpPr>
              <p:cNvPr id="20494" name="Oval 14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chemeClr val="accent1">
                  <a:alpha val="10001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495" name="Oval 15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rgbClr val="3333CC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20496" name="Group 16"/>
          <p:cNvGrpSpPr>
            <a:grpSpLocks/>
          </p:cNvGrpSpPr>
          <p:nvPr/>
        </p:nvGrpSpPr>
        <p:grpSpPr bwMode="auto">
          <a:xfrm>
            <a:off x="2597150" y="3698875"/>
            <a:ext cx="1631950" cy="1612900"/>
            <a:chOff x="437" y="1700"/>
            <a:chExt cx="1110" cy="1096"/>
          </a:xfrm>
        </p:grpSpPr>
        <p:grpSp>
          <p:nvGrpSpPr>
            <p:cNvPr id="20497" name="Group 17"/>
            <p:cNvGrpSpPr>
              <a:grpSpLocks/>
            </p:cNvGrpSpPr>
            <p:nvPr/>
          </p:nvGrpSpPr>
          <p:grpSpPr bwMode="auto">
            <a:xfrm>
              <a:off x="437" y="1700"/>
              <a:ext cx="1110" cy="1096"/>
              <a:chOff x="437" y="1700"/>
              <a:chExt cx="1110" cy="1096"/>
            </a:xfrm>
          </p:grpSpPr>
          <p:sp>
            <p:nvSpPr>
              <p:cNvPr id="20498" name="Oval 18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chemeClr val="accent2">
                  <a:alpha val="10001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499" name="Oval 19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chemeClr val="accent2">
                  <a:alpha val="10001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0500" name="Group 20"/>
            <p:cNvGrpSpPr>
              <a:grpSpLocks/>
            </p:cNvGrpSpPr>
            <p:nvPr/>
          </p:nvGrpSpPr>
          <p:grpSpPr bwMode="auto">
            <a:xfrm>
              <a:off x="486" y="1748"/>
              <a:ext cx="1026" cy="1014"/>
              <a:chOff x="437" y="1700"/>
              <a:chExt cx="1110" cy="1096"/>
            </a:xfrm>
          </p:grpSpPr>
          <p:sp>
            <p:nvSpPr>
              <p:cNvPr id="20501" name="Oval 21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chemeClr val="accent2">
                  <a:alpha val="10001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02" name="Oval 22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chemeClr val="accent2">
                  <a:alpha val="10001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20503" name="Group 23"/>
          <p:cNvGrpSpPr>
            <a:grpSpLocks/>
          </p:cNvGrpSpPr>
          <p:nvPr/>
        </p:nvGrpSpPr>
        <p:grpSpPr bwMode="auto">
          <a:xfrm>
            <a:off x="5327650" y="3698875"/>
            <a:ext cx="1631950" cy="1612900"/>
            <a:chOff x="437" y="1700"/>
            <a:chExt cx="1110" cy="1096"/>
          </a:xfrm>
        </p:grpSpPr>
        <p:grpSp>
          <p:nvGrpSpPr>
            <p:cNvPr id="20504" name="Group 24"/>
            <p:cNvGrpSpPr>
              <a:grpSpLocks/>
            </p:cNvGrpSpPr>
            <p:nvPr/>
          </p:nvGrpSpPr>
          <p:grpSpPr bwMode="auto">
            <a:xfrm>
              <a:off x="437" y="1700"/>
              <a:ext cx="1110" cy="1096"/>
              <a:chOff x="437" y="1700"/>
              <a:chExt cx="1110" cy="1096"/>
            </a:xfrm>
          </p:grpSpPr>
          <p:sp>
            <p:nvSpPr>
              <p:cNvPr id="20505" name="Oval 25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chemeClr val="hlink">
                  <a:alpha val="10001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06" name="Oval 26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rgbClr val="817E00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0507" name="Group 27"/>
            <p:cNvGrpSpPr>
              <a:grpSpLocks/>
            </p:cNvGrpSpPr>
            <p:nvPr/>
          </p:nvGrpSpPr>
          <p:grpSpPr bwMode="auto">
            <a:xfrm>
              <a:off x="486" y="1748"/>
              <a:ext cx="1026" cy="1014"/>
              <a:chOff x="437" y="1700"/>
              <a:chExt cx="1110" cy="1096"/>
            </a:xfrm>
          </p:grpSpPr>
          <p:sp>
            <p:nvSpPr>
              <p:cNvPr id="20508" name="Oval 28"/>
              <p:cNvSpPr>
                <a:spLocks noChangeArrowheads="1"/>
              </p:cNvSpPr>
              <p:nvPr/>
            </p:nvSpPr>
            <p:spPr bwMode="gray">
              <a:xfrm>
                <a:off x="437" y="1700"/>
                <a:ext cx="1110" cy="1096"/>
              </a:xfrm>
              <a:prstGeom prst="ellipse">
                <a:avLst/>
              </a:prstGeom>
              <a:solidFill>
                <a:srgbClr val="817E00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509" name="Oval 29"/>
              <p:cNvSpPr>
                <a:spLocks noChangeArrowheads="1"/>
              </p:cNvSpPr>
              <p:nvPr/>
            </p:nvSpPr>
            <p:spPr bwMode="gray">
              <a:xfrm>
                <a:off x="462" y="1725"/>
                <a:ext cx="1062" cy="1048"/>
              </a:xfrm>
              <a:prstGeom prst="ellipse">
                <a:avLst/>
              </a:prstGeom>
              <a:solidFill>
                <a:srgbClr val="817E00">
                  <a:alpha val="10001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57150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20510" name="Group 30"/>
          <p:cNvGrpSpPr>
            <a:grpSpLocks/>
          </p:cNvGrpSpPr>
          <p:nvPr/>
        </p:nvGrpSpPr>
        <p:grpSpPr bwMode="auto">
          <a:xfrm>
            <a:off x="4081463" y="1346200"/>
            <a:ext cx="2362200" cy="1447800"/>
            <a:chOff x="708" y="2203"/>
            <a:chExt cx="751" cy="741"/>
          </a:xfrm>
        </p:grpSpPr>
        <p:sp>
          <p:nvSpPr>
            <p:cNvPr id="20511" name="Oval 31"/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31765"/>
                    <a:invGamma/>
                  </a:schemeClr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0512" name="Picture 32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513" name="Rectangle 33"/>
          <p:cNvSpPr>
            <a:spLocks noChangeArrowheads="1"/>
          </p:cNvSpPr>
          <p:nvPr/>
        </p:nvSpPr>
        <p:spPr bwMode="gray">
          <a:xfrm>
            <a:off x="4084808" y="1652804"/>
            <a:ext cx="218993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chemeClr val="bg1"/>
                </a:solidFill>
              </a:rPr>
              <a:t> </a:t>
            </a:r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профилактика терроризма</a:t>
            </a:r>
            <a:endParaRPr lang="en-US" alt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14" name="Group 34"/>
          <p:cNvGrpSpPr>
            <a:grpSpLocks/>
          </p:cNvGrpSpPr>
          <p:nvPr/>
        </p:nvGrpSpPr>
        <p:grpSpPr bwMode="auto">
          <a:xfrm>
            <a:off x="1604615" y="3760788"/>
            <a:ext cx="2530823" cy="1447800"/>
            <a:chOff x="708" y="2203"/>
            <a:chExt cx="751" cy="741"/>
          </a:xfrm>
        </p:grpSpPr>
        <p:sp>
          <p:nvSpPr>
            <p:cNvPr id="20515" name="Oval 35"/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1765"/>
                    <a:invGamma/>
                  </a:schemeClr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0516" name="Picture 36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517" name="Rectangle 37"/>
          <p:cNvSpPr>
            <a:spLocks noChangeArrowheads="1"/>
          </p:cNvSpPr>
          <p:nvPr/>
        </p:nvSpPr>
        <p:spPr bwMode="gray">
          <a:xfrm>
            <a:off x="1953692" y="4090246"/>
            <a:ext cx="188312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rgbClr val="F8F8F8"/>
                </a:solidFill>
              </a:rPr>
              <a:t> </a:t>
            </a:r>
            <a:r>
              <a:rPr lang="ru-RU" altLang="ru-RU" sz="20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борьба с терроризмом</a:t>
            </a:r>
            <a:endParaRPr lang="en-US" altLang="ru-RU" sz="20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21" name="Group 41"/>
          <p:cNvGrpSpPr>
            <a:grpSpLocks/>
          </p:cNvGrpSpPr>
          <p:nvPr/>
        </p:nvGrpSpPr>
        <p:grpSpPr bwMode="auto">
          <a:xfrm>
            <a:off x="5364406" y="3782897"/>
            <a:ext cx="2853419" cy="1447800"/>
            <a:chOff x="708" y="2203"/>
            <a:chExt cx="751" cy="741"/>
          </a:xfrm>
        </p:grpSpPr>
        <p:sp>
          <p:nvSpPr>
            <p:cNvPr id="20522" name="Oval 42"/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31765"/>
                    <a:invGamma/>
                  </a:schemeClr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0523" name="Picture 43" descr="cir_lighteffect0"/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524" name="Rectangle 44"/>
          <p:cNvSpPr>
            <a:spLocks noChangeArrowheads="1"/>
          </p:cNvSpPr>
          <p:nvPr/>
        </p:nvSpPr>
        <p:spPr bwMode="gray">
          <a:xfrm>
            <a:off x="5465040" y="4064775"/>
            <a:ext cx="280352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000" b="1" dirty="0">
                <a:solidFill>
                  <a:srgbClr val="F8F8F8"/>
                </a:solidFill>
              </a:rPr>
              <a:t> </a:t>
            </a:r>
            <a:r>
              <a:rPr lang="ru-RU" altLang="ru-RU" sz="2000" dirty="0" smtClean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ликвидация последствий террора</a:t>
            </a:r>
            <a:endParaRPr lang="en-US" altLang="ru-RU" sz="2000" dirty="0">
              <a:solidFill>
                <a:srgbClr val="F8F8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0" name="AutoShape 12"/>
          <p:cNvSpPr>
            <a:spLocks noChangeArrowheads="1"/>
          </p:cNvSpPr>
          <p:nvPr/>
        </p:nvSpPr>
        <p:spPr bwMode="gray">
          <a:xfrm>
            <a:off x="395536" y="1892300"/>
            <a:ext cx="7699586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gray">
          <a:xfrm>
            <a:off x="564143" y="2059620"/>
            <a:ext cx="69078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системы противодействия терроризму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alt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45" name="AutoShape 17"/>
          <p:cNvSpPr>
            <a:spLocks noChangeArrowheads="1"/>
          </p:cNvSpPr>
          <p:nvPr/>
        </p:nvSpPr>
        <p:spPr bwMode="gray">
          <a:xfrm>
            <a:off x="395536" y="3019445"/>
            <a:ext cx="7757864" cy="1051606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gray">
          <a:xfrm>
            <a:off x="395536" y="3114828"/>
            <a:ext cx="741682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ru-RU" sz="1600" b="1" dirty="0">
                <a:solidFill>
                  <a:srgbClr val="000000"/>
                </a:solidFill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Осуществления мер правового, организационного, оперативного, военного и технического характера, направленных на обеспечение антитеррористической защищённости  потенциальных объектов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посягательства</a:t>
            </a:r>
            <a:endParaRPr lang="ru-RU" alt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47" name="AutoShape 19"/>
          <p:cNvSpPr>
            <a:spLocks noChangeArrowheads="1"/>
          </p:cNvSpPr>
          <p:nvPr/>
        </p:nvSpPr>
        <p:spPr bwMode="gray">
          <a:xfrm>
            <a:off x="395536" y="4353993"/>
            <a:ext cx="7699586" cy="812453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gray">
          <a:xfrm>
            <a:off x="539552" y="4464278"/>
            <a:ext cx="691733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Усиления контроля за соблюдением административно-правовых режимов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altLang="ru-RU" sz="1600" b="1" dirty="0">
              <a:solidFill>
                <a:srgbClr val="000000"/>
              </a:solidFill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332" y="147509"/>
            <a:ext cx="7797662" cy="1151965"/>
          </a:xfrm>
        </p:spPr>
        <p:txBody>
          <a:bodyPr/>
          <a:lstStyle/>
          <a:p>
            <a:r>
              <a:rPr lang="ru-RU" altLang="ru-RU" sz="3600" dirty="0" smtClean="0"/>
              <a:t>Профилактика терроризма</a:t>
            </a:r>
            <a:endParaRPr lang="en-US" alt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420</TotalTime>
  <Words>299</Words>
  <Application>Microsoft Office PowerPoint</Application>
  <PresentationFormat>Экран (4:3)</PresentationFormat>
  <Paragraphs>75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Главное мероприятие</vt:lpstr>
      <vt:lpstr>общегосударственное противодействие терроризму</vt:lpstr>
      <vt:lpstr>методы террористических актов</vt:lpstr>
      <vt:lpstr>Развитие нормативной базы  в сфере противодействия терроризму</vt:lpstr>
      <vt:lpstr>Общегосударственная система противодействия терроризму</vt:lpstr>
      <vt:lpstr>субъекты противодействия терроризму</vt:lpstr>
      <vt:lpstr>Схема координации деятельности по противодействию терроризму в Российской Федерации </vt:lpstr>
      <vt:lpstr>общегосударственное противодействие терроризму</vt:lpstr>
      <vt:lpstr>направления противодействия терроризму</vt:lpstr>
      <vt:lpstr>Профилактика терроризма</vt:lpstr>
      <vt:lpstr>Организация борьбы с терроризмом</vt:lpstr>
      <vt:lpstr>Минимизация последствий проявления терроризма:</vt:lpstr>
      <vt:lpstr>Слайд 12</vt:lpstr>
      <vt:lpstr>НАПРАВЛЕНИЯ ИНФОРМАЦИОННОГО ПРОТИВОДЕЙСТВИЯ ТЕРРОРИЗМУ:</vt:lpstr>
      <vt:lpstr> Проанализируйте и охарактеризуйте основные направления, которым осуществляется противодействие терроризму в Российской Федерации. Приведите известные вам примеры противодействия терроризму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общегосударственное противодействие терроризму</dc:title>
  <dc:creator>алекс</dc:creator>
  <cp:lastModifiedBy>Зам</cp:lastModifiedBy>
  <cp:revision>18</cp:revision>
  <dcterms:created xsi:type="dcterms:W3CDTF">2018-01-29T14:34:10Z</dcterms:created>
  <dcterms:modified xsi:type="dcterms:W3CDTF">2020-11-13T16:32:07Z</dcterms:modified>
</cp:coreProperties>
</file>