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87" r:id="rId5"/>
    <p:sldId id="260" r:id="rId6"/>
    <p:sldId id="261" r:id="rId7"/>
    <p:sldId id="288" r:id="rId8"/>
    <p:sldId id="269" r:id="rId9"/>
    <p:sldId id="271" r:id="rId10"/>
    <p:sldId id="289" r:id="rId11"/>
    <p:sldId id="290" r:id="rId12"/>
    <p:sldId id="266" r:id="rId13"/>
    <p:sldId id="278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75" autoAdjust="0"/>
    <p:restoredTop sz="94660"/>
  </p:normalViewPr>
  <p:slideViewPr>
    <p:cSldViewPr>
      <p:cViewPr varScale="1">
        <p:scale>
          <a:sx n="68" d="100"/>
          <a:sy n="68" d="100"/>
        </p:scale>
        <p:origin x="-11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FEB90-709E-4F8B-9BD6-E1D5517FA79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0DE568-9C58-46DA-9874-CE00191190FF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499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4BD-7528-4196-8F46-2DA422BF255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2706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4BD-7528-4196-8F46-2DA422BF255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80745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4BD-7528-4196-8F46-2DA422BF255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4590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4BD-7528-4196-8F46-2DA422BF255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161411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4BD-7528-4196-8F46-2DA422BF255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81618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4BD-7528-4196-8F46-2DA422BF255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8991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4BD-7528-4196-8F46-2DA422BF255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03740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4BD-7528-4196-8F46-2DA422BF255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16618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203DF-7804-403B-9F78-333962FA981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49685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4BD-7528-4196-8F46-2DA422BF255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3963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CA5C-BCF3-4B78-8371-FEBA7776EEF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10464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4BD-7528-4196-8F46-2DA422BF255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0776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4BD-7528-4196-8F46-2DA422BF255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19468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1A5F4-DA63-4857-BB52-51286A91958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0486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46D7-9D21-4C63-9F63-75D1CDA6042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97792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4BD-7528-4196-8F46-2DA422BF255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36968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DA5F-55C8-4DF5-81BA-8E84A3F0A28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7668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4E94BD-7528-4196-8F46-2DA422BF255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3016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21420000">
            <a:off x="236569" y="1032220"/>
            <a:ext cx="7533524" cy="2377715"/>
          </a:xfrm>
        </p:spPr>
        <p:txBody>
          <a:bodyPr>
            <a:normAutofit/>
          </a:bodyPr>
          <a:lstStyle/>
          <a:p>
            <a:r>
              <a:rPr lang="ru-RU" altLang="ru-RU" sz="4400" dirty="0" smtClean="0"/>
              <a:t>общегосударственное противодействие терроризму</a:t>
            </a:r>
            <a:endParaRPr lang="en-US" alt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AutoShape 12"/>
          <p:cNvSpPr>
            <a:spLocks noChangeArrowheads="1"/>
          </p:cNvSpPr>
          <p:nvPr/>
        </p:nvSpPr>
        <p:spPr bwMode="gray">
          <a:xfrm>
            <a:off x="395536" y="1892300"/>
            <a:ext cx="76995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gray">
          <a:xfrm>
            <a:off x="683568" y="2059046"/>
            <a:ext cx="69078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Подход, анализ причин возникновения и распространения 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терроризма</a:t>
            </a:r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gray">
          <a:xfrm>
            <a:off x="395536" y="3019445"/>
            <a:ext cx="7757864" cy="553571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gray">
          <a:xfrm>
            <a:off x="395536" y="3114828"/>
            <a:ext cx="74168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Разграничения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функций и зоны ответственности противодействия террориз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</a:p>
          <a:p>
            <a:pPr>
              <a:spcBef>
                <a:spcPct val="50000"/>
              </a:spcBef>
            </a:pP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gray">
          <a:xfrm>
            <a:off x="389065" y="3831604"/>
            <a:ext cx="7699586" cy="81245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gray">
          <a:xfrm>
            <a:off x="525736" y="4002553"/>
            <a:ext cx="75490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Своевременное решение задач включающие в себя аппаратные комплексы.</a:t>
            </a:r>
          </a:p>
          <a:p>
            <a:pPr>
              <a:spcBef>
                <a:spcPct val="50000"/>
              </a:spcBef>
            </a:pP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332" y="147509"/>
            <a:ext cx="8481124" cy="1151965"/>
          </a:xfrm>
        </p:spPr>
        <p:txBody>
          <a:bodyPr/>
          <a:lstStyle/>
          <a:p>
            <a:r>
              <a:rPr lang="ru-RU" altLang="ru-RU" sz="3600" dirty="0" smtClean="0"/>
              <a:t>Организация </a:t>
            </a:r>
            <a:r>
              <a:rPr lang="ru-RU" altLang="ru-RU" sz="3600" dirty="0"/>
              <a:t>борьбы с </a:t>
            </a:r>
            <a:r>
              <a:rPr lang="ru-RU" altLang="ru-RU" sz="3600" dirty="0" smtClean="0"/>
              <a:t>терроризмом</a:t>
            </a:r>
            <a:endParaRPr lang="en-US" alt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0873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AutoShape 12"/>
          <p:cNvSpPr>
            <a:spLocks noChangeArrowheads="1"/>
          </p:cNvSpPr>
          <p:nvPr/>
        </p:nvSpPr>
        <p:spPr bwMode="gray">
          <a:xfrm>
            <a:off x="395536" y="1892300"/>
            <a:ext cx="76995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gray">
          <a:xfrm>
            <a:off x="683568" y="2059046"/>
            <a:ext cx="69078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Недопущение человеческих потерь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gray">
          <a:xfrm>
            <a:off x="395536" y="3019445"/>
            <a:ext cx="7757864" cy="77556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gray">
          <a:xfrm>
            <a:off x="395536" y="3010980"/>
            <a:ext cx="74168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Своевременное проведение аварийно-спасательных работ при совершении террористического акта, оказание медпомощи</a:t>
            </a:r>
          </a:p>
          <a:p>
            <a:pPr>
              <a:spcBef>
                <a:spcPct val="50000"/>
              </a:spcBef>
            </a:pP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gray">
          <a:xfrm>
            <a:off x="350758" y="4172542"/>
            <a:ext cx="7699586" cy="81245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gray">
          <a:xfrm>
            <a:off x="501245" y="4371584"/>
            <a:ext cx="75490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повреждённых  или разрушенных объектов в результате террористического 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акта</a:t>
            </a:r>
            <a:endParaRPr lang="en-US" alt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332" y="147509"/>
            <a:ext cx="8481124" cy="1151965"/>
          </a:xfrm>
        </p:spPr>
        <p:txBody>
          <a:bodyPr/>
          <a:lstStyle/>
          <a:p>
            <a:r>
              <a:rPr lang="ru-RU" altLang="ru-RU" sz="3600" dirty="0" smtClean="0"/>
              <a:t>Минимизация </a:t>
            </a:r>
            <a:r>
              <a:rPr lang="ru-RU" altLang="ru-RU" sz="3600" dirty="0"/>
              <a:t>последствий проявления </a:t>
            </a:r>
            <a:r>
              <a:rPr lang="ru-RU" altLang="ru-RU" sz="3600" dirty="0" smtClean="0"/>
              <a:t>терроризма:</a:t>
            </a:r>
            <a:endParaRPr lang="en-US" alt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421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11994" y="102011"/>
            <a:ext cx="7958137" cy="1936750"/>
            <a:chOff x="528" y="2736"/>
            <a:chExt cx="5013" cy="1220"/>
          </a:xfrm>
        </p:grpSpPr>
        <p:sp>
          <p:nvSpPr>
            <p:cNvPr id="17428" name="AutoShape 20"/>
            <p:cNvSpPr>
              <a:spLocks noChangeArrowheads="1"/>
            </p:cNvSpPr>
            <p:nvPr/>
          </p:nvSpPr>
          <p:spPr bwMode="ltGray">
            <a:xfrm>
              <a:off x="1456" y="2934"/>
              <a:ext cx="4085" cy="7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4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1783" y="3023"/>
              <a:ext cx="366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Clr>
                  <a:srgbClr val="D7181F"/>
                </a:buClr>
                <a:buFont typeface="Wingdings" panose="05000000000000000000" pitchFamily="2" charset="2"/>
                <a:buNone/>
              </a:pPr>
              <a:r>
                <a:rPr lang="ru-RU" alt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 антитеррористической деятельности могут привлекаться представители силовых ведомств</a:t>
              </a:r>
              <a:endParaRPr lang="en-US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430" name="Picture 22" descr="YG_circl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736"/>
              <a:ext cx="1220" cy="1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11" name="Freeform 3"/>
          <p:cNvSpPr>
            <a:spLocks/>
          </p:cNvSpPr>
          <p:nvPr/>
        </p:nvSpPr>
        <p:spPr bwMode="gray">
          <a:xfrm>
            <a:off x="2973388" y="3332163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gray">
          <a:xfrm>
            <a:off x="4892675" y="3267075"/>
            <a:ext cx="366713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 flipH="1">
            <a:off x="5292725" y="3332163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670228" y="2143790"/>
            <a:ext cx="1362075" cy="1322388"/>
            <a:chOff x="4320" y="1152"/>
            <a:chExt cx="414" cy="402"/>
          </a:xfrm>
        </p:grpSpPr>
        <p:sp>
          <p:nvSpPr>
            <p:cNvPr id="17415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7" name="Rectangle 9"/>
          <p:cNvSpPr>
            <a:spLocks noChangeArrowheads="1"/>
          </p:cNvSpPr>
          <p:nvPr/>
        </p:nvSpPr>
        <p:spPr bwMode="gray">
          <a:xfrm>
            <a:off x="1038519" y="2606708"/>
            <a:ext cx="625491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altLang="ru-RU" dirty="0" smtClean="0">
                <a:solidFill>
                  <a:srgbClr val="FFFFFF"/>
                </a:solidFill>
              </a:rPr>
              <a:t>ФСБ</a:t>
            </a:r>
            <a:endParaRPr lang="en-US" altLang="ru-RU" dirty="0">
              <a:solidFill>
                <a:srgbClr val="FFFFFF"/>
              </a:solidFill>
            </a:endParaRP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2979325" y="2167250"/>
            <a:ext cx="1755570" cy="1322388"/>
            <a:chOff x="4320" y="1152"/>
            <a:chExt cx="414" cy="402"/>
          </a:xfrm>
        </p:grpSpPr>
        <p:sp>
          <p:nvSpPr>
            <p:cNvPr id="17419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6011863" y="2152091"/>
            <a:ext cx="1362075" cy="1322388"/>
            <a:chOff x="4320" y="1152"/>
            <a:chExt cx="414" cy="402"/>
          </a:xfrm>
        </p:grpSpPr>
        <p:sp>
          <p:nvSpPr>
            <p:cNvPr id="17422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4" name="Rectangle 16"/>
          <p:cNvSpPr>
            <a:spLocks noChangeArrowheads="1"/>
          </p:cNvSpPr>
          <p:nvPr/>
        </p:nvSpPr>
        <p:spPr bwMode="gray">
          <a:xfrm>
            <a:off x="3089578" y="2620318"/>
            <a:ext cx="14750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altLang="ru-RU" dirty="0" err="1" smtClean="0">
                <a:solidFill>
                  <a:srgbClr val="FFFFFF"/>
                </a:solidFill>
              </a:rPr>
              <a:t>Россгвардия</a:t>
            </a: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gray">
          <a:xfrm>
            <a:off x="6143636" y="2524125"/>
            <a:ext cx="941116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altLang="ru-RU" dirty="0" smtClean="0">
                <a:solidFill>
                  <a:srgbClr val="FFFFFF"/>
                </a:solidFill>
              </a:rPr>
              <a:t>ГО</a:t>
            </a:r>
            <a:endParaRPr lang="en-US" altLang="ru-RU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4896" y="3769101"/>
            <a:ext cx="3042734" cy="1726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403" y="168468"/>
            <a:ext cx="967932" cy="1829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69238"/>
            <a:ext cx="8465384" cy="1151965"/>
          </a:xfrm>
        </p:spPr>
        <p:txBody>
          <a:bodyPr/>
          <a:lstStyle/>
          <a:p>
            <a:pPr algn="ctr"/>
            <a:r>
              <a:rPr lang="ru-RU" altLang="ru-RU" sz="2800" dirty="0" smtClean="0"/>
              <a:t>НАПРАВЛЕНИЯ </a:t>
            </a:r>
            <a:r>
              <a:rPr lang="ru-RU" altLang="ru-RU" sz="2800" dirty="0"/>
              <a:t>ИНФОРМАЦИОННОГО ПРОТИВОДЕЙСТВИЯ </a:t>
            </a:r>
            <a:r>
              <a:rPr lang="ru-RU" altLang="ru-RU" sz="2800" dirty="0" smtClean="0"/>
              <a:t>ТЕРРОРИЗМУ</a:t>
            </a:r>
            <a:r>
              <a:rPr lang="ru-RU" altLang="ru-RU" dirty="0" smtClean="0"/>
              <a:t>:</a:t>
            </a:r>
            <a:endParaRPr lang="en-US" altLang="ru-RU" dirty="0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gray">
          <a:xfrm>
            <a:off x="4940300" y="1571612"/>
            <a:ext cx="3808164" cy="1045345"/>
          </a:xfrm>
          <a:prstGeom prst="bevel">
            <a:avLst>
              <a:gd name="adj" fmla="val 1263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gray">
          <a:xfrm>
            <a:off x="4057360" y="2951391"/>
            <a:ext cx="3341688" cy="583546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ltGray">
          <a:xfrm>
            <a:off x="2928926" y="4071942"/>
            <a:ext cx="3341687" cy="642942"/>
          </a:xfrm>
          <a:prstGeom prst="bevel">
            <a:avLst>
              <a:gd name="adj" fmla="val 1040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gray">
          <a:xfrm>
            <a:off x="2046825" y="5187623"/>
            <a:ext cx="4463008" cy="427037"/>
          </a:xfrm>
          <a:prstGeom prst="bevel">
            <a:avLst>
              <a:gd name="adj" fmla="val 1263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Freeform 7"/>
          <p:cNvSpPr>
            <a:spLocks/>
          </p:cNvSpPr>
          <p:nvPr/>
        </p:nvSpPr>
        <p:spPr bwMode="gray">
          <a:xfrm rot="18320416" flipH="1">
            <a:off x="3832225" y="2152651"/>
            <a:ext cx="1074737" cy="60166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8" name="Freeform 8"/>
          <p:cNvSpPr>
            <a:spLocks/>
          </p:cNvSpPr>
          <p:nvPr/>
        </p:nvSpPr>
        <p:spPr bwMode="gray">
          <a:xfrm rot="18320416" flipH="1">
            <a:off x="2795588" y="3316287"/>
            <a:ext cx="1074738" cy="60166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9" name="Freeform 9"/>
          <p:cNvSpPr>
            <a:spLocks/>
          </p:cNvSpPr>
          <p:nvPr/>
        </p:nvSpPr>
        <p:spPr bwMode="gray">
          <a:xfrm rot="18320416" flipH="1">
            <a:off x="1860550" y="4525963"/>
            <a:ext cx="1074738" cy="60166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079028" y="3000372"/>
            <a:ext cx="33504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пропагандистское обеспечение</a:t>
            </a:r>
          </a:p>
          <a:p>
            <a:pPr algn="ctr" eaLnBrk="0" hangingPunct="0"/>
            <a:endParaRPr lang="en-US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000625" y="1643050"/>
            <a:ext cx="37162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информационно-аналитическое обеспечение противодействия терроризму и 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экстремизму</a:t>
            </a:r>
            <a:endParaRPr lang="en-US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3011488" y="4152900"/>
            <a:ext cx="27035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идеологическое</a:t>
            </a:r>
            <a:endParaRPr lang="en-US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103110" y="5214950"/>
            <a:ext cx="3305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образовательное направление</a:t>
            </a:r>
          </a:p>
          <a:p>
            <a:pPr algn="ctr" eaLnBrk="0" hangingPunct="0"/>
            <a:endParaRPr lang="en-US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103001" cy="1413777"/>
          </a:xfrm>
        </p:spPr>
        <p:txBody>
          <a:bodyPr/>
          <a:lstStyle/>
          <a:p>
            <a:pPr algn="ctr"/>
            <a:r>
              <a:rPr lang="ru-RU" sz="2000" dirty="0" smtClean="0"/>
              <a:t> </a:t>
            </a:r>
            <a:r>
              <a:rPr lang="ru-RU" sz="2000" dirty="0"/>
              <a:t>Проанализируйте и охарактеризуйте основные направления, которым осуществляется противодействие терроризму в Российской Федерации. Приведите известные вам примеры противодействия терроризму </a:t>
            </a:r>
            <a:endParaRPr lang="en-US" altLang="ru-RU" sz="2000" dirty="0"/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8208767"/>
              </p:ext>
            </p:extLst>
          </p:nvPr>
        </p:nvGraphicFramePr>
        <p:xfrm>
          <a:off x="611558" y="1760586"/>
          <a:ext cx="7840292" cy="3570352"/>
        </p:xfrm>
        <a:graphic>
          <a:graphicData uri="http://schemas.openxmlformats.org/drawingml/2006/table">
            <a:tbl>
              <a:tblPr/>
              <a:tblGrid>
                <a:gridCol w="3384378">
                  <a:extLst>
                    <a:ext uri="{9D8B030D-6E8A-4147-A177-3AD203B41FA5}">
                      <a16:colId xmlns:a16="http://schemas.microsoft.com/office/drawing/2014/main" xmlns="" val="149507737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771616439"/>
                    </a:ext>
                  </a:extLst>
                </a:gridCol>
                <a:gridCol w="2655714">
                  <a:extLst>
                    <a:ext uri="{9D8B030D-6E8A-4147-A177-3AD203B41FA5}">
                      <a16:colId xmlns:a16="http://schemas.microsoft.com/office/drawing/2014/main" xmlns="" val="2973946047"/>
                    </a:ext>
                  </a:extLst>
                </a:gridCol>
              </a:tblGrid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Общая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характеристика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направления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Конкретный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пример противодействия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терроризму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72805"/>
                  </a:ext>
                </a:extLst>
              </a:tr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8343232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4046203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2985250"/>
                  </a:ext>
                </a:extLst>
              </a:tr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3060907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209650"/>
                  </a:ext>
                </a:extLst>
              </a:tr>
            </a:tbl>
          </a:graphicData>
        </a:graphic>
      </p:graphicFrame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626791" y="1747018"/>
            <a:ext cx="3580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противодействия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терроризму</a:t>
            </a:r>
            <a:endParaRPr lang="en-US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14351" y="685802"/>
            <a:ext cx="7797662" cy="938256"/>
          </a:xfrm>
        </p:spPr>
        <p:txBody>
          <a:bodyPr/>
          <a:lstStyle/>
          <a:p>
            <a:r>
              <a:rPr lang="ru-RU" altLang="ru-RU" sz="3600" dirty="0" smtClean="0"/>
              <a:t>методы террористических актов</a:t>
            </a:r>
            <a:endParaRPr lang="en-US" altLang="ru-RU" sz="3600" dirty="0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gray">
          <a:xfrm>
            <a:off x="2362200" y="48545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gray">
          <a:xfrm rot="3419336">
            <a:off x="2078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gray">
          <a:xfrm>
            <a:off x="2445113" y="2263031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2011359" y="181138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gray">
          <a:xfrm>
            <a:off x="3429000" y="1851025"/>
            <a:ext cx="2832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dirty="0" smtClean="0"/>
              <a:t>Обстрел из за сады</a:t>
            </a:r>
            <a:endParaRPr lang="en-US" altLang="ru-RU" sz="2400" dirty="0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gray">
          <a:xfrm>
            <a:off x="2133600" y="18065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gray">
          <a:xfrm>
            <a:off x="2362200" y="31781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gray">
          <a:xfrm rot="3419336">
            <a:off x="2078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gray">
          <a:xfrm>
            <a:off x="2133600" y="26447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gray">
          <a:xfrm>
            <a:off x="2363788" y="4014788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gray">
          <a:xfrm rot="3419336">
            <a:off x="2078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gray">
          <a:xfrm>
            <a:off x="2133600" y="34829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gray">
          <a:xfrm>
            <a:off x="2362200" y="57150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ltGray">
          <a:xfrm rot="3419336">
            <a:off x="2078037" y="513873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gray">
          <a:xfrm>
            <a:off x="2133600" y="5181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gray">
          <a:xfrm>
            <a:off x="3429000" y="2713038"/>
            <a:ext cx="52854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dirty="0" smtClean="0"/>
              <a:t>Обстрел из движущегося автомобиля</a:t>
            </a:r>
            <a:endParaRPr lang="en-US" altLang="ru-RU" sz="2400" dirty="0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gray">
          <a:xfrm>
            <a:off x="3074510" y="3577927"/>
            <a:ext cx="5030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dirty="0"/>
              <a:t>п</a:t>
            </a:r>
            <a:r>
              <a:rPr lang="ru-RU" altLang="ru-RU" sz="2400" dirty="0" smtClean="0"/>
              <a:t>рименение отравляющих веществ</a:t>
            </a:r>
            <a:endParaRPr lang="en-US" altLang="ru-RU" sz="2400" dirty="0"/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gray">
          <a:xfrm>
            <a:off x="2987824" y="4394200"/>
            <a:ext cx="2699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 dirty="0"/>
              <a:t>п</a:t>
            </a:r>
            <a:r>
              <a:rPr lang="ru-RU" altLang="ru-RU" sz="2400" dirty="0" smtClean="0"/>
              <a:t>охищение людей</a:t>
            </a:r>
            <a:endParaRPr lang="en-US" altLang="ru-RU" sz="2400" dirty="0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gray">
          <a:xfrm>
            <a:off x="2987824" y="4984403"/>
            <a:ext cx="43813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минирование </a:t>
            </a:r>
            <a:r>
              <a:rPr lang="ru-RU" sz="2400" dirty="0"/>
              <a:t>мест с большим </a:t>
            </a:r>
            <a:r>
              <a:rPr lang="ru-RU" sz="2400" dirty="0" smtClean="0"/>
              <a:t> </a:t>
            </a:r>
          </a:p>
          <a:p>
            <a:pPr eaLnBrk="0" hangingPunct="0"/>
            <a:r>
              <a:rPr lang="ru-RU" sz="2400" dirty="0" smtClean="0"/>
              <a:t>скоплением </a:t>
            </a:r>
            <a:r>
              <a:rPr lang="ru-RU" sz="2400" dirty="0"/>
              <a:t>людей </a:t>
            </a:r>
            <a:endParaRPr lang="en-US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217" y="271931"/>
            <a:ext cx="8132501" cy="1151965"/>
          </a:xfrm>
        </p:spPr>
        <p:txBody>
          <a:bodyPr/>
          <a:lstStyle/>
          <a:p>
            <a:r>
              <a:rPr lang="ru-RU" altLang="ru-RU" sz="3600" dirty="0" smtClean="0"/>
              <a:t>Развитие </a:t>
            </a:r>
            <a:r>
              <a:rPr lang="ru-RU" altLang="ru-RU" sz="3600" dirty="0"/>
              <a:t>нормативной базы </a:t>
            </a:r>
            <a:br>
              <a:rPr lang="ru-RU" altLang="ru-RU" sz="3600" dirty="0"/>
            </a:br>
            <a:r>
              <a:rPr lang="ru-RU" altLang="ru-RU" sz="3600" dirty="0"/>
              <a:t>в сфере противодействия </a:t>
            </a:r>
            <a:r>
              <a:rPr lang="ru-RU" altLang="ru-RU" sz="3600" dirty="0" smtClean="0"/>
              <a:t>терроризму</a:t>
            </a:r>
            <a:endParaRPr lang="en-US" altLang="ru-RU" sz="360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 bwMode="black">
          <a:xfrm>
            <a:off x="539552" y="1523264"/>
            <a:ext cx="7234237" cy="3498850"/>
          </a:xfrm>
          <a:noFill/>
          <a:ln/>
        </p:spPr>
        <p:txBody>
          <a:bodyPr>
            <a:normAutofit fontScale="62500" lnSpcReduction="20000"/>
          </a:bodyPr>
          <a:lstStyle/>
          <a:p>
            <a:r>
              <a:rPr lang="ru-RU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Президента Российской Федерации от 13 сентября 2004 </a:t>
            </a:r>
            <a:r>
              <a:rPr lang="ru-RU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«О неотложных мерах по повышению эффективности борьбы с терроризмом»</a:t>
            </a:r>
          </a:p>
          <a:p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6 марта 2006 года № 35   </a:t>
            </a:r>
            <a:r>
              <a:rPr lang="ru-RU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 противодействии терроризму» </a:t>
            </a:r>
          </a:p>
          <a:p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от 15 февраля 2006 года № 116   </a:t>
            </a:r>
            <a:r>
              <a:rPr lang="ru-RU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«О мерах по противодействию терроризму» </a:t>
            </a:r>
          </a:p>
          <a:p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4 мая 2008 г. № 333</a:t>
            </a:r>
            <a:b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«О компетенции федеральных органов исполнительной власти, руководство деятельностью которых осуществляет Правительство Российской Федерации, в области противодействия терроризму»</a:t>
            </a:r>
          </a:p>
          <a:p>
            <a:pPr marL="457200" lvl="1" indent="0">
              <a:buNone/>
            </a:pPr>
            <a:r>
              <a:rPr lang="en-US" altLang="ru-RU" sz="2000" b="1" dirty="0"/>
              <a:t/>
            </a:r>
            <a:br>
              <a:rPr lang="en-US" altLang="ru-RU" sz="2000" b="1" dirty="0"/>
            </a:br>
            <a:endParaRPr lang="en-US" alt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217" y="271931"/>
            <a:ext cx="8132501" cy="1151965"/>
          </a:xfrm>
        </p:spPr>
        <p:txBody>
          <a:bodyPr/>
          <a:lstStyle/>
          <a:p>
            <a:r>
              <a:rPr lang="ru-RU" altLang="ru-RU" sz="3600" dirty="0" smtClean="0"/>
              <a:t>Общегосударственная система противодействия терроризму</a:t>
            </a:r>
            <a:endParaRPr lang="en-US" altLang="ru-RU" sz="360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 bwMode="black">
          <a:xfrm>
            <a:off x="285217" y="1291537"/>
            <a:ext cx="8352928" cy="3417904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ru-RU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Совокупность субъектов противодействия терроризму и нормативных правовых актов, регулирующих их деятельность по их выявлению , профилактике, пресечению раскрытию и расследованию террористической деятельности, ликвидация последствий проявлений терроризма.</a:t>
            </a:r>
            <a:endParaRPr lang="ru-RU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ru-RU" sz="2000" b="1" dirty="0"/>
              <a:t/>
            </a:r>
            <a:br>
              <a:rPr lang="en-US" altLang="ru-RU" sz="2000" b="1" dirty="0"/>
            </a:br>
            <a:endParaRPr lang="en-US" alt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883315"/>
            <a:ext cx="2524004" cy="16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3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1" y="685801"/>
            <a:ext cx="7797662" cy="761999"/>
          </a:xfrm>
        </p:spPr>
        <p:txBody>
          <a:bodyPr/>
          <a:lstStyle/>
          <a:p>
            <a:r>
              <a:rPr lang="ru-RU" altLang="ru-RU" sz="3600" dirty="0" smtClean="0"/>
              <a:t>субъекты противодействия терроризму</a:t>
            </a:r>
            <a:endParaRPr lang="en-US" altLang="ru-RU" sz="3600" dirty="0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gray">
          <a:xfrm>
            <a:off x="3141952" y="2214554"/>
            <a:ext cx="2587625" cy="3276771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gray">
          <a:xfrm>
            <a:off x="5960376" y="2285992"/>
            <a:ext cx="2587625" cy="3186121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6072198" y="1571612"/>
            <a:ext cx="2355850" cy="1000132"/>
            <a:chOff x="3964" y="2071"/>
            <a:chExt cx="1484" cy="330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3214678" y="1571612"/>
            <a:ext cx="2355850" cy="928694"/>
            <a:chOff x="2140" y="2071"/>
            <a:chExt cx="1484" cy="33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7" name="AutoShape 13"/>
          <p:cNvSpPr>
            <a:spLocks noChangeArrowheads="1"/>
          </p:cNvSpPr>
          <p:nvPr/>
        </p:nvSpPr>
        <p:spPr bwMode="gray">
          <a:xfrm>
            <a:off x="214282" y="2214554"/>
            <a:ext cx="2696871" cy="3269757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ltGray">
          <a:xfrm>
            <a:off x="428596" y="1571612"/>
            <a:ext cx="2424112" cy="857256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gray">
          <a:xfrm>
            <a:off x="371153" y="2571744"/>
            <a:ext cx="249237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200" dirty="0" smtClean="0">
                <a:solidFill>
                  <a:srgbClr val="000000"/>
                </a:solidFill>
              </a:rPr>
              <a:t>Уполномоченные</a:t>
            </a:r>
            <a:r>
              <a:rPr lang="ru-RU" altLang="ru-RU" sz="2400" dirty="0" smtClean="0">
                <a:solidFill>
                  <a:srgbClr val="000000"/>
                </a:solidFill>
              </a:rPr>
              <a:t> органы </a:t>
            </a:r>
            <a:r>
              <a:rPr lang="ru-RU" altLang="ru-RU" sz="2400" dirty="0">
                <a:solidFill>
                  <a:srgbClr val="000000"/>
                </a:solidFill>
              </a:rPr>
              <a:t>государственной </a:t>
            </a:r>
            <a:r>
              <a:rPr lang="ru-RU" altLang="ru-RU" sz="2400" dirty="0" smtClean="0">
                <a:solidFill>
                  <a:srgbClr val="000000"/>
                </a:solidFill>
              </a:rPr>
              <a:t>власти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gray">
          <a:xfrm>
            <a:off x="3294352" y="2857497"/>
            <a:ext cx="25066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000000"/>
                </a:solidFill>
              </a:rPr>
              <a:t>Органы </a:t>
            </a:r>
            <a:endParaRPr lang="ru-RU" altLang="ru-RU" sz="2400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000000"/>
                </a:solidFill>
              </a:rPr>
              <a:t>местного </a:t>
            </a:r>
            <a:r>
              <a:rPr lang="ru-RU" altLang="ru-RU" sz="2400" dirty="0" smtClean="0">
                <a:solidFill>
                  <a:srgbClr val="000000"/>
                </a:solidFill>
              </a:rPr>
              <a:t>самоуправления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gray">
          <a:xfrm>
            <a:off x="6076263" y="3000372"/>
            <a:ext cx="25066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 dirty="0">
                <a:solidFill>
                  <a:srgbClr val="000000"/>
                </a:solidFill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</a:rPr>
              <a:t>Граждане оказывающие содействие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298" y="121253"/>
            <a:ext cx="7797662" cy="1307483"/>
          </a:xfrm>
        </p:spPr>
        <p:txBody>
          <a:bodyPr/>
          <a:lstStyle/>
          <a:p>
            <a:r>
              <a:rPr lang="ru-RU" altLang="ru-RU" sz="2800" dirty="0" smtClean="0"/>
              <a:t>Схема </a:t>
            </a:r>
            <a:r>
              <a:rPr lang="ru-RU" altLang="ru-RU" sz="2800" dirty="0"/>
              <a:t>координации деятельности</a:t>
            </a:r>
            <a:br>
              <a:rPr lang="ru-RU" altLang="ru-RU" sz="2800" dirty="0"/>
            </a:br>
            <a:r>
              <a:rPr lang="ru-RU" altLang="ru-RU" sz="2800" dirty="0"/>
              <a:t>по противодействию терроризму в Российской Федерации</a:t>
            </a:r>
            <a:br>
              <a:rPr lang="ru-RU" altLang="ru-RU" sz="2800" dirty="0"/>
            </a:br>
            <a:endParaRPr lang="en-US" altLang="ru-RU" sz="2800" dirty="0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gray">
          <a:xfrm>
            <a:off x="2895600" y="2365375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gray">
          <a:xfrm>
            <a:off x="4038600" y="2879725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gray">
          <a:xfrm>
            <a:off x="3276600" y="3660775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gray">
          <a:xfrm>
            <a:off x="4114800" y="2517775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gray">
          <a:xfrm flipH="1">
            <a:off x="4210050" y="4041775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gray">
          <a:xfrm>
            <a:off x="5410200" y="3965575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gray">
          <a:xfrm flipV="1">
            <a:off x="3205522" y="2571193"/>
            <a:ext cx="2264601" cy="8784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gray">
          <a:xfrm>
            <a:off x="4676775" y="3270250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939877" y="1072447"/>
            <a:ext cx="3974354" cy="2022437"/>
            <a:chOff x="2000" y="994"/>
            <a:chExt cx="851" cy="886"/>
          </a:xfrm>
        </p:grpSpPr>
        <p:sp>
          <p:nvSpPr>
            <p:cNvPr id="12300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2000" y="1031"/>
              <a:ext cx="768" cy="849"/>
              <a:chOff x="3855" y="1593"/>
              <a:chExt cx="1051" cy="1163"/>
            </a:xfrm>
          </p:grpSpPr>
          <p:pic>
            <p:nvPicPr>
              <p:cNvPr id="12302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03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04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855" y="1632"/>
                <a:ext cx="811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305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06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0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0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0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1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1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31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18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19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0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1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22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23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4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5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6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27" name="Rectangle 39"/>
            <p:cNvSpPr>
              <a:spLocks noChangeArrowheads="1"/>
            </p:cNvSpPr>
            <p:nvPr/>
          </p:nvSpPr>
          <p:spPr bwMode="gray">
            <a:xfrm>
              <a:off x="2089" y="994"/>
              <a:ext cx="762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alt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Аппарат </a:t>
              </a:r>
              <a:endPara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alt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Национального</a:t>
              </a:r>
            </a:p>
            <a:p>
              <a:pPr algn="ctr"/>
              <a:r>
                <a:rPr lang="ru-RU" alt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антитеррористического</a:t>
              </a:r>
            </a:p>
            <a:p>
              <a:pPr algn="ctr"/>
              <a:r>
                <a:rPr lang="ru-RU" alt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комитета и </a:t>
              </a:r>
            </a:p>
            <a:p>
              <a:pPr algn="ctr"/>
              <a:r>
                <a:rPr lang="ru-RU" alt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Федерального оперативного </a:t>
              </a:r>
              <a:r>
                <a:rPr lang="ru-RU" alt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штаба</a:t>
              </a:r>
              <a:endParaRPr lang="en-US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28" name="Group 40"/>
          <p:cNvGrpSpPr>
            <a:grpSpLocks/>
          </p:cNvGrpSpPr>
          <p:nvPr/>
        </p:nvGrpSpPr>
        <p:grpSpPr bwMode="auto">
          <a:xfrm>
            <a:off x="367796" y="3081295"/>
            <a:ext cx="3289804" cy="1384300"/>
            <a:chOff x="1956" y="1008"/>
            <a:chExt cx="918" cy="872"/>
          </a:xfrm>
        </p:grpSpPr>
        <p:sp>
          <p:nvSpPr>
            <p:cNvPr id="12329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30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31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3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3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334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35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3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0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4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4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4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34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4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51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5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56" name="Rectangle 68"/>
            <p:cNvSpPr>
              <a:spLocks noChangeArrowheads="1"/>
            </p:cNvSpPr>
            <p:nvPr/>
          </p:nvSpPr>
          <p:spPr bwMode="gray">
            <a:xfrm>
              <a:off x="1956" y="1192"/>
              <a:ext cx="91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alt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Оперативные штабы</a:t>
              </a:r>
            </a:p>
            <a:p>
              <a:pPr algn="ctr"/>
              <a:r>
                <a:rPr lang="ru-RU" alt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субъектов 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РФ</a:t>
              </a:r>
              <a:endPara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57" name="Group 69"/>
          <p:cNvGrpSpPr>
            <a:grpSpLocks/>
          </p:cNvGrpSpPr>
          <p:nvPr/>
        </p:nvGrpSpPr>
        <p:grpSpPr bwMode="auto">
          <a:xfrm>
            <a:off x="2593897" y="5237038"/>
            <a:ext cx="3553726" cy="1384300"/>
            <a:chOff x="2064" y="1008"/>
            <a:chExt cx="722" cy="872"/>
          </a:xfrm>
        </p:grpSpPr>
        <p:sp>
          <p:nvSpPr>
            <p:cNvPr id="12358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5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60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61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62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363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64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65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6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7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8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69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7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74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375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76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7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8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9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80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8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85" name="Rectangle 97"/>
            <p:cNvSpPr>
              <a:spLocks noChangeArrowheads="1"/>
            </p:cNvSpPr>
            <p:nvPr/>
          </p:nvSpPr>
          <p:spPr bwMode="gray">
            <a:xfrm>
              <a:off x="2092" y="1272"/>
              <a:ext cx="67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alt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Антитеррористические комиссии</a:t>
              </a:r>
            </a:p>
            <a:p>
              <a:pPr algn="ctr"/>
              <a:r>
                <a:rPr lang="ru-RU" alt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Субъектов РФ</a:t>
              </a:r>
              <a:endParaRPr lang="en-US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86" name="Group 98"/>
          <p:cNvGrpSpPr>
            <a:grpSpLocks/>
          </p:cNvGrpSpPr>
          <p:nvPr/>
        </p:nvGrpSpPr>
        <p:grpSpPr bwMode="auto">
          <a:xfrm>
            <a:off x="6283485" y="3777275"/>
            <a:ext cx="1681757" cy="1384300"/>
            <a:chOff x="2064" y="1008"/>
            <a:chExt cx="722" cy="872"/>
          </a:xfrm>
        </p:grpSpPr>
        <p:sp>
          <p:nvSpPr>
            <p:cNvPr id="12387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88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89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90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91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392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93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94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5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6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7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98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99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0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1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2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403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404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05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6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7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8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09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10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1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2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3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14" name="Rectangle 126"/>
            <p:cNvSpPr>
              <a:spLocks noChangeArrowheads="1"/>
            </p:cNvSpPr>
            <p:nvPr/>
          </p:nvSpPr>
          <p:spPr bwMode="gray">
            <a:xfrm>
              <a:off x="2174" y="1272"/>
              <a:ext cx="51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alt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alt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резидент</a:t>
              </a:r>
              <a:endParaRPr lang="en-US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15" name="Group 127"/>
          <p:cNvGrpSpPr>
            <a:grpSpLocks/>
          </p:cNvGrpSpPr>
          <p:nvPr/>
        </p:nvGrpSpPr>
        <p:grpSpPr bwMode="auto">
          <a:xfrm>
            <a:off x="5168240" y="1651000"/>
            <a:ext cx="3715404" cy="1384300"/>
            <a:chOff x="2064" y="1008"/>
            <a:chExt cx="736" cy="872"/>
          </a:xfrm>
        </p:grpSpPr>
        <p:sp>
          <p:nvSpPr>
            <p:cNvPr id="12416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417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418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419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42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2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422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423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4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5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6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27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42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3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3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432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433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34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5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6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7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38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3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2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43" name="Rectangle 155"/>
            <p:cNvSpPr>
              <a:spLocks noChangeArrowheads="1"/>
            </p:cNvSpPr>
            <p:nvPr/>
          </p:nvSpPr>
          <p:spPr bwMode="gray">
            <a:xfrm>
              <a:off x="2089" y="1087"/>
              <a:ext cx="711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alt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Аппараты</a:t>
              </a:r>
              <a:endPara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alt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Формируются в территориальных </a:t>
              </a:r>
            </a:p>
            <a:p>
              <a:pPr algn="ctr"/>
              <a:r>
                <a:rPr lang="ru-RU" alt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органах безопасности</a:t>
              </a:r>
            </a:p>
            <a:p>
              <a:pPr algn="ctr"/>
              <a:endParaRPr lang="en-US" altLang="ru-RU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444" name="Group 156"/>
          <p:cNvGrpSpPr>
            <a:grpSpLocks/>
          </p:cNvGrpSpPr>
          <p:nvPr/>
        </p:nvGrpSpPr>
        <p:grpSpPr bwMode="auto">
          <a:xfrm rot="161709" flipH="1">
            <a:off x="3978776" y="3386451"/>
            <a:ext cx="2542159" cy="776663"/>
            <a:chOff x="1944" y="1111"/>
            <a:chExt cx="204" cy="196"/>
          </a:xfrm>
        </p:grpSpPr>
        <p:pic>
          <p:nvPicPr>
            <p:cNvPr id="12445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46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dirty="0" smtClean="0"/>
                <a:t>      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НАК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447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2448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49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0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1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2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5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5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58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459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9" y="1144"/>
              <a:ext cx="124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217" y="271931"/>
            <a:ext cx="8132501" cy="1151965"/>
          </a:xfrm>
        </p:spPr>
        <p:txBody>
          <a:bodyPr/>
          <a:lstStyle/>
          <a:p>
            <a:r>
              <a:rPr lang="ru-RU" altLang="ru-RU" sz="3600" dirty="0" smtClean="0"/>
              <a:t>общегосударственное противодействие терроризму</a:t>
            </a:r>
            <a:endParaRPr lang="en-US" alt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3834" r="1676" b="29329"/>
          <a:stretch/>
        </p:blipFill>
        <p:spPr>
          <a:xfrm>
            <a:off x="297380" y="1571612"/>
            <a:ext cx="8120338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2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2853"/>
            <a:ext cx="7797662" cy="1143007"/>
          </a:xfrm>
        </p:spPr>
        <p:txBody>
          <a:bodyPr/>
          <a:lstStyle/>
          <a:p>
            <a:r>
              <a:rPr lang="ru-RU" altLang="ru-RU" sz="2800" dirty="0" smtClean="0"/>
              <a:t>направления противодействия терроризму</a:t>
            </a:r>
            <a:endParaRPr lang="en-US" altLang="ru-RU" sz="2800" dirty="0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gray">
          <a:xfrm>
            <a:off x="2970213" y="1820863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gray">
          <a:xfrm>
            <a:off x="3463925" y="2300288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4006850" y="1295400"/>
            <a:ext cx="1631950" cy="1612900"/>
            <a:chOff x="437" y="1700"/>
            <a:chExt cx="1110" cy="1096"/>
          </a:xfrm>
        </p:grpSpPr>
        <p:grpSp>
          <p:nvGrpSpPr>
            <p:cNvPr id="20490" name="Group 10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0491" name="Oval 11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3333CC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2" name="Oval 12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1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493" name="Group 13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20494" name="Oval 14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1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5" name="Oval 15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3333CC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2597150" y="3698875"/>
            <a:ext cx="1631950" cy="1612900"/>
            <a:chOff x="437" y="1700"/>
            <a:chExt cx="1110" cy="1096"/>
          </a:xfrm>
        </p:grpSpPr>
        <p:grpSp>
          <p:nvGrpSpPr>
            <p:cNvPr id="20497" name="Group 17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0498" name="Oval 18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9" name="Oval 19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00" name="Group 20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20501" name="Oval 21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2" name="Oval 22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5327650" y="3698875"/>
            <a:ext cx="1631950" cy="1612900"/>
            <a:chOff x="437" y="1700"/>
            <a:chExt cx="1110" cy="1096"/>
          </a:xfrm>
        </p:grpSpPr>
        <p:grpSp>
          <p:nvGrpSpPr>
            <p:cNvPr id="20504" name="Group 24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0505" name="Oval 25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hlink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6" name="Oval 26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07" name="Group 27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20508" name="Oval 28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9" name="Oval 29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0510" name="Group 30"/>
          <p:cNvGrpSpPr>
            <a:grpSpLocks/>
          </p:cNvGrpSpPr>
          <p:nvPr/>
        </p:nvGrpSpPr>
        <p:grpSpPr bwMode="auto">
          <a:xfrm>
            <a:off x="4081463" y="1346200"/>
            <a:ext cx="2362200" cy="1447800"/>
            <a:chOff x="708" y="2203"/>
            <a:chExt cx="751" cy="741"/>
          </a:xfrm>
        </p:grpSpPr>
        <p:sp>
          <p:nvSpPr>
            <p:cNvPr id="20511" name="Oval 31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12" name="Picture 32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13" name="Rectangle 33"/>
          <p:cNvSpPr>
            <a:spLocks noChangeArrowheads="1"/>
          </p:cNvSpPr>
          <p:nvPr/>
        </p:nvSpPr>
        <p:spPr bwMode="gray">
          <a:xfrm>
            <a:off x="4084808" y="1652804"/>
            <a:ext cx="218993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терроризма</a:t>
            </a:r>
            <a:endParaRPr lang="en-US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14" name="Group 34"/>
          <p:cNvGrpSpPr>
            <a:grpSpLocks/>
          </p:cNvGrpSpPr>
          <p:nvPr/>
        </p:nvGrpSpPr>
        <p:grpSpPr bwMode="auto">
          <a:xfrm>
            <a:off x="1604615" y="3760788"/>
            <a:ext cx="2530823" cy="1447800"/>
            <a:chOff x="708" y="2203"/>
            <a:chExt cx="751" cy="741"/>
          </a:xfrm>
        </p:grpSpPr>
        <p:sp>
          <p:nvSpPr>
            <p:cNvPr id="20515" name="Oval 35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16" name="Picture 36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17" name="Rectangle 37"/>
          <p:cNvSpPr>
            <a:spLocks noChangeArrowheads="1"/>
          </p:cNvSpPr>
          <p:nvPr/>
        </p:nvSpPr>
        <p:spPr bwMode="gray">
          <a:xfrm>
            <a:off x="1953692" y="4090246"/>
            <a:ext cx="18831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F8F8F8"/>
                </a:solidFill>
              </a:rPr>
              <a:t> </a:t>
            </a:r>
            <a:r>
              <a:rPr lang="ru-RU" altLang="ru-RU" sz="20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борьба с терроризмом</a:t>
            </a:r>
            <a:endParaRPr lang="en-US" altLang="ru-RU" sz="20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21" name="Group 41"/>
          <p:cNvGrpSpPr>
            <a:grpSpLocks/>
          </p:cNvGrpSpPr>
          <p:nvPr/>
        </p:nvGrpSpPr>
        <p:grpSpPr bwMode="auto">
          <a:xfrm>
            <a:off x="5364406" y="3782897"/>
            <a:ext cx="2853419" cy="1447800"/>
            <a:chOff x="708" y="2203"/>
            <a:chExt cx="751" cy="741"/>
          </a:xfrm>
        </p:grpSpPr>
        <p:sp>
          <p:nvSpPr>
            <p:cNvPr id="20522" name="Oval 42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23" name="Picture 43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24" name="Rectangle 44"/>
          <p:cNvSpPr>
            <a:spLocks noChangeArrowheads="1"/>
          </p:cNvSpPr>
          <p:nvPr/>
        </p:nvSpPr>
        <p:spPr bwMode="gray">
          <a:xfrm>
            <a:off x="5465040" y="4064775"/>
            <a:ext cx="2803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F8F8F8"/>
                </a:solidFill>
              </a:rPr>
              <a:t> </a:t>
            </a:r>
            <a:r>
              <a:rPr lang="ru-RU" altLang="ru-RU" sz="20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последствий террора</a:t>
            </a:r>
            <a:endParaRPr lang="en-US" altLang="ru-RU" sz="20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AutoShape 12"/>
          <p:cNvSpPr>
            <a:spLocks noChangeArrowheads="1"/>
          </p:cNvSpPr>
          <p:nvPr/>
        </p:nvSpPr>
        <p:spPr bwMode="gray">
          <a:xfrm>
            <a:off x="395536" y="1892300"/>
            <a:ext cx="76995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gray">
          <a:xfrm>
            <a:off x="564143" y="2059620"/>
            <a:ext cx="69078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противодействия терроризму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gray">
          <a:xfrm>
            <a:off x="395536" y="3019445"/>
            <a:ext cx="7757864" cy="105160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gray">
          <a:xfrm>
            <a:off x="395536" y="3114828"/>
            <a:ext cx="74168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мер правового, организационного, оперативного, военного и технического характера, направленных на обеспечение антитеррористической защищённости  потенциальных объектов 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посягательства</a:t>
            </a:r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gray">
          <a:xfrm>
            <a:off x="395536" y="4353993"/>
            <a:ext cx="7699586" cy="81245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gray">
          <a:xfrm>
            <a:off x="539552" y="4464278"/>
            <a:ext cx="69173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Усиления контроля за соблюдением административно-правовых режимов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332" y="147509"/>
            <a:ext cx="7797662" cy="1151965"/>
          </a:xfrm>
        </p:spPr>
        <p:txBody>
          <a:bodyPr/>
          <a:lstStyle/>
          <a:p>
            <a:r>
              <a:rPr lang="ru-RU" altLang="ru-RU" sz="3600" dirty="0" smtClean="0"/>
              <a:t>Профилактика терроризма</a:t>
            </a:r>
            <a:endParaRPr lang="en-US" alt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420</TotalTime>
  <Words>299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Главное мероприятие</vt:lpstr>
      <vt:lpstr>общегосударственное противодействие терроризму</vt:lpstr>
      <vt:lpstr>методы террористических актов</vt:lpstr>
      <vt:lpstr>Развитие нормативной базы  в сфере противодействия терроризму</vt:lpstr>
      <vt:lpstr>Общегосударственная система противодействия терроризму</vt:lpstr>
      <vt:lpstr>субъекты противодействия терроризму</vt:lpstr>
      <vt:lpstr>Схема координации деятельности по противодействию терроризму в Российской Федерации </vt:lpstr>
      <vt:lpstr>общегосударственное противодействие терроризму</vt:lpstr>
      <vt:lpstr>направления противодействия терроризму</vt:lpstr>
      <vt:lpstr>Профилактика терроризма</vt:lpstr>
      <vt:lpstr>Организация борьбы с терроризмом</vt:lpstr>
      <vt:lpstr>Минимизация последствий проявления терроризма:</vt:lpstr>
      <vt:lpstr>Слайд 12</vt:lpstr>
      <vt:lpstr>НАПРАВЛЕНИЯ ИНФОРМАЦИОННОГО ПРОТИВОДЕЙСТВИЯ ТЕРРОРИЗМУ:</vt:lpstr>
      <vt:lpstr> Проанализируйте и охарактеризуйте основные направления, которым осуществляется противодействие терроризму в Российской Федерации. Приведите известные вам примеры противодействия терроризму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общегосударственное противодействие терроризму</dc:title>
  <dc:creator>алекс</dc:creator>
  <cp:lastModifiedBy>Зам</cp:lastModifiedBy>
  <cp:revision>18</cp:revision>
  <dcterms:created xsi:type="dcterms:W3CDTF">2018-01-29T14:34:10Z</dcterms:created>
  <dcterms:modified xsi:type="dcterms:W3CDTF">2020-11-13T16:32:07Z</dcterms:modified>
</cp:coreProperties>
</file>