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6" r:id="rId3"/>
    <p:sldId id="258" r:id="rId4"/>
    <p:sldId id="259" r:id="rId5"/>
    <p:sldId id="260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CCFF"/>
    <a:srgbClr val="99FF66"/>
    <a:srgbClr val="FF99FF"/>
    <a:srgbClr val="000099"/>
    <a:srgbClr val="FF0066"/>
    <a:srgbClr val="006600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638" autoAdjust="0"/>
    <p:restoredTop sz="86402" autoAdjust="0"/>
  </p:normalViewPr>
  <p:slideViewPr>
    <p:cSldViewPr>
      <p:cViewPr varScale="1">
        <p:scale>
          <a:sx n="63" d="100"/>
          <a:sy n="63" d="100"/>
        </p:scale>
        <p:origin x="-13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6380F-ABE7-4866-B098-4C0A341B9003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0E59AD-07E9-492D-8B82-050843650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E59AD-07E9-492D-8B82-05084365065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EA65F-28F8-451A-8A39-573660CD29E2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E17DE-E3C6-4C34-8AFA-8FD9FF2A4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EA65F-28F8-451A-8A39-573660CD29E2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E17DE-E3C6-4C34-8AFA-8FD9FF2A4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EA65F-28F8-451A-8A39-573660CD29E2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E17DE-E3C6-4C34-8AFA-8FD9FF2A4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87EA5-6FBA-4903-86D7-D352637883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EA65F-28F8-451A-8A39-573660CD29E2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E17DE-E3C6-4C34-8AFA-8FD9FF2A4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EA65F-28F8-451A-8A39-573660CD29E2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E17DE-E3C6-4C34-8AFA-8FD9FF2A4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EA65F-28F8-451A-8A39-573660CD29E2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E17DE-E3C6-4C34-8AFA-8FD9FF2A4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EA65F-28F8-451A-8A39-573660CD29E2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E17DE-E3C6-4C34-8AFA-8FD9FF2A4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EA65F-28F8-451A-8A39-573660CD29E2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E17DE-E3C6-4C34-8AFA-8FD9FF2A4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EA65F-28F8-451A-8A39-573660CD29E2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E17DE-E3C6-4C34-8AFA-8FD9FF2A4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EA65F-28F8-451A-8A39-573660CD29E2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E17DE-E3C6-4C34-8AFA-8FD9FF2A4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EA65F-28F8-451A-8A39-573660CD29E2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E17DE-E3C6-4C34-8AFA-8FD9FF2A4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EA65F-28F8-451A-8A39-573660CD29E2}" type="datetimeFigureOut">
              <a:rPr lang="ru-RU" smtClean="0"/>
              <a:pPr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AE17DE-E3C6-4C34-8AFA-8FD9FF2A4D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2376263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3">
            <a:schemeClr val="lt1"/>
          </a:lnRef>
          <a:fillRef idx="1003">
            <a:schemeClr val="dk2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hangingPunct="0"/>
            <a:r>
              <a:rPr lang="ru-RU" b="1" dirty="0" smtClean="0">
                <a:solidFill>
                  <a:srgbClr val="FF0066"/>
                </a:solidFill>
              </a:rPr>
              <a:t>«Точение конических и фасонных деталей»</a:t>
            </a:r>
            <a:r>
              <a:rPr lang="ru-RU" dirty="0" smtClean="0">
                <a:solidFill>
                  <a:srgbClr val="FF0066"/>
                </a:solidFill>
              </a:rPr>
              <a:t/>
            </a:r>
            <a:br>
              <a:rPr lang="ru-RU" dirty="0" smtClean="0">
                <a:solidFill>
                  <a:srgbClr val="FF0066"/>
                </a:solidFill>
              </a:rPr>
            </a:br>
            <a:r>
              <a:rPr lang="ru-RU" dirty="0" smtClean="0">
                <a:solidFill>
                  <a:srgbClr val="FF0066"/>
                </a:solidFill>
              </a:rPr>
              <a:t> 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 b="28311"/>
          <a:stretch>
            <a:fillRect/>
          </a:stretch>
        </p:blipFill>
        <p:spPr>
          <a:xfrm>
            <a:off x="467544" y="3429000"/>
            <a:ext cx="4151673" cy="2664296"/>
          </a:xfrm>
          <a:prstGeom prst="rect">
            <a:avLst/>
          </a:prstGeom>
          <a:noFill/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467544" y="476673"/>
            <a:ext cx="8352928" cy="864095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Конструкторская документация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type="subTitle" idx="1"/>
          </p:nvPr>
        </p:nvSpPr>
        <p:spPr>
          <a:xfrm>
            <a:off x="611560" y="1412776"/>
            <a:ext cx="8064896" cy="5112568"/>
          </a:xfrm>
        </p:spPr>
        <p:txBody>
          <a:bodyPr>
            <a:normAutofit fontScale="92500" lnSpcReduction="20000"/>
          </a:bodyPr>
          <a:lstStyle/>
          <a:p>
            <a:pPr marL="1341438" indent="-530225" algn="l">
              <a:buFont typeface="Wingdings" pitchFamily="2" charset="2"/>
              <a:buChar char="ü"/>
            </a:pPr>
            <a:r>
              <a:rPr lang="ru-RU" sz="3000" i="1" dirty="0" smtClean="0">
                <a:solidFill>
                  <a:srgbClr val="0000FF"/>
                </a:solidFill>
                <a:hlinkClick r:id="rId2" action="ppaction://hlinksldjump"/>
              </a:rPr>
              <a:t>чертеж детали, </a:t>
            </a:r>
            <a:endParaRPr lang="ru-RU" sz="3000" i="1" dirty="0" smtClean="0">
              <a:solidFill>
                <a:srgbClr val="0000FF"/>
              </a:solidFill>
            </a:endParaRPr>
          </a:p>
          <a:p>
            <a:pPr marL="1341438" indent="-530225" algn="l">
              <a:buFont typeface="Wingdings" pitchFamily="2" charset="2"/>
              <a:buChar char="ü"/>
            </a:pPr>
            <a:r>
              <a:rPr lang="ru-RU" sz="3000" i="1" dirty="0" smtClean="0">
                <a:solidFill>
                  <a:srgbClr val="0000FF"/>
                </a:solidFill>
                <a:hlinkClick r:id="rId3" action="ppaction://hlinksldjump"/>
              </a:rPr>
              <a:t>сборочный чертеж, </a:t>
            </a:r>
            <a:endParaRPr lang="ru-RU" sz="3000" i="1" dirty="0" smtClean="0">
              <a:solidFill>
                <a:srgbClr val="0000FF"/>
              </a:solidFill>
            </a:endParaRPr>
          </a:p>
          <a:p>
            <a:pPr marL="1341438" indent="-530225" algn="l">
              <a:buFont typeface="Wingdings" pitchFamily="2" charset="2"/>
              <a:buChar char="ü"/>
            </a:pPr>
            <a:r>
              <a:rPr lang="ru-RU" sz="3000" i="1" dirty="0" smtClean="0">
                <a:solidFill>
                  <a:srgbClr val="0000FF"/>
                </a:solidFill>
                <a:hlinkClick r:id="rId3" action="ppaction://hlinksldjump"/>
              </a:rPr>
              <a:t>спецификация, </a:t>
            </a:r>
            <a:endParaRPr lang="ru-RU" sz="3000" i="1" dirty="0" smtClean="0">
              <a:solidFill>
                <a:srgbClr val="0000FF"/>
              </a:solidFill>
            </a:endParaRPr>
          </a:p>
          <a:p>
            <a:pPr marL="1341438" indent="-530225" algn="l">
              <a:buFont typeface="Wingdings" pitchFamily="2" charset="2"/>
              <a:buChar char="ü"/>
            </a:pPr>
            <a:r>
              <a:rPr lang="ru-RU" sz="3000" i="1" dirty="0" smtClean="0">
                <a:solidFill>
                  <a:srgbClr val="0000FF"/>
                </a:solidFill>
                <a:hlinkClick r:id="" action="ppaction://noaction"/>
              </a:rPr>
              <a:t>электромонтажный чертеж, </a:t>
            </a:r>
            <a:endParaRPr lang="ru-RU" sz="3000" i="1" dirty="0" smtClean="0">
              <a:solidFill>
                <a:srgbClr val="0000FF"/>
              </a:solidFill>
            </a:endParaRPr>
          </a:p>
          <a:p>
            <a:pPr marL="1341438" indent="-530225" algn="l">
              <a:buFont typeface="Wingdings" pitchFamily="2" charset="2"/>
              <a:buChar char="ü"/>
            </a:pPr>
            <a:r>
              <a:rPr lang="ru-RU" sz="3000" i="1" dirty="0" smtClean="0">
                <a:solidFill>
                  <a:srgbClr val="0000FF"/>
                </a:solidFill>
                <a:hlinkClick r:id="" action="ppaction://noaction"/>
              </a:rPr>
              <a:t>схема </a:t>
            </a:r>
            <a:endParaRPr lang="ru-RU" sz="3000" i="1" dirty="0" smtClean="0">
              <a:solidFill>
                <a:srgbClr val="0000FF"/>
              </a:solidFill>
            </a:endParaRPr>
          </a:p>
          <a:p>
            <a:pPr marL="1341438" indent="-530225" algn="l">
              <a:buFont typeface="Wingdings" pitchFamily="2" charset="2"/>
              <a:buChar char="ü"/>
            </a:pPr>
            <a:r>
              <a:rPr lang="ru-RU" sz="3000" i="1" dirty="0" smtClean="0">
                <a:solidFill>
                  <a:srgbClr val="0000FF"/>
                </a:solidFill>
              </a:rPr>
              <a:t>инструкции</a:t>
            </a:r>
            <a:endParaRPr lang="ru-RU" sz="1900" i="1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ru-RU" dirty="0" smtClean="0"/>
          </a:p>
          <a:p>
            <a:pPr algn="l">
              <a:buNone/>
            </a:pPr>
            <a:r>
              <a:rPr lang="ru-RU" dirty="0" smtClean="0">
                <a:solidFill>
                  <a:srgbClr val="800000"/>
                </a:solidFill>
              </a:rPr>
              <a:t>Правила выполнения и оформления их определены стандартами – 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диной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истемы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онструкторской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окументации </a:t>
            </a:r>
            <a:r>
              <a:rPr lang="ru-RU" dirty="0" smtClean="0"/>
              <a:t>(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ЕСКД</a:t>
            </a:r>
            <a:r>
              <a:rPr lang="ru-RU" dirty="0" smtClean="0"/>
              <a:t>).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Стандарты ЕСКД введены с 1 января 1971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j0428079[1]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7197" y="332656"/>
            <a:ext cx="125844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404664"/>
            <a:ext cx="7128792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imes New Roman"/>
                <a:ea typeface="Times New Roman"/>
                <a:cs typeface="+mj-cs"/>
              </a:rPr>
              <a:t>Основными технологическими документами являются карты: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683568" y="1600200"/>
            <a:ext cx="7056784" cy="514116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1" u="sng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Технологической картой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называют документ, в котором записан весь процесс обработки деталей и изделий с указанием технологических операций, переходов, применяемых материалов, конструкторской документации, инструментов, технологического оборудования и оснастки.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Times New Roman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1" u="sng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Операционная карта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составляется для каждой операции и содержит перечень переходов и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установов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 по обработке изделия и применяемых инструментов.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1" u="sng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Маршрутная карта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это описание отдельных маршрутов в технологии изготовления детали или изделия последовательно по всем переходам.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Times New Roman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944216"/>
          </a:xfrm>
        </p:spPr>
        <p:txBody>
          <a:bodyPr>
            <a:noAutofit/>
          </a:bodyPr>
          <a:lstStyle/>
          <a:p>
            <a:r>
              <a:rPr lang="ru-RU" sz="2800" b="1" i="1" u="sng" dirty="0" smtClean="0">
                <a:solidFill>
                  <a:srgbClr val="000099"/>
                </a:solidFill>
              </a:rPr>
              <a:t>Конструктивные элементы </a:t>
            </a:r>
            <a:r>
              <a:rPr lang="ru-RU" sz="2800" b="1" i="1" dirty="0" smtClean="0">
                <a:solidFill>
                  <a:srgbClr val="000099"/>
                </a:solidFill>
              </a:rPr>
              <a:t>позволяют </a:t>
            </a:r>
            <a:r>
              <a:rPr lang="ru-RU" sz="2800" b="1" dirty="0" smtClean="0">
                <a:solidFill>
                  <a:srgbClr val="000099"/>
                </a:solidFill>
              </a:rPr>
              <a:t>соединять детали, обеспечивают прочность, придают красивый вид и необходимы для удобства пользования изделием.</a:t>
            </a:r>
            <a:endParaRPr lang="ru-RU" sz="2800" b="1" dirty="0">
              <a:solidFill>
                <a:srgbClr val="000099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122" y="2780928"/>
            <a:ext cx="8097226" cy="384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040.jpg"/>
          <p:cNvPicPr>
            <a:picLocks noChangeAspect="1"/>
          </p:cNvPicPr>
          <p:nvPr/>
        </p:nvPicPr>
        <p:blipFill>
          <a:blip r:embed="rId2" cstate="print"/>
          <a:srcRect l="12616" t="6594" r="9121" b="69959"/>
          <a:stretch>
            <a:fillRect/>
          </a:stretch>
        </p:blipFill>
        <p:spPr>
          <a:xfrm>
            <a:off x="1475656" y="476672"/>
            <a:ext cx="6552728" cy="2664296"/>
          </a:xfrm>
          <a:prstGeom prst="rect">
            <a:avLst/>
          </a:prstGeom>
        </p:spPr>
      </p:pic>
      <p:pic>
        <p:nvPicPr>
          <p:cNvPr id="5" name="Рисунок 4" descr="Изображение 040.jpg"/>
          <p:cNvPicPr>
            <a:picLocks noChangeAspect="1"/>
          </p:cNvPicPr>
          <p:nvPr/>
        </p:nvPicPr>
        <p:blipFill>
          <a:blip r:embed="rId2" cstate="print"/>
          <a:srcRect l="12931" t="67380" r="9483" b="9176"/>
          <a:stretch>
            <a:fillRect/>
          </a:stretch>
        </p:blipFill>
        <p:spPr>
          <a:xfrm>
            <a:off x="971600" y="3573015"/>
            <a:ext cx="7797438" cy="3032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62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990033"/>
                </a:solidFill>
              </a:rPr>
              <a:t>Правила Техники  безопасности</a:t>
            </a:r>
            <a:r>
              <a:rPr lang="ru-RU" dirty="0" smtClean="0">
                <a:solidFill>
                  <a:srgbClr val="990033"/>
                </a:solidFill>
              </a:rPr>
              <a:t/>
            </a:r>
            <a:br>
              <a:rPr lang="ru-RU" dirty="0" smtClean="0">
                <a:solidFill>
                  <a:srgbClr val="990033"/>
                </a:solidFill>
              </a:rPr>
            </a:br>
            <a:endParaRPr lang="ru-RU" dirty="0" smtClean="0">
              <a:solidFill>
                <a:srgbClr val="9900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2400" y="914400"/>
            <a:ext cx="8763000" cy="51816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Не включать станок без разрешения учителя.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Надежно крепить заднюю бабку станка.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Перед установкой на станок проверить заготовку, чтобы она не имела трещин.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Надежно крепить заготовку в специальном приспособлении и центре задней бабки токарного станка.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Перед работой на токарном станке подготовить рабочее место: убрать все лишнее со станка и вокруг него, подготовить и разложить только нужные инструменты и приспособления.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Проверить рабочий инструмент. Ручки не должны иметь трещин, должны быть прочно насажены.</a:t>
            </a:r>
          </a:p>
          <a:p>
            <a:pPr eaLnBrk="1" hangingPunct="1">
              <a:defRPr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990033"/>
                </a:solidFill>
              </a:rPr>
              <a:t>Правила техники безопасности</a:t>
            </a: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1054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Заправить одежду. Застегнуть все пуговицы. Длинные волосы убрать под берет.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Перед пуском станка надеть защитные очки.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В процессе точения периодически останавливать станок и поджимать деталь центром задней бабки (маховиком), устраняя зазоры.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Периодически, по мере срезания поверхности, при остановках станка подводить подручник к поверхности заготовки на 2-3 мм, проворачивать заготовку вручную на 2-3 оборота и надежно крепить подручник.</a:t>
            </a: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Изображение 038"/>
          <p:cNvPicPr>
            <a:picLocks noChangeAspect="1" noChangeArrowheads="1"/>
          </p:cNvPicPr>
          <p:nvPr/>
        </p:nvPicPr>
        <p:blipFill>
          <a:blip r:embed="rId2" cstate="print"/>
          <a:srcRect l="8641" t="11174" r="8032" b="12022"/>
          <a:stretch>
            <a:fillRect/>
          </a:stretch>
        </p:blipFill>
        <p:spPr bwMode="auto">
          <a:xfrm>
            <a:off x="0" y="548680"/>
            <a:ext cx="4678666" cy="6309320"/>
          </a:xfrm>
          <a:prstGeom prst="rect">
            <a:avLst/>
          </a:prstGeom>
          <a:noFill/>
        </p:spPr>
      </p:pic>
      <p:pic>
        <p:nvPicPr>
          <p:cNvPr id="1025" name="Picture 1" descr="Изображение 039"/>
          <p:cNvPicPr>
            <a:picLocks noChangeAspect="1" noChangeArrowheads="1"/>
          </p:cNvPicPr>
          <p:nvPr/>
        </p:nvPicPr>
        <p:blipFill>
          <a:blip r:embed="rId3" cstate="print"/>
          <a:srcRect l="7738" t="7855" r="8437" b="8684"/>
          <a:stretch>
            <a:fillRect/>
          </a:stretch>
        </p:blipFill>
        <p:spPr bwMode="auto">
          <a:xfrm>
            <a:off x="4707697" y="548680"/>
            <a:ext cx="4436303" cy="630932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827584" y="161558"/>
            <a:ext cx="74888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  <a:ea typeface="Times New Roman" pitchFamily="18" charset="0"/>
              </a:rPr>
              <a:t>Технологическая карта  «Изготовление ручки для напильника»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6934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Продолжение технологической карты «Изготовление ручки для напильника</a:t>
            </a: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314</Words>
  <Application>Microsoft Office PowerPoint</Application>
  <PresentationFormat>Экран (4:3)</PresentationFormat>
  <Paragraphs>31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«Точение конических и фасонных деталей»  </vt:lpstr>
      <vt:lpstr>Конструкторская документация </vt:lpstr>
      <vt:lpstr>Слайд 3</vt:lpstr>
      <vt:lpstr>Конструктивные элементы позволяют соединять детали, обеспечивают прочность, придают красивый вид и необходимы для удобства пользования изделием.</vt:lpstr>
      <vt:lpstr>Слайд 5</vt:lpstr>
      <vt:lpstr>Правила Техники  безопасности </vt:lpstr>
      <vt:lpstr>Правила техники безопасности</vt:lpstr>
      <vt:lpstr>Слайд 8</vt:lpstr>
    </vt:vector>
  </TitlesOfParts>
  <Company>Самсонов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«Точение конических и фасонных деталей»   7 класс</dc:title>
  <dc:creator>Евгений Васильевич</dc:creator>
  <cp:lastModifiedBy>Admin</cp:lastModifiedBy>
  <cp:revision>16</cp:revision>
  <dcterms:created xsi:type="dcterms:W3CDTF">2014-02-16T17:40:38Z</dcterms:created>
  <dcterms:modified xsi:type="dcterms:W3CDTF">2020-11-22T09:17:57Z</dcterms:modified>
</cp:coreProperties>
</file>